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45" r:id="rId4"/>
  </p:sldMasterIdLst>
  <p:notesMasterIdLst>
    <p:notesMasterId r:id="rId19"/>
  </p:notesMasterIdLst>
  <p:sldIdLst>
    <p:sldId id="449" r:id="rId5"/>
    <p:sldId id="256" r:id="rId6"/>
    <p:sldId id="461" r:id="rId7"/>
    <p:sldId id="450" r:id="rId8"/>
    <p:sldId id="439" r:id="rId9"/>
    <p:sldId id="440" r:id="rId10"/>
    <p:sldId id="318" r:id="rId11"/>
    <p:sldId id="459" r:id="rId12"/>
    <p:sldId id="454" r:id="rId13"/>
    <p:sldId id="456" r:id="rId14"/>
    <p:sldId id="434" r:id="rId15"/>
    <p:sldId id="442" r:id="rId16"/>
    <p:sldId id="441" r:id="rId17"/>
    <p:sldId id="3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8" autoAdjust="0"/>
    <p:restoredTop sz="90319" autoAdjust="0"/>
  </p:normalViewPr>
  <p:slideViewPr>
    <p:cSldViewPr snapToGrid="0">
      <p:cViewPr varScale="1">
        <p:scale>
          <a:sx n="82" d="100"/>
          <a:sy n="82" d="100"/>
        </p:scale>
        <p:origin x="53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95804-24F5-4AB1-9687-7434F13E842F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EE8B9-7634-4588-8FDF-CDEDA013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6B2E6C-2AFC-4020-8547-494ABD7E660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3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09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0807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951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24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“Cá nhân”: Làm việc cá nhân</a:t>
            </a:r>
          </a:p>
        </p:txBody>
      </p:sp>
    </p:spTree>
    <p:extLst>
      <p:ext uri="{BB962C8B-B14F-4D97-AF65-F5344CB8AC3E}">
        <p14:creationId xmlns:p14="http://schemas.microsoft.com/office/powerpoint/2010/main" val="2222185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222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576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69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801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520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062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35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29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118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6969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6202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91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599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50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86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577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311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3488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15113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161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549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717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C3E3-7E2E-F4C0-6CA1-46780BBE6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1974F-E982-3BD8-EC98-523099B65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EFE89-1A63-C1EA-61E4-088ED753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C7DD0-C35C-5FF5-C7E5-7FF3E6DDD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2B9A9-132A-822F-77B6-FCE9FBA7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5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5481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EA86-C5F2-A8DE-83A1-5BE6B38E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78FB-8DCD-3182-C9C9-64343ED7B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DB0D9-547C-D670-1B52-5627418B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D6482-788D-DBF4-94E0-44F28670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307E2-D6FB-7E50-2ECD-1781E157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69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F5DA-2B62-AC3A-F308-57835D83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ACEA7-8AAB-450B-3BB1-2979BDCAE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6B21A-38A2-DF24-D5F1-B0323171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C1265-E633-B997-C293-504E425C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64C2A-8618-F672-E944-CBDA8447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89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48E9-8D49-3F1A-AC9D-5ABF639F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93238-D695-0948-8D95-099021865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4777C-7F25-E410-4166-4546270AD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DF2AC-D620-164E-567C-16378768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E64FA-08FC-A99B-4D88-1F6684B6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6A413-2171-B231-3405-A5A6D035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3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F6A2-2E1B-2EFE-9C2B-913075C3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B5BDC-9A9F-7D4B-7FF8-7C300FC03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01F1D-CAB2-0590-06E5-04EA4CF9A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D98EC-3BA1-67CB-AD28-CF56FE2D44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6C7CA-7712-2C8C-CFC8-CAB7CD6A4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64017-A3CC-239D-A34F-DBA4ACC4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E73991-F8F4-F763-85C8-05166BA7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0C5B1-4A41-09A2-5D2F-E6014457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48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2A4C-0F41-CC06-4A3E-7EBEC1C2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81791-1542-AD93-C243-AE80E50A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35EC2-8DB3-4EED-6491-D60F5721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AFCD2-BBB8-A41A-F3BD-32106716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43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206C0-DDF2-5E2A-3727-4191D8C0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E65F3-F8EF-496A-8D38-7833C7FB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A7013-4BBF-FB41-CCA6-A9FB872F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A560A8E-CB06-DE66-7A65-8EC0E6A90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267" y="322005"/>
            <a:ext cx="1845305" cy="18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11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73FE-EB22-CE39-B776-893DBCD9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829C-237C-FA37-6FE1-9ADAB467B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02FBD-DCFD-7661-1EA3-38DC27C3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2A7B4-1A03-9037-F2DD-42A2153A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B400-0BFA-7B54-E1B7-F700F7AD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ED44F-A1BC-9D00-12B3-931F62B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79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95686-B53C-64FD-8AFD-2B2C1D91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CF05B-4AA2-35D2-6E68-47EE3DE6E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F3D93-66A3-A3DC-9428-1FE914BC4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492E1-095C-37DD-18E4-F972E485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B46A0-583B-FA1B-A09D-7D186823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B8419-741D-288B-13FB-37AB868A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97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0108-19BB-BA29-EC31-14FDDC91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61A39F-EC1A-950F-DD02-534977E1D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D5CF6-F69F-1EB6-26B6-4C760424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0C012-D6F7-22F1-1623-AB20D572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CCB69-AA27-12A5-2EA3-B98CCD40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9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14222-D185-9643-3154-4DBAC5501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F39A6-E21E-0325-5E3A-F85D91E6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79A36-1B89-B42D-3517-57F2E1F2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1D387-2B24-9EBC-C4AA-764FC786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B9610-7481-346E-B8A7-79A03D28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05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6607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11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52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394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85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526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7621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567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91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9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9545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39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8151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9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336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06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5" y="1600206"/>
            <a:ext cx="719455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4" y="1600206"/>
            <a:ext cx="7196667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44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7"/>
            <a:ext cx="5386918" cy="639763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8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18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58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292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3"/>
            <a:ext cx="4011084" cy="116205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3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129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4"/>
            <a:ext cx="7315200" cy="56673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3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574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945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4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4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373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96" lvl="0" indent="-30479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24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02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62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649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068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4" r:id="rId21"/>
    <p:sldLayoutId id="2147483685" r:id="rId22"/>
    <p:sldLayoutId id="2147483686" r:id="rId23"/>
    <p:sldLayoutId id="2147483688" r:id="rId24"/>
    <p:sldLayoutId id="2147483689" r:id="rId25"/>
    <p:sldLayoutId id="2147483692" r:id="rId26"/>
    <p:sldLayoutId id="2147483693" r:id="rId27"/>
    <p:sldLayoutId id="2147483694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7C774D-259D-7EC0-6C22-2D2F7BA1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89377-B3AC-5D96-38FF-BD05D5635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BC0A8-3538-41A1-3B20-63A2DD3A1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62963-8D2B-401E-8D04-C35F135826E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FE5B7-ED38-2126-DEB3-F666A56C8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0C2B7-87D5-A34C-B75F-48C7C588B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1C6C99E7-DB70-A394-954B-C8D7D03CFB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2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32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1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9.jp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sv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365" y="21481"/>
            <a:ext cx="12169266" cy="1528369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520" tIns="45760" rIns="91520" bIns="457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12000" b="1" dirty="0">
              <a:solidFill>
                <a:srgbClr val="FF01B6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30205" y="292276"/>
            <a:ext cx="1335234" cy="12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92" y="4889461"/>
            <a:ext cx="3358735" cy="197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222"/>
            <a:ext cx="2338939" cy="359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-1" y="6866504"/>
            <a:ext cx="12192001" cy="0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WordArt 13"/>
          <p:cNvSpPr>
            <a:spLocks noChangeArrowheads="1" noChangeShapeType="1" noTextEdit="1"/>
          </p:cNvSpPr>
          <p:nvPr/>
        </p:nvSpPr>
        <p:spPr bwMode="auto">
          <a:xfrm>
            <a:off x="1984279" y="206642"/>
            <a:ext cx="9117177" cy="102315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srgbClr val="0070C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  <a:sp3d>
            <a:bevelT/>
            <a:bevelB w="139700" prst="cross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>
              <a:defRPr/>
            </a:pPr>
            <a:r>
              <a:rPr lang="en-US" sz="4812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Bookman-u-Demi" panose="02020500000000000000" pitchFamily="18" charset="0"/>
                <a:cs typeface="Arial" panose="020B0604020202020204" pitchFamily="34" charset="0"/>
              </a:rPr>
              <a:t>TRƯỜNG TIỂU </a:t>
            </a:r>
            <a:r>
              <a:rPr lang="en-US" sz="4812" b="1" kern="1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Bookman-u-Demi" panose="02020500000000000000" pitchFamily="18" charset="0"/>
                <a:cs typeface="Arial" panose="020B0604020202020204" pitchFamily="34" charset="0"/>
              </a:rPr>
              <a:t>HỌC TOÀN </a:t>
            </a:r>
            <a:r>
              <a:rPr lang="en-US" sz="4812" b="1" kern="10" dirty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Bookman-u-Demi" panose="02020500000000000000" pitchFamily="18" charset="0"/>
                <a:cs typeface="Arial" panose="020B0604020202020204" pitchFamily="34" charset="0"/>
              </a:rPr>
              <a:t>THẮNG-TIÊN THẮNG </a:t>
            </a:r>
            <a:endParaRPr lang="en-US" sz="4812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ea typeface="Bookman-u-Demi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22" name="WordArt 14"/>
          <p:cNvSpPr>
            <a:spLocks noChangeArrowheads="1" noChangeShapeType="1" noTextEdit="1"/>
          </p:cNvSpPr>
          <p:nvPr/>
        </p:nvSpPr>
        <p:spPr bwMode="auto">
          <a:xfrm>
            <a:off x="2582107" y="581608"/>
            <a:ext cx="6964313" cy="1672425"/>
          </a:xfrm>
          <a:prstGeom prst="rect">
            <a:avLst/>
          </a:prstGeom>
          <a:effectLst/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endParaRPr lang="en-US" sz="3609" b="1" kern="10" dirty="0">
              <a:ln w="9525">
                <a:round/>
                <a:headEnd/>
                <a:tailEnd/>
              </a:ln>
              <a:solidFill>
                <a:srgbClr val="FBD1AF"/>
              </a:solidFill>
              <a:effectLst>
                <a:glow rad="25400">
                  <a:srgbClr val="00B0F0"/>
                </a:glow>
                <a:outerShdw blurRad="50800" dist="50800" algn="ctr" rotWithShape="0">
                  <a:srgbClr val="0070C0"/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6F183A-F84F-9DE9-9F29-1B8C7DAF5AEA}"/>
              </a:ext>
            </a:extLst>
          </p:cNvPr>
          <p:cNvGrpSpPr/>
          <p:nvPr/>
        </p:nvGrpSpPr>
        <p:grpSpPr>
          <a:xfrm>
            <a:off x="3241679" y="3383966"/>
            <a:ext cx="8238862" cy="2572694"/>
            <a:chOff x="3975097" y="4244309"/>
            <a:chExt cx="8218479" cy="2566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DA52D8-9142-A6F3-4A25-8D63008647F6}"/>
                </a:ext>
              </a:extLst>
            </p:cNvPr>
            <p:cNvSpPr txBox="1"/>
            <p:nvPr/>
          </p:nvSpPr>
          <p:spPr>
            <a:xfrm>
              <a:off x="4175919" y="4323224"/>
              <a:ext cx="8017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7" b="1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GV </a:t>
              </a:r>
              <a:r>
                <a:rPr lang="en-US" sz="2807" b="1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thực</a:t>
              </a:r>
              <a:r>
                <a:rPr lang="en-US" sz="2807" b="1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7" b="1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lang="en-US" sz="2807" b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: </a:t>
              </a:r>
              <a:r>
                <a:rPr lang="en-US" sz="2807" b="1" i="1" smtClean="0">
                  <a:solidFill>
                    <a:srgbClr val="FF0066"/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Đỗ </a:t>
              </a:r>
              <a:r>
                <a:rPr lang="en-US" sz="2807" b="1" i="1" err="1">
                  <a:solidFill>
                    <a:srgbClr val="FF0066"/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Thị</a:t>
              </a:r>
              <a:r>
                <a:rPr lang="en-US" sz="2807" b="1" i="1">
                  <a:solidFill>
                    <a:srgbClr val="FF0066"/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7" b="1" i="1" smtClean="0">
                  <a:solidFill>
                    <a:srgbClr val="FF0066"/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Tuyết</a:t>
              </a:r>
              <a:endParaRPr lang="en-US" sz="2807" b="1" i="1" dirty="0">
                <a:solidFill>
                  <a:srgbClr val="FF0066"/>
                </a:solidFill>
                <a:latin typeface="Arial" panose="020B0604020202020204" pitchFamily="34" charset="0"/>
                <a:ea typeface="TNKeyUni-Corsiva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10D7D6-BE0F-BBEB-9DEB-D2B3DD9DBE24}"/>
                </a:ext>
              </a:extLst>
            </p:cNvPr>
            <p:cNvSpPr txBox="1"/>
            <p:nvPr/>
          </p:nvSpPr>
          <p:spPr>
            <a:xfrm>
              <a:off x="4175919" y="6200451"/>
              <a:ext cx="68427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7" b="1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Lớp</a:t>
              </a:r>
              <a:r>
                <a:rPr lang="en-US" sz="2807" b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:</a:t>
              </a:r>
              <a:r>
                <a:rPr lang="en-US" sz="2807" b="1">
                  <a:solidFill>
                    <a:prstClr val="black"/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7" b="1" i="1" smtClean="0">
                  <a:solidFill>
                    <a:srgbClr val="FF0066"/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1A3</a:t>
              </a:r>
              <a:endParaRPr lang="en-US" sz="2807" b="1" i="1" dirty="0">
                <a:solidFill>
                  <a:srgbClr val="FF0066"/>
                </a:solidFill>
                <a:latin typeface="Arial" panose="020B0604020202020204" pitchFamily="34" charset="0"/>
                <a:ea typeface="TNKeyUni-Corsiva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AFDF80-68E3-2718-621F-1FEF1EB67DCB}"/>
                </a:ext>
              </a:extLst>
            </p:cNvPr>
            <p:cNvSpPr txBox="1"/>
            <p:nvPr/>
          </p:nvSpPr>
          <p:spPr>
            <a:xfrm>
              <a:off x="4094622" y="4833738"/>
              <a:ext cx="7383627" cy="1427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7" b="1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Môn</a:t>
              </a:r>
              <a:r>
                <a:rPr lang="en-US" sz="2807" b="1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:</a:t>
              </a:r>
              <a:r>
                <a:rPr lang="en-US" sz="2807" b="1" dirty="0">
                  <a:solidFill>
                    <a:prstClr val="black"/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vi-VN" sz="2900" b="1" i="1" dirty="0">
                  <a:solidFill>
                    <a:srgbClr val="FF0066"/>
                  </a:solidFill>
                  <a:ea typeface="TNKeyUni-Corsiva" panose="020B0500000000000000" pitchFamily="34" charset="0"/>
                  <a:cs typeface="Arial" panose="020B0604020202020204" pitchFamily="34" charset="0"/>
                </a:rPr>
                <a:t>Hoạt động </a:t>
              </a:r>
              <a:r>
                <a:rPr lang="vi-VN" sz="2900" b="1" i="1">
                  <a:solidFill>
                    <a:srgbClr val="FF0066"/>
                  </a:solidFill>
                  <a:ea typeface="TNKeyUni-Corsiva" panose="020B0500000000000000" pitchFamily="34" charset="0"/>
                  <a:cs typeface="Arial" panose="020B0604020202020204" pitchFamily="34" charset="0"/>
                </a:rPr>
                <a:t>trải </a:t>
              </a:r>
              <a:r>
                <a:rPr lang="vi-VN" sz="2900" b="1" i="1" smtClean="0">
                  <a:solidFill>
                    <a:srgbClr val="FF0066"/>
                  </a:solidFill>
                  <a:ea typeface="TNKeyUni-Corsiva" panose="020B0500000000000000" pitchFamily="34" charset="0"/>
                  <a:cs typeface="Arial" panose="020B0604020202020204" pitchFamily="34" charset="0"/>
                </a:rPr>
                <a:t>nghiệm</a:t>
              </a:r>
              <a:r>
                <a:rPr lang="en-US" sz="2900" b="1" i="1" smtClean="0">
                  <a:solidFill>
                    <a:srgbClr val="FF0066"/>
                  </a:solidFill>
                  <a:ea typeface="TNKeyUni-Corsiva" panose="020B0500000000000000" pitchFamily="34" charset="0"/>
                  <a:cs typeface="Arial" panose="020B0604020202020204" pitchFamily="34" charset="0"/>
                </a:rPr>
                <a:t>. Tuần 11-Tiết 3</a:t>
              </a:r>
            </a:p>
            <a:p>
              <a:r>
                <a:rPr lang="en-US" sz="2900" b="1" i="1" smtClean="0">
                  <a:solidFill>
                    <a:srgbClr val="FF0066"/>
                  </a:solidFill>
                  <a:ea typeface="TNKeyUni-Corsiva" panose="020B0500000000000000" pitchFamily="34" charset="0"/>
                  <a:cs typeface="Arial" panose="020B0604020202020204" pitchFamily="34" charset="0"/>
                </a:rPr>
                <a:t>               Sinh hoạt lớp, Sinh hoạt theo chủ đề </a:t>
              </a:r>
            </a:p>
            <a:p>
              <a:r>
                <a:rPr lang="en-US" sz="2900" b="1" i="1" smtClean="0">
                  <a:solidFill>
                    <a:srgbClr val="FF0066"/>
                  </a:solidFill>
                  <a:ea typeface="TNKeyUni-Corsiva" panose="020B0500000000000000" pitchFamily="34" charset="0"/>
                  <a:cs typeface="Arial" panose="020B0604020202020204" pitchFamily="34" charset="0"/>
                </a:rPr>
                <a:t>                           “Kính yêu thầy cô giáo”</a:t>
              </a:r>
            </a:p>
          </p:txBody>
        </p:sp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5066E929-7146-4EA9-2749-2A130EAEF11A}"/>
                </a:ext>
              </a:extLst>
            </p:cNvPr>
            <p:cNvSpPr/>
            <p:nvPr/>
          </p:nvSpPr>
          <p:spPr>
            <a:xfrm>
              <a:off x="3975097" y="4244309"/>
              <a:ext cx="7503152" cy="256632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5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75B43C3-A7E1-0762-58FC-9DEAADC6943B}"/>
              </a:ext>
            </a:extLst>
          </p:cNvPr>
          <p:cNvSpPr/>
          <p:nvPr/>
        </p:nvSpPr>
        <p:spPr>
          <a:xfrm>
            <a:off x="11365" y="1754312"/>
            <a:ext cx="1216926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</a:rPr>
              <a:t>CHÀO MỪNG </a:t>
            </a:r>
            <a:r>
              <a:rPr kumimoji="0" lang="en-US" sz="4400" b="1" i="0" u="none" strike="noStrike" kern="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</a:rPr>
              <a:t>CÁC THẦY, CÔ GIÁO</a:t>
            </a:r>
            <a:r>
              <a:rPr kumimoji="0" lang="en-US" sz="4400" b="1" i="0" u="none" strike="noStrike" kern="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</a:rPr>
              <a:t>VỀ DỰ</a:t>
            </a:r>
            <a:r>
              <a:rPr kumimoji="0" lang="en-US" sz="3600" b="1" i="0" u="none" strike="noStrike" kern="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</a:rPr>
              <a:t>HỘI</a:t>
            </a:r>
            <a:r>
              <a:rPr kumimoji="0" lang="en-US" sz="3600" b="1" i="0" u="none" strike="noStrike" kern="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</a:rPr>
              <a:t> THI “</a:t>
            </a:r>
            <a:r>
              <a:rPr kumimoji="0" lang="en-US" sz="3600" b="1" i="0" u="none" strike="noStrike" kern="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</a:rPr>
              <a:t>GIÁO</a:t>
            </a:r>
            <a:r>
              <a:rPr kumimoji="0" lang="en-US" sz="3600" b="1" i="0" u="none" strike="noStrike" kern="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</a:rPr>
              <a:t> VIÊN CHỦ NHIỆM GIỎI” CẤP TRƯỜNG.</a:t>
            </a:r>
            <a:endParaRPr kumimoji="0" lang="en-US" sz="3600" b="1" i="0" u="none" strike="noStrike" kern="0" cap="none" spc="0" normalizeH="0" baseline="0" noProof="0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764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CÔNG ƠN CÔ THẦ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289" y="186611"/>
            <a:ext cx="11868539" cy="64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1" name="Google Shape;3541;p80"/>
          <p:cNvGrpSpPr/>
          <p:nvPr/>
        </p:nvGrpSpPr>
        <p:grpSpPr>
          <a:xfrm>
            <a:off x="9645227" y="0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5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-451034" y="807199"/>
            <a:ext cx="3808993" cy="6272629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4" name="Rounded Rectangle 7">
            <a:extLst>
              <a:ext uri="{FF2B5EF4-FFF2-40B4-BE49-F238E27FC236}">
                <a16:creationId xmlns:a16="http://schemas.microsoft.com/office/drawing/2014/main" id="{7966B10B-2C0B-4CE8-BF34-9B6BCBFF5D6C}"/>
              </a:ext>
            </a:extLst>
          </p:cNvPr>
          <p:cNvSpPr/>
          <p:nvPr/>
        </p:nvSpPr>
        <p:spPr>
          <a:xfrm>
            <a:off x="34808" y="31007"/>
            <a:ext cx="12157191" cy="1419006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6000" b="1" kern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2</a:t>
            </a:r>
            <a:r>
              <a:rPr lang="en-US" sz="6000" b="1" kern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.</a:t>
            </a:r>
            <a:r>
              <a:rPr lang="vi-VN" sz="6000" b="1" kern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5400" b="1" kern="0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Trưng bày và giới thiệu sản phẩm</a:t>
            </a:r>
            <a:endParaRPr lang="en-US" sz="5400" b="1" kern="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42" y="1827320"/>
            <a:ext cx="3289481" cy="4144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38325"/>
            <a:ext cx="3038475" cy="4133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348" y="1863011"/>
            <a:ext cx="2578573" cy="4109165"/>
          </a:xfrm>
          <a:prstGeom prst="rect">
            <a:avLst/>
          </a:prstGeom>
        </p:spPr>
      </p:pic>
      <p:pic>
        <p:nvPicPr>
          <p:cNvPr id="5" name="Thầy Cô Cho Em Mùa Xuân-Bé Phương An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37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8427" y="5829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36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97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-847" y="5608320"/>
            <a:ext cx="12192000" cy="12733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625" y="340833"/>
            <a:ext cx="5276251" cy="3443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012" y="241429"/>
            <a:ext cx="5130920" cy="34765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32" y="640555"/>
            <a:ext cx="3114393" cy="2802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0585" y="3195459"/>
            <a:ext cx="4837318" cy="36625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Tốt: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hiện được các yêu cầu sau:</a:t>
            </a:r>
          </a:p>
          <a:p>
            <a:pPr algn="just"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+Biết được công lao của thầy cô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+Biết được những việc cần làm để thể hiện lòng biết ơn và kính yêu thầy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cô.</a:t>
            </a:r>
            <a:endParaRPr lang="en-US" sz="3200" b="1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5304" y="3216668"/>
            <a:ext cx="2693707" cy="36625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Đạt: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được các yêu cầu trên nhưng chưa thường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xuyên.</a:t>
            </a:r>
          </a:p>
          <a:p>
            <a:pPr algn="just">
              <a:spcAft>
                <a:spcPts val="0"/>
              </a:spcAft>
            </a:pPr>
            <a:endParaRPr lang="en-US" sz="3200" b="1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3200" b="1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16212" y="3253886"/>
            <a:ext cx="3461481" cy="36009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cố gắng: </a:t>
            </a:r>
            <a:r>
              <a:rPr lang="en-US" sz="3200" b="1">
                <a:latin typeface="Times New Roman" panose="02020603050405020304" pitchFamily="18" charset="0"/>
                <a:ea typeface="Calibri" panose="020F0502020204030204" pitchFamily="34" charset="0"/>
              </a:rPr>
              <a:t>Chưa thực hiện được đầy đủ các yêu cầu trên, chưa thể hiện rõ, chưa thường 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</a:rPr>
              <a:t>xuyên. </a:t>
            </a:r>
          </a:p>
          <a:p>
            <a:endParaRPr lang="en-US" sz="32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64" y="71561"/>
            <a:ext cx="3407959" cy="87180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-192314" y="71561"/>
            <a:ext cx="3771537" cy="763760"/>
          </a:xfrm>
          <a:prstGeom prst="round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8DAED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400" b="1" kern="0" smtClean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 *Đánh giá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13755436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708747" y="1340334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7381" y="1870499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349465" y="1612096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130393" y="64799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18608" y="4942965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10008" y="4278208"/>
            <a:ext cx="2666153" cy="146727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10298997" y="3677713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407812" y="3516777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71141" y="-38024"/>
            <a:ext cx="7822427" cy="4426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sz="5867" kern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B3AAD3"/>
                  </a:outerShdw>
                </a:effectLst>
                <a:latin typeface="Coiny" panose="02000903060500060000" charset="0"/>
                <a:cs typeface="Coiny" panose="02000903060500060000" charset="0"/>
                <a:sym typeface="Arial" panose="020B0604020202020204"/>
              </a:rPr>
              <a:t>Xin chân thành cảm ơn quý thầy, cô giáo đã về dự Hội thi GVCN Giỏi cấp trường</a:t>
            </a:r>
          </a:p>
        </p:txBody>
      </p:sp>
      <p:pic>
        <p:nvPicPr>
          <p:cNvPr id="3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1700" y="5984241"/>
            <a:ext cx="674793" cy="674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382FD6B2-17CA-6E7E-B686-A5563CC795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B71E44D-26FE-14F1-F4F5-6BC9C295D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826505" y="3989645"/>
            <a:ext cx="12430539" cy="21980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EAFDC05-F3C2-4EAD-851C-559208034F63}"/>
              </a:ext>
            </a:extLst>
          </p:cNvPr>
          <p:cNvSpPr txBox="1"/>
          <p:nvPr/>
        </p:nvSpPr>
        <p:spPr>
          <a:xfrm>
            <a:off x="5006008" y="4214502"/>
            <a:ext cx="5620129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Picture 12" descr="Student Who Gives Teacher Gifts To Teachers Day PNG Image and PSD File For  Free Download - Lovepik | 401616674">
            <a:extLst>
              <a:ext uri="{FF2B5EF4-FFF2-40B4-BE49-F238E27FC236}">
                <a16:creationId xmlns:a16="http://schemas.microsoft.com/office/drawing/2014/main" id="{AB678481-7BBB-5ABB-D754-0D34F23F8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500" l="6167" r="97333">
                        <a14:foregroundMark x1="12333" y1="45500" x2="14583" y2="69125"/>
                        <a14:foregroundMark x1="14583" y1="69125" x2="15000" y2="70500"/>
                        <a14:foregroundMark x1="9083" y1="47250" x2="11083" y2="57750"/>
                        <a14:foregroundMark x1="18333" y1="57000" x2="18333" y2="57000"/>
                        <a14:foregroundMark x1="9750" y1="63125" x2="6167" y2="80375"/>
                        <a14:foregroundMark x1="6167" y1="80375" x2="6167" y2="80375"/>
                        <a14:foregroundMark x1="10750" y1="87750" x2="10667" y2="97625"/>
                        <a14:foregroundMark x1="31833" y1="52875" x2="29583" y2="73625"/>
                        <a14:foregroundMark x1="54339" y1="68617" x2="55583" y2="76000"/>
                        <a14:foregroundMark x1="51833" y1="53750" x2="53712" y2="64895"/>
                        <a14:foregroundMark x1="55583" y1="76000" x2="55583" y2="76000"/>
                        <a14:foregroundMark x1="64167" y1="51625" x2="64167" y2="51625"/>
                        <a14:foregroundMark x1="80167" y1="51625" x2="80167" y2="51625"/>
                        <a14:foregroundMark x1="79000" y1="47875" x2="82083" y2="58875"/>
                        <a14:foregroundMark x1="89750" y1="20125" x2="91667" y2="27875"/>
                        <a14:foregroundMark x1="86417" y1="40750" x2="86583" y2="49875"/>
                        <a14:foregroundMark x1="77917" y1="43625" x2="81333" y2="53750"/>
                        <a14:foregroundMark x1="75583" y1="52500" x2="78500" y2="58625"/>
                        <a14:foregroundMark x1="80167" y1="58250" x2="82500" y2="66625"/>
                        <a14:foregroundMark x1="73917" y1="53125" x2="73917" y2="53125"/>
                        <a14:foregroundMark x1="76417" y1="46375" x2="76417" y2="46375"/>
                        <a14:foregroundMark x1="92333" y1="74875" x2="88833" y2="93500"/>
                        <a14:foregroundMark x1="80833" y1="80125" x2="83750" y2="99250"/>
                        <a14:foregroundMark x1="83750" y1="99250" x2="83750" y2="99000"/>
                        <a14:foregroundMark x1="89750" y1="91125" x2="93917" y2="98625"/>
                        <a14:foregroundMark x1="97333" y1="99500" x2="97333" y2="99500"/>
                        <a14:foregroundMark x1="49750" y1="72125" x2="50500" y2="87750"/>
                        <a14:foregroundMark x1="34833" y1="73125" x2="34833" y2="73125"/>
                        <a14:foregroundMark x1="28833" y1="66625" x2="28833" y2="66625"/>
                        <a14:foregroundMark x1="26167" y1="90000" x2="28333" y2="98875"/>
                        <a14:backgroundMark x1="53500" y1="66375" x2="53500" y2="66375"/>
                        <a14:backgroundMark x1="53083" y1="66375" x2="53667" y2="66375"/>
                        <a14:backgroundMark x1="53667" y1="66375" x2="55833" y2="66375"/>
                        <a14:backgroundMark x1="89583" y1="36500" x2="89583" y2="36500"/>
                        <a14:backgroundMark x1="91167" y1="44250" x2="91167" y2="44250"/>
                        <a14:backgroundMark x1="90417" y1="42500" x2="90417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375"/>
            <a:ext cx="5072063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ô và mẹ">
            <a:hlinkClick r:id="" action="ppaction://media"/>
            <a:extLst>
              <a:ext uri="{FF2B5EF4-FFF2-40B4-BE49-F238E27FC236}">
                <a16:creationId xmlns:a16="http://schemas.microsoft.com/office/drawing/2014/main" id="{963D698A-98E7-33FE-DA16-12F189756D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43" end="372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365" y="21481"/>
            <a:ext cx="12169266" cy="1528369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520" tIns="45760" rIns="91520" bIns="457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1B6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30205" y="292276"/>
            <a:ext cx="1335234" cy="12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92" y="4889461"/>
            <a:ext cx="3358735" cy="197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222"/>
            <a:ext cx="2338939" cy="359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-1" y="6866504"/>
            <a:ext cx="12192001" cy="0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WordArt 13"/>
          <p:cNvSpPr>
            <a:spLocks noChangeArrowheads="1" noChangeShapeType="1" noTextEdit="1"/>
          </p:cNvSpPr>
          <p:nvPr/>
        </p:nvSpPr>
        <p:spPr bwMode="auto">
          <a:xfrm>
            <a:off x="1984279" y="206642"/>
            <a:ext cx="9117177" cy="102315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srgbClr val="0070C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  <a:sp3d>
            <a:bevelT/>
            <a:bevelB w="139700" prst="cross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12" b="1" i="0" u="none" strike="noStrike" kern="10" cap="none" spc="0" normalizeH="0" baseline="0" noProof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Bookman-u-Demi" panose="02020500000000000000" pitchFamily="18" charset="0"/>
                <a:cs typeface="Arial" panose="020B0604020202020204" pitchFamily="34" charset="0"/>
              </a:rPr>
              <a:t>HOẠT ĐỘNG TRẢI NGHIỆM</a:t>
            </a:r>
            <a:endParaRPr kumimoji="0" lang="en-US" sz="4812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FFFF00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Bookman-u-Demi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22" name="WordArt 14"/>
          <p:cNvSpPr>
            <a:spLocks noChangeArrowheads="1" noChangeShapeType="1" noTextEdit="1"/>
          </p:cNvSpPr>
          <p:nvPr/>
        </p:nvSpPr>
        <p:spPr bwMode="auto">
          <a:xfrm>
            <a:off x="2582107" y="581608"/>
            <a:ext cx="6964313" cy="1672425"/>
          </a:xfrm>
          <a:prstGeom prst="rect">
            <a:avLst/>
          </a:prstGeom>
          <a:effectLst/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9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FBD1AF"/>
              </a:solidFill>
              <a:effectLst>
                <a:glow rad="25400">
                  <a:srgbClr val="00B0F0"/>
                </a:glow>
                <a:outerShdw blurRad="50800" dist="50800" algn="ctr" rotWithShape="0">
                  <a:srgbClr val="0070C0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6F183A-F84F-9DE9-9F29-1B8C7DAF5AEA}"/>
              </a:ext>
            </a:extLst>
          </p:cNvPr>
          <p:cNvGrpSpPr/>
          <p:nvPr/>
        </p:nvGrpSpPr>
        <p:grpSpPr>
          <a:xfrm>
            <a:off x="217122" y="1955914"/>
            <a:ext cx="11757752" cy="1842215"/>
            <a:chOff x="3975097" y="4244309"/>
            <a:chExt cx="7503152" cy="25663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AFDF80-68E3-2718-621F-1FEF1EB67DCB}"/>
                </a:ext>
              </a:extLst>
            </p:cNvPr>
            <p:cNvSpPr txBox="1"/>
            <p:nvPr/>
          </p:nvSpPr>
          <p:spPr>
            <a:xfrm>
              <a:off x="4073616" y="4312036"/>
              <a:ext cx="7383627" cy="1546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1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/>
                  <a:ea typeface="TNKeyUni-Corsiva" panose="020B0500000000000000" pitchFamily="34" charset="0"/>
                  <a:cs typeface="Arial" panose="020B0604020202020204" pitchFamily="34" charset="0"/>
                </a:rPr>
                <a:t> Sinh hoạt lớp, Sinh hoạt theo chủ đề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1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/>
                  <a:ea typeface="TNKeyUni-Corsiva" panose="020B0500000000000000" pitchFamily="34" charset="0"/>
                  <a:cs typeface="Arial" panose="020B0604020202020204" pitchFamily="34" charset="0"/>
                </a:rPr>
                <a:t>                           “Kính yêu thầy cô giáo”</a:t>
              </a:r>
            </a:p>
          </p:txBody>
        </p:sp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5066E929-7146-4EA9-2749-2A130EAEF11A}"/>
                </a:ext>
              </a:extLst>
            </p:cNvPr>
            <p:cNvSpPr/>
            <p:nvPr/>
          </p:nvSpPr>
          <p:spPr>
            <a:xfrm>
              <a:off x="3975097" y="4244309"/>
              <a:ext cx="7503152" cy="256632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7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92" y="24992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74" y="7998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28863" y="3715592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23162" y="974663"/>
            <a:ext cx="7543039" cy="27409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672568" y="1161108"/>
            <a:ext cx="7162504" cy="13794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b="1" kern="0" smtClean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1. Sơ kết tuần 11, Xây dựng kế hoạch tuần 12</a:t>
            </a:r>
            <a:endParaRPr sz="4000" b="1" kern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259938" y="1227579"/>
            <a:ext cx="949096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0138522" y="1233917"/>
            <a:ext cx="949095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734" y="3052099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616248" y="2565557"/>
            <a:ext cx="7202952" cy="92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b="1" kern="0" smtClean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2. Trưng bày sản phẩm</a:t>
            </a:r>
            <a:endParaRPr sz="4000" b="1" kern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592237" y="1161108"/>
            <a:ext cx="7162504" cy="13794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b="1" kern="0" smtClean="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1. Sơ kết tuần 11, Xây dựng kế hoạch tuần 12</a:t>
            </a:r>
            <a:endParaRPr sz="4000" b="1" kern="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569182" y="2621304"/>
            <a:ext cx="7202952" cy="92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b="1" kern="0" smtClean="0">
                <a:solidFill>
                  <a:srgbClr val="00B050"/>
                </a:solidFill>
                <a:latin typeface="Georgia"/>
                <a:ea typeface="Georgia"/>
                <a:cs typeface="Georgia"/>
                <a:sym typeface="Georgia"/>
              </a:rPr>
              <a:t>2. Trưng bày sản phẩm</a:t>
            </a:r>
            <a:endParaRPr sz="4000" b="1" kern="0">
              <a:solidFill>
                <a:srgbClr val="00B05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3932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382FD6B2-17CA-6E7E-B686-A5563CC795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B71E44D-26FE-14F1-F4F5-6BC9C295D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26505" y="3989645"/>
            <a:ext cx="12430539" cy="21980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EAFDC05-F3C2-4EAD-851C-559208034F63}"/>
              </a:ext>
            </a:extLst>
          </p:cNvPr>
          <p:cNvSpPr txBox="1"/>
          <p:nvPr/>
        </p:nvSpPr>
        <p:spPr>
          <a:xfrm>
            <a:off x="0" y="94634"/>
            <a:ext cx="1266631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8000" b="1" kern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1</a:t>
            </a:r>
            <a:r>
              <a:rPr lang="en-US" sz="8000" b="1" ker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.</a:t>
            </a:r>
            <a:r>
              <a:rPr lang="vi-VN" sz="8000" b="1" kern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8000" b="1" smtClean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Times New Roman" panose="02020603050405020304" pitchFamily="18" charset="0"/>
              </a:rPr>
              <a:t>Sơ kết tuần 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mtClean="0">
                <a:ln w="25400"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Times New Roman" panose="02020603050405020304" pitchFamily="18" charset="0"/>
              </a:rPr>
              <a:t>Xây dựng kế hoạch tuần 12  </a:t>
            </a:r>
            <a:endParaRPr kumimoji="0" lang="en-US" sz="80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2" name="Picture 12" descr="Student Who Gives Teacher Gifts To Teachers Day PNG Image and PSD File For  Free Download - Lovepik | 401616674">
            <a:extLst>
              <a:ext uri="{FF2B5EF4-FFF2-40B4-BE49-F238E27FC236}">
                <a16:creationId xmlns:a16="http://schemas.microsoft.com/office/drawing/2014/main" id="{AB678481-7BBB-5ABB-D754-0D34F23F8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500" l="6167" r="97333">
                        <a14:foregroundMark x1="12333" y1="45500" x2="14583" y2="69125"/>
                        <a14:foregroundMark x1="14583" y1="69125" x2="15000" y2="70500"/>
                        <a14:foregroundMark x1="9083" y1="47250" x2="11083" y2="57750"/>
                        <a14:foregroundMark x1="18333" y1="57000" x2="18333" y2="57000"/>
                        <a14:foregroundMark x1="9750" y1="63125" x2="6167" y2="80375"/>
                        <a14:foregroundMark x1="6167" y1="80375" x2="6167" y2="80375"/>
                        <a14:foregroundMark x1="10750" y1="87750" x2="10667" y2="97625"/>
                        <a14:foregroundMark x1="31833" y1="52875" x2="29583" y2="73625"/>
                        <a14:foregroundMark x1="54339" y1="68617" x2="55583" y2="76000"/>
                        <a14:foregroundMark x1="51833" y1="53750" x2="53712" y2="64895"/>
                        <a14:foregroundMark x1="55583" y1="76000" x2="55583" y2="76000"/>
                        <a14:foregroundMark x1="64167" y1="51625" x2="64167" y2="51625"/>
                        <a14:foregroundMark x1="80167" y1="51625" x2="80167" y2="51625"/>
                        <a14:foregroundMark x1="79000" y1="47875" x2="82083" y2="58875"/>
                        <a14:foregroundMark x1="89750" y1="20125" x2="91667" y2="27875"/>
                        <a14:foregroundMark x1="86417" y1="40750" x2="86583" y2="49875"/>
                        <a14:foregroundMark x1="77917" y1="43625" x2="81333" y2="53750"/>
                        <a14:foregroundMark x1="75583" y1="52500" x2="78500" y2="58625"/>
                        <a14:foregroundMark x1="80167" y1="58250" x2="82500" y2="66625"/>
                        <a14:foregroundMark x1="73917" y1="53125" x2="73917" y2="53125"/>
                        <a14:foregroundMark x1="76417" y1="46375" x2="76417" y2="46375"/>
                        <a14:foregroundMark x1="92333" y1="74875" x2="88833" y2="93500"/>
                        <a14:foregroundMark x1="80833" y1="80125" x2="83750" y2="99250"/>
                        <a14:foregroundMark x1="83750" y1="99250" x2="83750" y2="99000"/>
                        <a14:foregroundMark x1="89750" y1="91125" x2="93917" y2="98625"/>
                        <a14:foregroundMark x1="97333" y1="99500" x2="97333" y2="99500"/>
                        <a14:foregroundMark x1="49750" y1="72125" x2="50500" y2="87750"/>
                        <a14:foregroundMark x1="34833" y1="73125" x2="34833" y2="73125"/>
                        <a14:foregroundMark x1="28833" y1="66625" x2="28833" y2="66625"/>
                        <a14:foregroundMark x1="26167" y1="90000" x2="28333" y2="98875"/>
                        <a14:backgroundMark x1="53500" y1="66375" x2="53500" y2="66375"/>
                        <a14:backgroundMark x1="53083" y1="66375" x2="53667" y2="66375"/>
                        <a14:backgroundMark x1="53667" y1="66375" x2="55833" y2="66375"/>
                        <a14:backgroundMark x1="89583" y1="36500" x2="89583" y2="36500"/>
                        <a14:backgroundMark x1="91167" y1="44250" x2="91167" y2="44250"/>
                        <a14:backgroundMark x1="90417" y1="42500" x2="90417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4265"/>
            <a:ext cx="8400081" cy="384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05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28350" cy="620807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F4C358-D944-C303-7AF9-D36C0DE4B9DD}"/>
              </a:ext>
            </a:extLst>
          </p:cNvPr>
          <p:cNvGrpSpPr/>
          <p:nvPr/>
        </p:nvGrpSpPr>
        <p:grpSpPr>
          <a:xfrm>
            <a:off x="5842" y="1209194"/>
            <a:ext cx="6238626" cy="4426297"/>
            <a:chOff x="5875675" y="3566239"/>
            <a:chExt cx="6238626" cy="2834561"/>
          </a:xfrm>
        </p:grpSpPr>
        <p:pic>
          <p:nvPicPr>
            <p:cNvPr id="5" name="Picture 318">
              <a:extLst>
                <a:ext uri="{FF2B5EF4-FFF2-40B4-BE49-F238E27FC236}">
                  <a16:creationId xmlns:a16="http://schemas.microsoft.com/office/drawing/2014/main" id="{9418423C-A40F-F7A3-84AA-BB87B5804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9071D6-231A-4012-E7E9-E9788984A497}"/>
                </a:ext>
              </a:extLst>
            </p:cNvPr>
            <p:cNvSpPr txBox="1"/>
            <p:nvPr/>
          </p:nvSpPr>
          <p:spPr>
            <a:xfrm>
              <a:off x="7426039" y="5729499"/>
              <a:ext cx="2922115" cy="453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 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EE902C7-83BB-47CC-DD9A-E0151A2248DD}"/>
              </a:ext>
            </a:extLst>
          </p:cNvPr>
          <p:cNvGrpSpPr/>
          <p:nvPr/>
        </p:nvGrpSpPr>
        <p:grpSpPr>
          <a:xfrm>
            <a:off x="5830583" y="536438"/>
            <a:ext cx="5989608" cy="2739649"/>
            <a:chOff x="193491" y="120021"/>
            <a:chExt cx="4162483" cy="3480104"/>
          </a:xfrm>
          <a:solidFill>
            <a:srgbClr val="CCFFFF"/>
          </a:solidFill>
        </p:grpSpPr>
        <p:sp>
          <p:nvSpPr>
            <p:cNvPr id="8" name="椭圆 31">
              <a:extLst>
                <a:ext uri="{FF2B5EF4-FFF2-40B4-BE49-F238E27FC236}">
                  <a16:creationId xmlns:a16="http://schemas.microsoft.com/office/drawing/2014/main" id="{1A8B5DBF-863F-6ED0-795B-255888F47EF6}"/>
                </a:ext>
              </a:extLst>
            </p:cNvPr>
            <p:cNvSpPr/>
            <p:nvPr/>
          </p:nvSpPr>
          <p:spPr>
            <a:xfrm rot="10800000" flipH="1">
              <a:off x="193491" y="120021"/>
              <a:ext cx="4162483" cy="309482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4623E6A9-5C46-E8A1-8DF5-7021F4591FA0}"/>
                </a:ext>
              </a:extLst>
            </p:cNvPr>
            <p:cNvSpPr txBox="1"/>
            <p:nvPr/>
          </p:nvSpPr>
          <p:spPr>
            <a:xfrm>
              <a:off x="335011" y="327551"/>
              <a:ext cx="3890221" cy="327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i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 được thầy, cô giáo khen  như </a:t>
              </a:r>
              <a:r>
                <a:rPr lang="en-US" sz="4000" b="1" i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bạn </a:t>
              </a:r>
              <a:r>
                <a:rPr lang="en-US" sz="4000" b="1" i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 </a:t>
              </a:r>
              <a:r>
                <a:rPr lang="en-US" sz="4000" b="1" i="1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r>
                <a:rPr lang="vi-VN" sz="4000" b="1" i="1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 </a:t>
              </a:r>
              <a:r>
                <a:rPr lang="en-US" sz="4000" b="1" i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 làm gì?</a:t>
              </a:r>
              <a:endPara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584414-82BF-0EC5-9C5B-9474131A96EF}"/>
              </a:ext>
            </a:extLst>
          </p:cNvPr>
          <p:cNvGrpSpPr/>
          <p:nvPr/>
        </p:nvGrpSpPr>
        <p:grpSpPr>
          <a:xfrm>
            <a:off x="5723885" y="3482165"/>
            <a:ext cx="6203007" cy="2259229"/>
            <a:chOff x="380748" y="-6569031"/>
            <a:chExt cx="4162483" cy="4038229"/>
          </a:xfrm>
          <a:solidFill>
            <a:srgbClr val="CCFFFF"/>
          </a:solidFill>
        </p:grpSpPr>
        <p:sp>
          <p:nvSpPr>
            <p:cNvPr id="17" name="椭圆 31">
              <a:extLst>
                <a:ext uri="{FF2B5EF4-FFF2-40B4-BE49-F238E27FC236}">
                  <a16:creationId xmlns:a16="http://schemas.microsoft.com/office/drawing/2014/main" id="{83B3DD11-180F-07D3-87B0-489BA0A4E93A}"/>
                </a:ext>
              </a:extLst>
            </p:cNvPr>
            <p:cNvSpPr/>
            <p:nvPr/>
          </p:nvSpPr>
          <p:spPr>
            <a:xfrm rot="10800000" flipH="1">
              <a:off x="380748" y="-6569031"/>
              <a:ext cx="4162483" cy="4038229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Hộp Văn bản 23">
              <a:extLst>
                <a:ext uri="{FF2B5EF4-FFF2-40B4-BE49-F238E27FC236}">
                  <a16:creationId xmlns:a16="http://schemas.microsoft.com/office/drawing/2014/main" id="{DF429A6F-E2C9-71F7-CF26-6EC77D9062DF}"/>
                </a:ext>
              </a:extLst>
            </p:cNvPr>
            <p:cNvSpPr txBox="1"/>
            <p:nvPr/>
          </p:nvSpPr>
          <p:spPr>
            <a:xfrm>
              <a:off x="661646" y="-6371017"/>
              <a:ext cx="3600686" cy="3465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i="1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 cách khắc phục những nhược điểm. Phương hướng tuần tới</a:t>
              </a:r>
              <a:endPara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747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3"/>
            <a:ext cx="5856134" cy="33364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I PHTuan 11-12 HĐT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4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453642-AE07-0E10-7A55-C16441146C02}"/>
              </a:ext>
            </a:extLst>
          </p:cNvPr>
          <p:cNvSpPr/>
          <p:nvPr/>
        </p:nvSpPr>
        <p:spPr>
          <a:xfrm>
            <a:off x="133739" y="214605"/>
            <a:ext cx="11924521" cy="6494106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D93222-3E3D-386D-2CC4-4F80890F8D15}"/>
              </a:ext>
            </a:extLst>
          </p:cNvPr>
          <p:cNvSpPr/>
          <p:nvPr/>
        </p:nvSpPr>
        <p:spPr>
          <a:xfrm>
            <a:off x="2825177" y="2818401"/>
            <a:ext cx="6477000" cy="1197428"/>
          </a:xfrm>
          <a:prstGeom prst="roundRect">
            <a:avLst/>
          </a:prstGeom>
          <a:solidFill>
            <a:srgbClr val="F98F92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B08013-1712-B8E4-6EDC-08647DC15D3E}"/>
              </a:ext>
            </a:extLst>
          </p:cNvPr>
          <p:cNvSpPr/>
          <p:nvPr/>
        </p:nvSpPr>
        <p:spPr>
          <a:xfrm>
            <a:off x="2591556" y="615391"/>
            <a:ext cx="1624025" cy="1788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6059BB-BBAA-4205-093B-416A3DB466F0}"/>
              </a:ext>
            </a:extLst>
          </p:cNvPr>
          <p:cNvSpPr/>
          <p:nvPr/>
        </p:nvSpPr>
        <p:spPr>
          <a:xfrm>
            <a:off x="3482460" y="4504065"/>
            <a:ext cx="2524952" cy="19240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giảng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0E615B-FFD4-5C7E-0BCD-2B3473CFB651}"/>
              </a:ext>
            </a:extLst>
          </p:cNvPr>
          <p:cNvGrpSpPr/>
          <p:nvPr/>
        </p:nvGrpSpPr>
        <p:grpSpPr>
          <a:xfrm>
            <a:off x="360151" y="4688246"/>
            <a:ext cx="2095095" cy="1365536"/>
            <a:chOff x="1047800" y="4825490"/>
            <a:chExt cx="2209800" cy="11371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113785B-FC3D-41D0-4D8B-9F2765D90AD7}"/>
                </a:ext>
              </a:extLst>
            </p:cNvPr>
            <p:cNvSpPr/>
            <p:nvPr/>
          </p:nvSpPr>
          <p:spPr>
            <a:xfrm>
              <a:off x="1047800" y="4825490"/>
              <a:ext cx="2209800" cy="113719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BDB0A4-FE0B-7314-B17F-30F9BAC2C3AF}"/>
                </a:ext>
              </a:extLst>
            </p:cNvPr>
            <p:cNvSpPr txBox="1"/>
            <p:nvPr/>
          </p:nvSpPr>
          <p:spPr>
            <a:xfrm>
              <a:off x="1105205" y="5017805"/>
              <a:ext cx="2136905" cy="516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Nói lời hay, làm việc tốt</a:t>
              </a:r>
              <a:endPara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ED87FA-77BD-8788-35DE-30CDF5AA946D}"/>
              </a:ext>
            </a:extLst>
          </p:cNvPr>
          <p:cNvGrpSpPr/>
          <p:nvPr/>
        </p:nvGrpSpPr>
        <p:grpSpPr>
          <a:xfrm>
            <a:off x="4620416" y="580355"/>
            <a:ext cx="2299145" cy="1815882"/>
            <a:chOff x="8807742" y="4622797"/>
            <a:chExt cx="2348983" cy="1197618"/>
          </a:xfrm>
          <a:solidFill>
            <a:schemeClr val="accent6">
              <a:lumMod val="75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D43D7DC-D1B1-19CA-781A-5578A1607AAA}"/>
                </a:ext>
              </a:extLst>
            </p:cNvPr>
            <p:cNvSpPr/>
            <p:nvPr/>
          </p:nvSpPr>
          <p:spPr>
            <a:xfrm>
              <a:off x="8821114" y="4625015"/>
              <a:ext cx="2335611" cy="10861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A1BE74-DC70-02E4-162D-3C4D9906D27E}"/>
                </a:ext>
              </a:extLst>
            </p:cNvPr>
            <p:cNvSpPr txBox="1"/>
            <p:nvPr/>
          </p:nvSpPr>
          <p:spPr>
            <a:xfrm>
              <a:off x="8807742" y="4622797"/>
              <a:ext cx="2348983" cy="11976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Đội mũ bảo hiểm khi tham gia giao thông</a:t>
              </a:r>
              <a:endPara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2D59C5-2CAA-6D41-D084-F3B91169A1CB}"/>
              </a:ext>
            </a:extLst>
          </p:cNvPr>
          <p:cNvCxnSpPr>
            <a:endCxn id="7" idx="2"/>
          </p:cNvCxnSpPr>
          <p:nvPr/>
        </p:nvCxnSpPr>
        <p:spPr>
          <a:xfrm flipH="1" flipV="1">
            <a:off x="3403569" y="2403641"/>
            <a:ext cx="441014" cy="42216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FEB8FE-B721-BFC9-7C20-68E5CD7BD436}"/>
              </a:ext>
            </a:extLst>
          </p:cNvPr>
          <p:cNvCxnSpPr>
            <a:cxnSpLocks/>
          </p:cNvCxnSpPr>
          <p:nvPr/>
        </p:nvCxnSpPr>
        <p:spPr>
          <a:xfrm>
            <a:off x="4747013" y="4212704"/>
            <a:ext cx="69477" cy="29794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5858658-7088-FBC7-8B0D-3439EE83F1D2}"/>
              </a:ext>
            </a:extLst>
          </p:cNvPr>
          <p:cNvCxnSpPr>
            <a:cxnSpLocks/>
          </p:cNvCxnSpPr>
          <p:nvPr/>
        </p:nvCxnSpPr>
        <p:spPr>
          <a:xfrm>
            <a:off x="8705383" y="4018189"/>
            <a:ext cx="803112" cy="5878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4FA960-3793-42D9-6F10-41F02E66F473}"/>
              </a:ext>
            </a:extLst>
          </p:cNvPr>
          <p:cNvCxnSpPr>
            <a:cxnSpLocks/>
          </p:cNvCxnSpPr>
          <p:nvPr/>
        </p:nvCxnSpPr>
        <p:spPr>
          <a:xfrm flipH="1">
            <a:off x="2498897" y="4027714"/>
            <a:ext cx="1035345" cy="7445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B612FD-81C6-002A-596C-4D0C2B3DAFB4}"/>
              </a:ext>
            </a:extLst>
          </p:cNvPr>
          <p:cNvGrpSpPr/>
          <p:nvPr/>
        </p:nvGrpSpPr>
        <p:grpSpPr>
          <a:xfrm>
            <a:off x="6406972" y="4532495"/>
            <a:ext cx="2670498" cy="2036256"/>
            <a:chOff x="4594869" y="4789573"/>
            <a:chExt cx="2209800" cy="110857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B51C642-37EC-572E-0FB3-6AD83EA5A77E}"/>
                </a:ext>
              </a:extLst>
            </p:cNvPr>
            <p:cNvSpPr/>
            <p:nvPr/>
          </p:nvSpPr>
          <p:spPr>
            <a:xfrm>
              <a:off x="4594869" y="4789573"/>
              <a:ext cx="2209800" cy="1079635"/>
            </a:xfrm>
            <a:prstGeom prst="roundRect">
              <a:avLst/>
            </a:prstGeom>
            <a:solidFill>
              <a:srgbClr val="FDC7D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7EC5A5-9BDC-2C4D-E577-0D5EDC7F9833}"/>
                </a:ext>
              </a:extLst>
            </p:cNvPr>
            <p:cNvSpPr txBox="1"/>
            <p:nvPr/>
          </p:nvSpPr>
          <p:spPr>
            <a:xfrm>
              <a:off x="4719146" y="4811042"/>
              <a:ext cx="2063468" cy="1087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Tích</a:t>
              </a:r>
              <a:r>
                <a:rPr lang="en-US" sz="28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cực</a:t>
              </a:r>
              <a:r>
                <a:rPr lang="en-US" sz="28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tham</a:t>
              </a:r>
              <a:r>
                <a:rPr lang="en-US" sz="28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8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hoạt</a:t>
              </a:r>
              <a:r>
                <a:rPr lang="en-US" sz="2800" b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mtClean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động, Hăng </a:t>
              </a:r>
              <a:r>
                <a:rPr lang="en-US" sz="2800" b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hái phát biểu </a:t>
              </a:r>
              <a:endPara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D200265-5AC3-6288-1188-6779385976C8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720585" y="4058130"/>
            <a:ext cx="83403" cy="51380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858658-7088-FBC7-8B0D-3439EE83F1D2}"/>
              </a:ext>
            </a:extLst>
          </p:cNvPr>
          <p:cNvCxnSpPr>
            <a:cxnSpLocks/>
          </p:cNvCxnSpPr>
          <p:nvPr/>
        </p:nvCxnSpPr>
        <p:spPr>
          <a:xfrm flipV="1">
            <a:off x="9355539" y="3061871"/>
            <a:ext cx="609878" cy="1221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ED87FA-77BD-8788-35DE-30CDF5AA946D}"/>
              </a:ext>
            </a:extLst>
          </p:cNvPr>
          <p:cNvGrpSpPr/>
          <p:nvPr/>
        </p:nvGrpSpPr>
        <p:grpSpPr>
          <a:xfrm>
            <a:off x="9916714" y="1561942"/>
            <a:ext cx="2010535" cy="2761863"/>
            <a:chOff x="8788994" y="4637314"/>
            <a:chExt cx="2428449" cy="1086159"/>
          </a:xfrm>
        </p:grpSpPr>
        <p:sp>
          <p:nvSpPr>
            <p:cNvPr id="27" name="Rectangle: Rounded Corners 16">
              <a:extLst>
                <a:ext uri="{FF2B5EF4-FFF2-40B4-BE49-F238E27FC236}">
                  <a16:creationId xmlns:a16="http://schemas.microsoft.com/office/drawing/2014/main" id="{DD43D7DC-D1B1-19CA-781A-5578A1607AAA}"/>
                </a:ext>
              </a:extLst>
            </p:cNvPr>
            <p:cNvSpPr/>
            <p:nvPr/>
          </p:nvSpPr>
          <p:spPr>
            <a:xfrm>
              <a:off x="8811359" y="4637314"/>
              <a:ext cx="2335611" cy="1086159"/>
            </a:xfrm>
            <a:prstGeom prst="round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A1BE74-DC70-02E4-162D-3C4D9906D27E}"/>
                </a:ext>
              </a:extLst>
            </p:cNvPr>
            <p:cNvSpPr txBox="1"/>
            <p:nvPr/>
          </p:nvSpPr>
          <p:spPr>
            <a:xfrm>
              <a:off x="8788994" y="4786992"/>
              <a:ext cx="2306248" cy="4252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0BAF9E4-2100-D84A-D44B-2936E0FF866F}"/>
                </a:ext>
              </a:extLst>
            </p:cNvPr>
            <p:cNvSpPr txBox="1"/>
            <p:nvPr/>
          </p:nvSpPr>
          <p:spPr>
            <a:xfrm>
              <a:off x="9820944" y="5090627"/>
              <a:ext cx="1396499" cy="4252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14FA960-3793-42D9-6F10-41F02E66F473}"/>
              </a:ext>
            </a:extLst>
          </p:cNvPr>
          <p:cNvCxnSpPr>
            <a:cxnSpLocks/>
            <a:endCxn id="36" idx="3"/>
          </p:cNvCxnSpPr>
          <p:nvPr/>
        </p:nvCxnSpPr>
        <p:spPr>
          <a:xfrm flipH="1" flipV="1">
            <a:off x="2472479" y="2910458"/>
            <a:ext cx="324181" cy="40618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10">
            <a:extLst>
              <a:ext uri="{FF2B5EF4-FFF2-40B4-BE49-F238E27FC236}">
                <a16:creationId xmlns:a16="http://schemas.microsoft.com/office/drawing/2014/main" id="{6113785B-FC3D-41D0-4D8B-9F2765D90AD7}"/>
              </a:ext>
            </a:extLst>
          </p:cNvPr>
          <p:cNvSpPr/>
          <p:nvPr/>
        </p:nvSpPr>
        <p:spPr>
          <a:xfrm>
            <a:off x="205444" y="1371600"/>
            <a:ext cx="2267035" cy="30777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A1BE74-DC70-02E4-162D-3C4D9906D27E}"/>
              </a:ext>
            </a:extLst>
          </p:cNvPr>
          <p:cNvSpPr txBox="1"/>
          <p:nvPr/>
        </p:nvSpPr>
        <p:spPr>
          <a:xfrm>
            <a:off x="9935230" y="2015406"/>
            <a:ext cx="200091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thiệp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tặng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thầy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 20/11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6FD93222-3E3D-386D-2CC4-4F80890F8D15}"/>
              </a:ext>
            </a:extLst>
          </p:cNvPr>
          <p:cNvSpPr/>
          <p:nvPr/>
        </p:nvSpPr>
        <p:spPr>
          <a:xfrm>
            <a:off x="2823078" y="2801404"/>
            <a:ext cx="6650995" cy="1458543"/>
          </a:xfrm>
          <a:prstGeom prst="roundRect">
            <a:avLst/>
          </a:prstGeom>
          <a:solidFill>
            <a:srgbClr val="F98F92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 hướng, nhiệm vụ tuần tới</a:t>
            </a:r>
            <a:endParaRPr lang="en-US" sz="4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AFEB8FE-B721-BFC9-7C20-68E5CD7BD436}"/>
              </a:ext>
            </a:extLst>
          </p:cNvPr>
          <p:cNvCxnSpPr>
            <a:cxnSpLocks/>
          </p:cNvCxnSpPr>
          <p:nvPr/>
        </p:nvCxnSpPr>
        <p:spPr>
          <a:xfrm flipV="1">
            <a:off x="5960281" y="2437268"/>
            <a:ext cx="0" cy="37152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8">
            <a:extLst>
              <a:ext uri="{FF2B5EF4-FFF2-40B4-BE49-F238E27FC236}">
                <a16:creationId xmlns:a16="http://schemas.microsoft.com/office/drawing/2014/main" id="{146059BB-BBAA-4205-093B-416A3DB466F0}"/>
              </a:ext>
            </a:extLst>
          </p:cNvPr>
          <p:cNvSpPr/>
          <p:nvPr/>
        </p:nvSpPr>
        <p:spPr>
          <a:xfrm>
            <a:off x="7484471" y="567196"/>
            <a:ext cx="2254931" cy="19240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 kết, yêu thương nhau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AFEB8FE-B721-BFC9-7C20-68E5CD7BD436}"/>
              </a:ext>
            </a:extLst>
          </p:cNvPr>
          <p:cNvCxnSpPr>
            <a:cxnSpLocks/>
          </p:cNvCxnSpPr>
          <p:nvPr/>
        </p:nvCxnSpPr>
        <p:spPr>
          <a:xfrm flipV="1">
            <a:off x="8225700" y="2466869"/>
            <a:ext cx="290340" cy="32819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9474073" y="4478588"/>
            <a:ext cx="2041788" cy="1772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 dựng đôi bạn cùng tiến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09835" y="1416394"/>
            <a:ext cx="19677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Giữ vệ sinh cá nhân, vệ sinh trường lớp sạch </a:t>
            </a:r>
            <a:r>
              <a:rPr lang="en-US" sz="2800" b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sẽ. Xả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rác đúng nơi quy định.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08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36" grpId="0" animBg="1"/>
      <p:bldP spid="38" grpId="0"/>
      <p:bldP spid="39" grpId="0" animBg="1"/>
      <p:bldP spid="41" grpId="0" animBg="1"/>
      <p:bldP spid="54" grpId="0" animBg="1"/>
      <p:bldP spid="55" grpId="0"/>
    </p:bldLst>
  </p:timing>
</p:sld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2616</TotalTime>
  <Words>377</Words>
  <Application>Microsoft Office PowerPoint</Application>
  <PresentationFormat>Widescreen</PresentationFormat>
  <Paragraphs>42</Paragraphs>
  <Slides>14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宋体</vt:lpstr>
      <vt:lpstr>Arial</vt:lpstr>
      <vt:lpstr>Arial-Rounded</vt:lpstr>
      <vt:lpstr>Bookman-u-Demi</vt:lpstr>
      <vt:lpstr>Calibri</vt:lpstr>
      <vt:lpstr>Calibri Light</vt:lpstr>
      <vt:lpstr>Coiny</vt:lpstr>
      <vt:lpstr>等线</vt:lpstr>
      <vt:lpstr>Georgia</vt:lpstr>
      <vt:lpstr>Lato</vt:lpstr>
      <vt:lpstr>Roboto Condensed Light</vt:lpstr>
      <vt:lpstr>Times New Roman</vt:lpstr>
      <vt:lpstr>TNKeyUni-Corsiva</vt:lpstr>
      <vt:lpstr>End of Course Jeopardy by Slidesgo</vt:lpstr>
      <vt:lpstr>Office Theme</vt:lpstr>
      <vt:lpstr>1_Simple Light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Tuyet</cp:lastModifiedBy>
  <cp:revision>133</cp:revision>
  <dcterms:created xsi:type="dcterms:W3CDTF">2023-08-01T03:10:33Z</dcterms:created>
  <dcterms:modified xsi:type="dcterms:W3CDTF">2025-11-13T15:52:08Z</dcterms:modified>
</cp:coreProperties>
</file>