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7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4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932098" y="311949"/>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Quan </a:t>
              </a:r>
              <a:r>
                <a:rPr lang="en-US" sz="2800" dirty="0" err="1">
                  <a:solidFill>
                    <a:schemeClr val="dk1"/>
                  </a:solidFill>
                  <a:latin typeface="Arial"/>
                  <a:ea typeface="Arial"/>
                  <a:cs typeface="Arial"/>
                  <a:sym typeface="Arial"/>
                </a:rPr>
                <a:t>sát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và </a:t>
              </a:r>
              <a:r>
                <a:rPr lang="en-US" sz="2800" dirty="0" err="1">
                  <a:solidFill>
                    <a:schemeClr val="dk1"/>
                  </a:solidFill>
                  <a:latin typeface="Arial"/>
                  <a:ea typeface="Arial"/>
                  <a:cs typeface="Arial"/>
                  <a:sym typeface="Arial"/>
                </a:rPr>
                <a:t>trả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hỏi</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710540" y="672701"/>
            <a:ext cx="10755420" cy="2337575"/>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662130" y="3728464"/>
            <a:ext cx="10842171"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Con </a:t>
            </a:r>
            <a:r>
              <a:rPr lang="en-US" sz="2800" dirty="0" err="1">
                <a:solidFill>
                  <a:schemeClr val="dk1"/>
                </a:solidFill>
                <a:latin typeface="Arial"/>
                <a:ea typeface="Arial"/>
                <a:cs typeface="Arial"/>
                <a:sym typeface="Arial"/>
              </a:rPr>
              <a:t>bọ</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rùa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 chấm ở </a:t>
            </a:r>
            <a:r>
              <a:rPr lang="en-US" sz="2800" dirty="0" err="1">
                <a:solidFill>
                  <a:schemeClr val="dk1"/>
                </a:solidFill>
                <a:latin typeface="Arial"/>
                <a:ea typeface="Arial"/>
                <a:cs typeface="Arial"/>
                <a:sym typeface="Arial"/>
              </a:rPr>
              <a:t>cánh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đậu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trên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a:t>
            </a:r>
            <a:endParaRPr dirty="0"/>
          </a:p>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Hai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nào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nhau</a:t>
            </a:r>
            <a:r>
              <a:rPr lang="en-US" sz="2800" dirty="0">
                <a:solidFill>
                  <a:schemeClr val="dk1"/>
                </a:solidFill>
                <a:latin typeface="Arial"/>
                <a:ea typeface="Arial"/>
                <a:cs typeface="Arial"/>
                <a:sym typeface="Arial"/>
              </a:rPr>
              <a:t>?</a:t>
            </a:r>
            <a:endParaRPr dirty="0"/>
          </a:p>
        </p:txBody>
      </p:sp>
      <p:sp>
        <p:nvSpPr>
          <p:cNvPr id="3388" name="Google Shape;3388;p12"/>
          <p:cNvSpPr txBox="1"/>
          <p:nvPr/>
        </p:nvSpPr>
        <p:spPr>
          <a:xfrm>
            <a:off x="9148209" y="260631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B5457F"/>
                </a:solidFill>
                <a:latin typeface="Arial"/>
                <a:ea typeface="Arial"/>
                <a:cs typeface="Arial"/>
                <a:sym typeface="Arial"/>
              </a:rPr>
              <a:t>412</a:t>
            </a:r>
            <a:endParaRPr sz="2800" b="1" dirty="0">
              <a:solidFill>
                <a:srgbClr val="B5457F"/>
              </a:solidFill>
              <a:latin typeface="Arial"/>
              <a:ea typeface="Arial"/>
              <a:cs typeface="Arial"/>
              <a:sym typeface="Arial"/>
            </a:endParaRPr>
          </a:p>
        </p:txBody>
      </p:sp>
      <p:sp>
        <p:nvSpPr>
          <p:cNvPr id="3389" name="Google Shape;3389;p12"/>
          <p:cNvSpPr txBox="1"/>
          <p:nvPr/>
        </p:nvSpPr>
        <p:spPr>
          <a:xfrm>
            <a:off x="5607301" y="2757913"/>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6470B"/>
                </a:solidFill>
                <a:latin typeface="Arial"/>
                <a:ea typeface="Arial"/>
                <a:cs typeface="Arial"/>
                <a:sym typeface="Arial"/>
              </a:rPr>
              <a:t>311</a:t>
            </a:r>
            <a:endParaRPr sz="2800" b="1" dirty="0">
              <a:solidFill>
                <a:srgbClr val="D6470B"/>
              </a:solidFill>
              <a:latin typeface="Arial"/>
              <a:ea typeface="Arial"/>
              <a:cs typeface="Arial"/>
              <a:sym typeface="Arial"/>
            </a:endParaRPr>
          </a:p>
        </p:txBody>
      </p:sp>
      <p:sp>
        <p:nvSpPr>
          <p:cNvPr id="3390" name="Google Shape;3390;p12"/>
          <p:cNvSpPr txBox="1"/>
          <p:nvPr/>
        </p:nvSpPr>
        <p:spPr>
          <a:xfrm>
            <a:off x="1602843" y="2744461"/>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BA7A8"/>
                </a:solidFill>
                <a:latin typeface="Arial"/>
                <a:ea typeface="Arial"/>
                <a:cs typeface="Arial"/>
                <a:sym typeface="Arial"/>
              </a:rPr>
              <a:t>311</a:t>
            </a:r>
            <a:endParaRPr sz="2800" b="1" dirty="0">
              <a:solidFill>
                <a:srgbClr val="1BA7A8"/>
              </a:solidFill>
              <a:latin typeface="Arial"/>
              <a:ea typeface="Arial"/>
              <a:cs typeface="Arial"/>
              <a:sym typeface="Arial"/>
            </a:endParaRPr>
          </a:p>
        </p:txBody>
      </p:sp>
      <p:sp>
        <p:nvSpPr>
          <p:cNvPr id="3391" name="Google Shape;3391;p12"/>
          <p:cNvSpPr txBox="1"/>
          <p:nvPr/>
        </p:nvSpPr>
        <p:spPr>
          <a:xfrm>
            <a:off x="3854557" y="2744461"/>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2074" y="1092650"/>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54135" y="106542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084961" y="1011775"/>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474 - 374</a:t>
                </a:r>
                <a:endParaRPr sz="3600" b="1" dirty="0">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06160" y="953996"/>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835 - 30</a:t>
                </a:r>
                <a:endParaRPr sz="3600" b="1" dirty="0">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254226" y="4293343"/>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100</a:t>
                </a:r>
                <a:endParaRPr sz="3600" b="1" dirty="0">
                  <a:solidFill>
                    <a:schemeClr val="dk1"/>
                  </a:solidFill>
                  <a:latin typeface="Arial"/>
                  <a:ea typeface="Arial"/>
                  <a:cs typeface="Arial"/>
                  <a:sym typeface="Arial"/>
                </a:endParaRPr>
              </a:p>
            </p:txBody>
          </p:sp>
        </p:grpSp>
      </p:grpSp>
      <p:grpSp>
        <p:nvGrpSpPr>
          <p:cNvPr id="3480" name="Google Shape;3480;p13"/>
          <p:cNvGrpSpPr/>
          <p:nvPr/>
        </p:nvGrpSpPr>
        <p:grpSpPr>
          <a:xfrm>
            <a:off x="3235582" y="4335990"/>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322</a:t>
                </a:r>
                <a:endParaRPr sz="3600" b="1" dirty="0">
                  <a:solidFill>
                    <a:schemeClr val="dk1"/>
                  </a:solidFill>
                  <a:latin typeface="Arial"/>
                  <a:ea typeface="Arial"/>
                  <a:cs typeface="Arial"/>
                  <a:sym typeface="Arial"/>
                </a:endParaRPr>
              </a:p>
            </p:txBody>
          </p:sp>
        </p:grpSp>
      </p:grpSp>
      <p:grpSp>
        <p:nvGrpSpPr>
          <p:cNvPr id="3485" name="Google Shape;3485;p13"/>
          <p:cNvGrpSpPr/>
          <p:nvPr/>
        </p:nvGrpSpPr>
        <p:grpSpPr>
          <a:xfrm>
            <a:off x="6076397" y="4335991"/>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805</a:t>
                </a:r>
                <a:endParaRPr sz="3600" b="1" dirty="0">
                  <a:solidFill>
                    <a:schemeClr val="dk1"/>
                  </a:solidFill>
                  <a:latin typeface="Arial"/>
                  <a:ea typeface="Arial"/>
                  <a:cs typeface="Arial"/>
                  <a:sym typeface="Arial"/>
                </a:endParaRPr>
              </a:p>
            </p:txBody>
          </p:sp>
        </p:grpSp>
      </p:grpSp>
      <p:grpSp>
        <p:nvGrpSpPr>
          <p:cNvPr id="3490" name="Google Shape;3490;p13"/>
          <p:cNvGrpSpPr/>
          <p:nvPr/>
        </p:nvGrpSpPr>
        <p:grpSpPr>
          <a:xfrm>
            <a:off x="9104723" y="429334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cxnSpLocks/>
          </p:cNvCxnSpPr>
          <p:nvPr/>
        </p:nvCxnSpPr>
        <p:spPr>
          <a:xfrm rot="10800000" flipV="1">
            <a:off x="1673702" y="2371668"/>
            <a:ext cx="5866356" cy="2336924"/>
          </a:xfrm>
          <a:prstGeom prst="curvedConnector3">
            <a:avLst>
              <a:gd name="adj1" fmla="val 30735"/>
            </a:avLst>
          </a:prstGeom>
          <a:noFill/>
          <a:ln w="76200" cap="flat" cmpd="sng">
            <a:solidFill>
              <a:srgbClr val="00B0F0"/>
            </a:solidFill>
            <a:prstDash val="solid"/>
            <a:miter lim="800000"/>
            <a:headEnd type="none" w="sm" len="sm"/>
            <a:tailEnd type="none" w="sm" len="sm"/>
          </a:ln>
        </p:spPr>
      </p:cxnSp>
      <p:cxnSp>
        <p:nvCxnSpPr>
          <p:cNvPr id="3496" name="Google Shape;3496;p13"/>
          <p:cNvCxnSpPr>
            <a:cxnSpLocks/>
            <a:stCxn id="3486" idx="0"/>
          </p:cNvCxnSpPr>
          <p:nvPr/>
        </p:nvCxnSpPr>
        <p:spPr>
          <a:xfrm rot="5400000" flipH="1" flipV="1">
            <a:off x="7734595" y="2590058"/>
            <a:ext cx="2387737" cy="1962147"/>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7" name="Google Shape;3497;p13"/>
          <p:cNvCxnSpPr>
            <a:cxnSpLocks/>
          </p:cNvCxnSpPr>
          <p:nvPr/>
        </p:nvCxnSpPr>
        <p:spPr>
          <a:xfrm rot="16200000" flipH="1">
            <a:off x="3472354" y="3566387"/>
            <a:ext cx="2270150" cy="91382"/>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104" name="Google Shape;3495;p13"/>
          <p:cNvCxnSpPr>
            <a:cxnSpLocks/>
          </p:cNvCxnSpPr>
          <p:nvPr/>
        </p:nvCxnSpPr>
        <p:spPr>
          <a:xfrm rot="10800000">
            <a:off x="1838090" y="2508713"/>
            <a:ext cx="8544080" cy="2346616"/>
          </a:xfrm>
          <a:prstGeom prst="curvedConnector3">
            <a:avLst>
              <a:gd name="adj1" fmla="val 50000"/>
            </a:avLst>
          </a:prstGeom>
          <a:noFill/>
          <a:ln w="762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954141</a:t>
              </a:r>
              <a:endParaRPr sz="2400" b="1" dirty="0">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1" y="1995407"/>
            <a:ext cx="1561107" cy="144537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954 – 141 &lt;  911</a:t>
            </a:r>
            <a:endParaRPr sz="2800" dirty="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814</a:t>
            </a:r>
            <a:endParaRPr sz="2800" dirty="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758241" y="2865849"/>
            <a:ext cx="1024549" cy="539199"/>
            <a:chOff x="6686744" y="3868261"/>
            <a:chExt cx="710916" cy="472358"/>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715422" y="3878954"/>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a:ea typeface="Arial"/>
                  <a:cs typeface="Arial"/>
                  <a:sym typeface="Arial"/>
                </a:rPr>
                <a:t>8</a:t>
              </a:r>
              <a:r>
                <a:rPr lang="en-US" sz="2400" b="1" dirty="0">
                  <a:solidFill>
                    <a:schemeClr val="dk1"/>
                  </a:solidFill>
                  <a:latin typeface="Arial"/>
                  <a:ea typeface="Arial"/>
                  <a:cs typeface="Arial"/>
                  <a:sym typeface="Arial"/>
                </a:rPr>
                <a:t>11</a:t>
              </a:r>
              <a:endParaRPr sz="2400" b="1" dirty="0">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765476" y="520124"/>
            <a:ext cx="10462058"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Một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465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240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nữ. Hỏi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a:t>
              </a:r>
              <a:endParaRPr dirty="0"/>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1065668" y="1395446"/>
            <a:ext cx="5569898"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err="1">
                <a:solidFill>
                  <a:schemeClr val="dk1"/>
                </a:solidFill>
                <a:latin typeface="Arial"/>
                <a:ea typeface="Arial"/>
                <a:cs typeface="Arial"/>
                <a:sym typeface="Arial"/>
              </a:rPr>
              <a:t>Tóm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tắt</a:t>
            </a:r>
            <a:r>
              <a:rPr lang="en-US" sz="2800" dirty="0">
                <a:solidFill>
                  <a:schemeClr val="dk1"/>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 465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endParaRPr sz="2800" dirty="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nữ</a:t>
            </a:r>
            <a:r>
              <a:rPr lang="en-US" sz="2800" dirty="0">
                <a:solidFill>
                  <a:schemeClr val="dk1"/>
                </a:solidFill>
                <a:latin typeface="Arial"/>
                <a:ea typeface="Arial"/>
                <a:cs typeface="Arial"/>
                <a:sym typeface="Arial"/>
              </a:rPr>
              <a:t>  :  240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endParaRPr sz="2800" dirty="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nữ</a:t>
            </a:r>
            <a:r>
              <a:rPr lang="en-US" sz="2800" dirty="0">
                <a:solidFill>
                  <a:schemeClr val="dk1"/>
                </a:solidFill>
                <a:latin typeface="Arial"/>
                <a:ea typeface="Arial"/>
                <a:cs typeface="Arial"/>
                <a:sym typeface="Arial"/>
              </a:rPr>
              <a:t>  :  …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a:t>
            </a:r>
            <a:endParaRPr dirty="0"/>
          </a:p>
        </p:txBody>
      </p:sp>
      <p:sp>
        <p:nvSpPr>
          <p:cNvPr id="3558" name="Google Shape;3558;p15"/>
          <p:cNvSpPr txBox="1"/>
          <p:nvPr/>
        </p:nvSpPr>
        <p:spPr>
          <a:xfrm>
            <a:off x="3045437" y="3304933"/>
            <a:ext cx="8365671"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rgbClr val="E36C09"/>
                </a:solidFill>
                <a:latin typeface="Arial"/>
                <a:ea typeface="Arial"/>
                <a:cs typeface="Arial"/>
                <a:sym typeface="Arial"/>
              </a:rPr>
              <a:t>Trường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đó</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có</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nam</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465 – 240 = 225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225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nam</a:t>
            </a:r>
            <a:endParaRPr sz="2800"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32215" y="554809"/>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857432" y="1649070"/>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307505"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53839" y="561779"/>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dirty="0">
                <a:solidFill>
                  <a:schemeClr val="dk1"/>
                </a:solidFill>
                <a:latin typeface="Arial"/>
                <a:ea typeface="Arial"/>
                <a:cs typeface="Arial"/>
                <a:sym typeface="Arial"/>
              </a:rPr>
              <a:t>b) 480 – 320 + 382 = ?</a:t>
            </a:r>
            <a:endParaRPr dirty="0"/>
          </a:p>
          <a:p>
            <a:pPr marL="0" marR="0" lvl="0" indent="0" algn="l" rtl="0">
              <a:lnSpc>
                <a:spcPct val="150000"/>
              </a:lnSpc>
              <a:spcBef>
                <a:spcPts val="0"/>
              </a:spcBef>
              <a:spcAft>
                <a:spcPts val="0"/>
              </a:spcAft>
              <a:buNone/>
            </a:pPr>
            <a:r>
              <a:rPr lang="en-US" sz="3200" dirty="0">
                <a:solidFill>
                  <a:schemeClr val="dk1"/>
                </a:solidFill>
                <a:latin typeface="Arial"/>
                <a:ea typeface="Arial"/>
                <a:cs typeface="Arial"/>
                <a:sym typeface="Arial"/>
              </a:rPr>
              <a:t>  =     160    +    382</a:t>
            </a:r>
            <a:endParaRPr dirty="0"/>
          </a:p>
          <a:p>
            <a:pPr marL="0" marR="0" lvl="0" indent="0" algn="l" rtl="0">
              <a:lnSpc>
                <a:spcPct val="150000"/>
              </a:lnSpc>
              <a:spcBef>
                <a:spcPts val="0"/>
              </a:spcBef>
              <a:spcAft>
                <a:spcPts val="0"/>
              </a:spcAft>
              <a:buNone/>
            </a:pPr>
            <a:r>
              <a:rPr lang="en-US" sz="3200" dirty="0">
                <a:solidFill>
                  <a:schemeClr val="dk1"/>
                </a:solidFill>
                <a:latin typeface="Arial"/>
                <a:ea typeface="Arial"/>
                <a:cs typeface="Arial"/>
                <a:sym typeface="Arial"/>
              </a:rPr>
              <a:t>  =          542</a:t>
            </a:r>
            <a:endParaRPr dirty="0"/>
          </a:p>
          <a:p>
            <a:pPr marL="0" marR="0" lvl="0" indent="0" algn="l" rtl="0">
              <a:lnSpc>
                <a:spcPct val="150000"/>
              </a:lnSpc>
              <a:spcBef>
                <a:spcPts val="0"/>
              </a:spcBef>
              <a:spcAft>
                <a:spcPts val="0"/>
              </a:spcAft>
              <a:buNone/>
            </a:pPr>
            <a:r>
              <a:rPr lang="en-US" sz="3200" dirty="0">
                <a:solidFill>
                  <a:srgbClr val="F15441"/>
                </a:solidFill>
                <a:latin typeface="Arial"/>
                <a:ea typeface="Arial"/>
                <a:cs typeface="Arial"/>
                <a:sym typeface="Arial"/>
              </a:rPr>
              <a:t>A.</a:t>
            </a:r>
            <a:r>
              <a:rPr lang="en-US" sz="3200" dirty="0">
                <a:solidFill>
                  <a:schemeClr val="dk1"/>
                </a:solidFill>
                <a:latin typeface="Arial"/>
                <a:ea typeface="Arial"/>
                <a:cs typeface="Arial"/>
                <a:sym typeface="Arial"/>
              </a:rPr>
              <a:t> 342    </a:t>
            </a:r>
            <a:r>
              <a:rPr lang="en-US" sz="3200" dirty="0">
                <a:solidFill>
                  <a:srgbClr val="F15441"/>
                </a:solidFill>
                <a:latin typeface="Arial"/>
                <a:ea typeface="Arial"/>
                <a:cs typeface="Arial"/>
                <a:sym typeface="Arial"/>
              </a:rPr>
              <a:t>B.</a:t>
            </a:r>
            <a:r>
              <a:rPr lang="en-US" sz="3200" dirty="0">
                <a:solidFill>
                  <a:schemeClr val="dk1"/>
                </a:solidFill>
                <a:latin typeface="Arial"/>
                <a:ea typeface="Arial"/>
                <a:cs typeface="Arial"/>
                <a:sym typeface="Arial"/>
              </a:rPr>
              <a:t> 442    </a:t>
            </a:r>
            <a:r>
              <a:rPr lang="en-US" sz="3200" dirty="0">
                <a:solidFill>
                  <a:srgbClr val="F15441"/>
                </a:solidFill>
                <a:latin typeface="Arial"/>
                <a:ea typeface="Arial"/>
                <a:cs typeface="Arial"/>
                <a:sym typeface="Arial"/>
              </a:rPr>
              <a:t>C.</a:t>
            </a:r>
            <a:r>
              <a:rPr lang="en-US" sz="3200" dirty="0">
                <a:solidFill>
                  <a:schemeClr val="dk1"/>
                </a:solidFill>
                <a:latin typeface="Arial"/>
                <a:ea typeface="Arial"/>
                <a:cs typeface="Arial"/>
                <a:sym typeface="Arial"/>
              </a:rPr>
              <a:t> 542</a:t>
            </a:r>
            <a:endParaRPr dirty="0"/>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437574"/>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hiệu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a:t>
              </a:r>
              <a:endParaRPr dirty="0"/>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41215" y="1428027"/>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31859B"/>
                </a:solidFill>
                <a:latin typeface="Arial"/>
                <a:ea typeface="Arial"/>
                <a:cs typeface="Arial"/>
                <a:sym typeface="Arial"/>
              </a:rPr>
              <a:t>842</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7030A0"/>
                </a:solidFill>
                <a:latin typeface="Arial"/>
                <a:ea typeface="Arial"/>
                <a:cs typeface="Arial"/>
                <a:sym typeface="Arial"/>
              </a:rPr>
              <a:t>410</a:t>
            </a:r>
            <a:endParaRPr dirty="0"/>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1547894" y="5095169"/>
            <a:ext cx="8777668" cy="923289"/>
            <a:chOff x="6881370" y="4098709"/>
            <a:chExt cx="3900930" cy="978397"/>
          </a:xfrm>
        </p:grpSpPr>
        <p:sp>
          <p:nvSpPr>
            <p:cNvPr id="3610" name="Google Shape;3610;p19"/>
            <p:cNvSpPr txBox="1"/>
            <p:nvPr/>
          </p:nvSpPr>
          <p:spPr>
            <a:xfrm>
              <a:off x="7021028" y="4098709"/>
              <a:ext cx="3748572" cy="9783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err="1">
                  <a:solidFill>
                    <a:srgbClr val="31859B"/>
                  </a:solidFill>
                  <a:latin typeface="Arial"/>
                  <a:ea typeface="Arial"/>
                  <a:cs typeface="Arial"/>
                  <a:sym typeface="Arial"/>
                </a:rPr>
                <a:t>Hiệu</a:t>
              </a:r>
              <a:r>
                <a:rPr lang="en-US" sz="3600" b="1" dirty="0">
                  <a:solidFill>
                    <a:srgbClr val="31859B"/>
                  </a:solidFill>
                  <a:latin typeface="Arial"/>
                  <a:ea typeface="Arial"/>
                  <a:cs typeface="Arial"/>
                  <a:sym typeface="Arial"/>
                </a:rPr>
                <a:t> </a:t>
              </a:r>
              <a:r>
                <a:rPr lang="en-US" sz="3600" b="1" dirty="0" err="1">
                  <a:solidFill>
                    <a:srgbClr val="31859B"/>
                  </a:solidFill>
                  <a:latin typeface="Arial"/>
                  <a:ea typeface="Arial"/>
                  <a:cs typeface="Arial"/>
                  <a:sym typeface="Arial"/>
                </a:rPr>
                <a:t>của</a:t>
              </a:r>
              <a:r>
                <a:rPr lang="en-US" sz="3600" b="1" dirty="0">
                  <a:solidFill>
                    <a:srgbClr val="31859B"/>
                  </a:solidFill>
                  <a:latin typeface="Arial"/>
                  <a:ea typeface="Arial"/>
                  <a:cs typeface="Arial"/>
                  <a:sym typeface="Arial"/>
                </a:rPr>
                <a:t> </a:t>
              </a:r>
              <a:r>
                <a:rPr lang="en-US" sz="3600" b="1" dirty="0" err="1">
                  <a:solidFill>
                    <a:srgbClr val="31859B"/>
                  </a:solidFill>
                  <a:latin typeface="Arial"/>
                  <a:ea typeface="Arial"/>
                  <a:cs typeface="Arial"/>
                  <a:sym typeface="Arial"/>
                </a:rPr>
                <a:t>chúng</a:t>
              </a:r>
              <a:r>
                <a:rPr lang="en-US" sz="3600" b="1" dirty="0">
                  <a:solidFill>
                    <a:srgbClr val="31859B"/>
                  </a:solidFill>
                  <a:latin typeface="Arial"/>
                  <a:ea typeface="Arial"/>
                  <a:cs typeface="Arial"/>
                  <a:sym typeface="Arial"/>
                </a:rPr>
                <a:t> </a:t>
              </a:r>
              <a:r>
                <a:rPr lang="en-US" sz="3600" b="1" dirty="0" err="1">
                  <a:solidFill>
                    <a:srgbClr val="31859B"/>
                  </a:solidFill>
                  <a:latin typeface="Arial"/>
                  <a:ea typeface="Arial"/>
                  <a:cs typeface="Arial"/>
                  <a:sym typeface="Arial"/>
                </a:rPr>
                <a:t>là</a:t>
              </a:r>
              <a:r>
                <a:rPr lang="en-US" sz="3600" b="1" dirty="0">
                  <a:solidFill>
                    <a:srgbClr val="31859B"/>
                  </a:solidFill>
                  <a:latin typeface="Arial"/>
                  <a:ea typeface="Arial"/>
                  <a:cs typeface="Arial"/>
                  <a:sym typeface="Arial"/>
                </a:rPr>
                <a:t>:    842 – 410 = 432</a:t>
              </a:r>
              <a:endParaRPr sz="3600" b="1" dirty="0">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Biết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chiều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dài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a:solidFill>
                    <a:schemeClr val="dk1"/>
                  </a:solidFill>
                  <a:latin typeface="Arial"/>
                  <a:ea typeface="Arial"/>
                  <a:cs typeface="Arial"/>
                  <a:sym typeface="Arial"/>
                </a:rPr>
                <a:t> một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cầu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như</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a:t>
              </a:r>
              <a:endParaRPr dirty="0"/>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extLst>
              <p:ext uri="{D42A27DB-BD31-4B8C-83A1-F6EECF244321}">
                <p14:modId xmlns:p14="http://schemas.microsoft.com/office/powerpoint/2010/main" val="3667760022"/>
              </p:ext>
            </p:extLst>
          </p:nvPr>
        </p:nvGraphicFramePr>
        <p:xfrm>
          <a:off x="750013" y="1610411"/>
          <a:ext cx="10470995" cy="2056550"/>
        </p:xfrm>
        <a:graphic>
          <a:graphicData uri="http://schemas.openxmlformats.org/drawingml/2006/table">
            <a:tbl>
              <a:tblPr firstRow="1" bandRow="1">
                <a:noFill/>
                <a:tableStyleId>{1FE48C67-604F-4F1F-8C56-4D35BB55C2A9}</a:tableStyleId>
              </a:tblPr>
              <a:tblGrid>
                <a:gridCol w="1582527">
                  <a:extLst>
                    <a:ext uri="{9D8B030D-6E8A-4147-A177-3AD203B41FA5}">
                      <a16:colId xmlns:a16="http://schemas.microsoft.com/office/drawing/2014/main" val="20000"/>
                    </a:ext>
                  </a:extLst>
                </a:gridCol>
                <a:gridCol w="1651295">
                  <a:extLst>
                    <a:ext uri="{9D8B030D-6E8A-4147-A177-3AD203B41FA5}">
                      <a16:colId xmlns:a16="http://schemas.microsoft.com/office/drawing/2014/main" val="20001"/>
                    </a:ext>
                  </a:extLst>
                </a:gridCol>
                <a:gridCol w="2069677">
                  <a:extLst>
                    <a:ext uri="{9D8B030D-6E8A-4147-A177-3AD203B41FA5}">
                      <a16:colId xmlns:a16="http://schemas.microsoft.com/office/drawing/2014/main" val="20002"/>
                    </a:ext>
                  </a:extLst>
                </a:gridCol>
                <a:gridCol w="2617135">
                  <a:extLst>
                    <a:ext uri="{9D8B030D-6E8A-4147-A177-3AD203B41FA5}">
                      <a16:colId xmlns:a16="http://schemas.microsoft.com/office/drawing/2014/main" val="20003"/>
                    </a:ext>
                  </a:extLst>
                </a:gridCol>
                <a:gridCol w="2550361">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dirty="0"/>
                        <a:t>1 000 m</a:t>
                      </a:r>
                      <a:endParaRPr sz="2400" dirty="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604403"/>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dirty="0" err="1">
                <a:solidFill>
                  <a:srgbClr val="E36C09"/>
                </a:solidFill>
                <a:latin typeface="Arial"/>
                <a:ea typeface="Arial"/>
                <a:cs typeface="Arial"/>
                <a:sym typeface="Arial"/>
              </a:rPr>
              <a:t>Cầu</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Bãi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Cháy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dài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hơn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cầu</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Trường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Tiền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mét</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               903 – 403 = 500 (m)</a:t>
            </a:r>
            <a:endParaRPr dirty="0"/>
          </a:p>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500 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175876" y="4112801"/>
            <a:ext cx="9905315" cy="181584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dirty="0" err="1">
                <a:solidFill>
                  <a:schemeClr val="dk1"/>
                </a:solidFill>
                <a:latin typeface="Arial"/>
                <a:ea typeface="Arial"/>
                <a:cs typeface="Arial"/>
                <a:sym typeface="Arial"/>
              </a:rPr>
              <a:t>Hãy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chuyển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chỗ</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một</a:t>
            </a:r>
            <a:r>
              <a:rPr lang="en-US" sz="2800" dirty="0">
                <a:solidFill>
                  <a:schemeClr val="dk1"/>
                </a:solidFill>
                <a:latin typeface="Arial"/>
                <a:ea typeface="Arial"/>
                <a:cs typeface="Arial"/>
                <a:sym typeface="Arial"/>
              </a:rPr>
              <a:t> que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a:t>
            </a:r>
          </a:p>
          <a:p>
            <a:pPr marR="0" lvl="0" algn="l" rtl="0">
              <a:spcBef>
                <a:spcPts val="0"/>
              </a:spcBef>
              <a:spcAft>
                <a:spcPts val="0"/>
              </a:spcAft>
              <a:buClr>
                <a:schemeClr val="dk1"/>
              </a:buClr>
              <a:buSzPts val="2800"/>
            </a:pPr>
            <a:r>
              <a:rPr lang="en-US" sz="2800" dirty="0">
                <a:solidFill>
                  <a:schemeClr val="dk1"/>
                </a:solidFill>
              </a:rPr>
              <a:t>     </a:t>
            </a:r>
            <a:r>
              <a:rPr lang="en-US" sz="2800" dirty="0" err="1">
                <a:solidFill>
                  <a:schemeClr val="dk1"/>
                </a:solidFill>
              </a:rPr>
              <a:t>Số</a:t>
            </a:r>
            <a:r>
              <a:rPr lang="en-US" sz="2800" dirty="0">
                <a:solidFill>
                  <a:schemeClr val="dk1"/>
                </a:solidFill>
              </a:rPr>
              <a:t> </a:t>
            </a:r>
            <a:r>
              <a:rPr lang="en-US" sz="2800" dirty="0" err="1">
                <a:solidFill>
                  <a:schemeClr val="dk1"/>
                </a:solidFill>
              </a:rPr>
              <a:t>lớn</a:t>
            </a:r>
            <a:r>
              <a:rPr lang="en-US" sz="2800" dirty="0">
                <a:solidFill>
                  <a:schemeClr val="dk1"/>
                </a:solidFill>
              </a:rPr>
              <a:t> </a:t>
            </a:r>
            <a:r>
              <a:rPr lang="en-US" sz="2800" dirty="0" err="1">
                <a:solidFill>
                  <a:schemeClr val="dk1"/>
                </a:solidFill>
              </a:rPr>
              <a:t>nhất</a:t>
            </a:r>
            <a:r>
              <a:rPr lang="en-US" sz="2800" dirty="0">
                <a:solidFill>
                  <a:schemeClr val="dk1"/>
                </a:solidFill>
              </a:rPr>
              <a:t> </a:t>
            </a:r>
            <a:r>
              <a:rPr lang="en-US" sz="2800" dirty="0" err="1">
                <a:solidFill>
                  <a:schemeClr val="dk1"/>
                </a:solidFill>
              </a:rPr>
              <a:t>tìm</a:t>
            </a:r>
            <a:r>
              <a:rPr lang="en-US" sz="2800" dirty="0">
                <a:solidFill>
                  <a:schemeClr val="dk1"/>
                </a:solidFill>
              </a:rPr>
              <a:t> </a:t>
            </a:r>
            <a:r>
              <a:rPr lang="en-US" sz="2800" dirty="0" err="1">
                <a:solidFill>
                  <a:schemeClr val="dk1"/>
                </a:solidFill>
              </a:rPr>
              <a:t>được</a:t>
            </a:r>
            <a:r>
              <a:rPr lang="en-US" sz="2800" dirty="0">
                <a:solidFill>
                  <a:schemeClr val="dk1"/>
                </a:solidFill>
              </a:rPr>
              <a:t> </a:t>
            </a:r>
            <a:r>
              <a:rPr lang="en-US" sz="2800" dirty="0" err="1">
                <a:solidFill>
                  <a:schemeClr val="dk1"/>
                </a:solidFill>
              </a:rPr>
              <a:t>là</a:t>
            </a:r>
            <a:r>
              <a:rPr lang="en-US" sz="2800" dirty="0">
                <a:solidFill>
                  <a:schemeClr val="dk1"/>
                </a:solidFill>
              </a:rPr>
              <a:t>: </a:t>
            </a:r>
            <a:endParaRPr lang="en-US" dirty="0"/>
          </a:p>
          <a:p>
            <a:pPr marR="0" lvl="0" algn="l" rtl="0">
              <a:spcBef>
                <a:spcPts val="0"/>
              </a:spcBef>
              <a:spcAft>
                <a:spcPts val="0"/>
              </a:spcAft>
              <a:buClr>
                <a:schemeClr val="dk1"/>
              </a:buClr>
              <a:buSzPts val="2800"/>
            </a:pPr>
            <a:r>
              <a:rPr lang="en-US" sz="2800" dirty="0">
                <a:solidFill>
                  <a:schemeClr val="dk1"/>
                </a:solidFill>
              </a:rPr>
              <a:t>  b)</a:t>
            </a:r>
            <a:r>
              <a:rPr lang="en-US" sz="2800" dirty="0">
                <a:solidFill>
                  <a:schemeClr val="dk1"/>
                </a:solidFill>
                <a:latin typeface="Arial"/>
                <a:ea typeface="Arial"/>
                <a:cs typeface="Arial"/>
                <a:sym typeface="Arial"/>
              </a:rPr>
              <a:t> </a:t>
            </a:r>
            <a:r>
              <a:rPr lang="en-US" sz="2800" dirty="0" err="1">
                <a:solidFill>
                  <a:schemeClr val="dk1"/>
                </a:solidFill>
              </a:rPr>
              <a:t>H</a:t>
            </a:r>
            <a:r>
              <a:rPr lang="en-US" sz="2800" dirty="0" err="1">
                <a:solidFill>
                  <a:schemeClr val="dk1"/>
                </a:solidFill>
                <a:latin typeface="Arial"/>
                <a:ea typeface="Arial"/>
                <a:cs typeface="Arial"/>
                <a:sym typeface="Arial"/>
              </a:rPr>
              <a:t>iệu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ở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a </a:t>
            </a:r>
            <a:r>
              <a:rPr lang="en-US" sz="2800" dirty="0" err="1">
                <a:solidFill>
                  <a:schemeClr val="dk1"/>
                </a:solidFill>
                <a:latin typeface="Arial"/>
                <a:ea typeface="Arial"/>
                <a:cs typeface="Arial"/>
                <a:sym typeface="Arial"/>
              </a:rPr>
              <a:t>với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ban </a:t>
            </a:r>
            <a:r>
              <a:rPr lang="en-US" sz="2800" dirty="0" err="1">
                <a:solidFill>
                  <a:schemeClr val="dk1"/>
                </a:solidFill>
                <a:latin typeface="Arial"/>
                <a:ea typeface="Arial"/>
                <a:cs typeface="Arial"/>
                <a:sym typeface="Arial"/>
              </a:rPr>
              <a:t>đầu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p>
          <a:p>
            <a:pPr marR="0" lvl="0" algn="l" rtl="0">
              <a:spcBef>
                <a:spcPts val="0"/>
              </a:spcBef>
              <a:spcAft>
                <a:spcPts val="0"/>
              </a:spcAft>
              <a:buClr>
                <a:schemeClr val="dk1"/>
              </a:buClr>
              <a:buSzPts val="2800"/>
            </a:pPr>
            <a:r>
              <a:rPr lang="en-US" sz="2800" dirty="0">
                <a:solidFill>
                  <a:schemeClr val="dk1"/>
                </a:solidFill>
              </a:rPr>
              <a:t>   </a:t>
            </a:r>
            <a:endParaRPr dirty="0"/>
          </a:p>
        </p:txBody>
      </p:sp>
      <p:sp>
        <p:nvSpPr>
          <p:cNvPr id="3645" name="Google Shape;3645;p21"/>
          <p:cNvSpPr/>
          <p:nvPr/>
        </p:nvSpPr>
        <p:spPr>
          <a:xfrm>
            <a:off x="5933124" y="4583661"/>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44">
                                            <p:txEl>
                                              <p:pRg st="2" end="2"/>
                                            </p:txEl>
                                          </p:spTgt>
                                        </p:tgtEl>
                                        <p:attrNameLst>
                                          <p:attrName>style.visibility</p:attrName>
                                        </p:attrNameLst>
                                      </p:cBhvr>
                                      <p:to>
                                        <p:strVal val="visible"/>
                                      </p:to>
                                    </p:set>
                                    <p:animEffect transition="in" filter="fade">
                                      <p:cBhvr>
                                        <p:cTn id="72" dur="500"/>
                                        <p:tgtEl>
                                          <p:spTgt spid="364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644">
                                            <p:txEl>
                                              <p:pRg st="3" end="3"/>
                                            </p:txEl>
                                          </p:spTgt>
                                        </p:tgtEl>
                                        <p:attrNameLst>
                                          <p:attrName>style.visibility</p:attrName>
                                        </p:attrNameLst>
                                      </p:cBhvr>
                                      <p:to>
                                        <p:strVal val="visible"/>
                                      </p:to>
                                    </p:set>
                                    <p:animEffect transition="in" filter="fade">
                                      <p:cBhvr>
                                        <p:cTn id="77" dur="500"/>
                                        <p:tgtEl>
                                          <p:spTgt spid="364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mph" presetSubtype="0" fill="hold" nodeType="clickEffect">
                                  <p:stCondLst>
                                    <p:cond delay="0"/>
                                  </p:stCondLst>
                                  <p:childTnLst>
                                    <p:animRot by="-21600000">
                                      <p:cBhvr>
                                        <p:cTn id="81" dur="1000" fill="hold"/>
                                        <p:tgtEl>
                                          <p:spTgt spid="3632"/>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645"/>
                                        </p:tgtEl>
                                        <p:attrNameLst>
                                          <p:attrName>style.visibility</p:attrName>
                                        </p:attrNameLst>
                                      </p:cBhvr>
                                      <p:to>
                                        <p:strVal val="visible"/>
                                      </p:to>
                                    </p:set>
                                    <p:animEffect transition="in" filter="fade">
                                      <p:cBhvr>
                                        <p:cTn id="86" dur="500"/>
                                        <p:tgtEl>
                                          <p:spTgt spid="364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646"/>
                                        </p:tgtEl>
                                        <p:attrNameLst>
                                          <p:attrName>style.visibility</p:attrName>
                                        </p:attrNameLst>
                                      </p:cBhvr>
                                      <p:to>
                                        <p:strVal val="visible"/>
                                      </p:to>
                                    </p:set>
                                    <p:animEffect transition="in" filter="fade">
                                      <p:cBhvr>
                                        <p:cTn id="91" dur="500"/>
                                        <p:tgtEl>
                                          <p:spTgt spid="36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3649"/>
                                        </p:tgtEl>
                                      </p:cBhvr>
                                    </p:animEffect>
                                    <p:set>
                                      <p:cBhvr>
                                        <p:cTn id="9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351679" y="1376226"/>
            <a:ext cx="38950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82012" y="2048358"/>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467</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240</a:t>
                </a:r>
                <a:endParaRPr dirty="0"/>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991</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530</a:t>
                </a:r>
                <a:endParaRPr dirty="0"/>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227</a:t>
            </a:r>
            <a:endParaRPr dirty="0"/>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943176" y="2097472"/>
            <a:ext cx="9964218" cy="3356268"/>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17392" y="3119662"/>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543</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403</a:t>
                </a:r>
                <a:endParaRPr dirty="0"/>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3821187" y="2981798"/>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678680" y="2991089"/>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2991088"/>
            <a:ext cx="1115691" cy="1395050"/>
            <a:chOff x="1566470" y="1983150"/>
            <a:chExt cx="1115691" cy="1395050"/>
          </a:xfrm>
        </p:grpSpPr>
        <p:grpSp>
          <p:nvGrpSpPr>
            <p:cNvPr id="3305" name="Google Shape;3305;p7"/>
            <p:cNvGrpSpPr/>
            <p:nvPr/>
          </p:nvGrpSpPr>
          <p:grpSpPr>
            <a:xfrm>
              <a:off x="1566470" y="1983150"/>
              <a:ext cx="1115691" cy="1384995"/>
              <a:chOff x="1697011" y="1983150"/>
              <a:chExt cx="1115691" cy="1384995"/>
            </a:xfrm>
          </p:grpSpPr>
          <p:sp>
            <p:nvSpPr>
              <p:cNvPr id="3306" name="Google Shape;3306;p7"/>
              <p:cNvSpPr txBox="1"/>
              <p:nvPr/>
            </p:nvSpPr>
            <p:spPr>
              <a:xfrm>
                <a:off x="1902672" y="1983150"/>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347</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120</a:t>
                </a:r>
                <a:endParaRPr dirty="0"/>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693471"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140</a:t>
            </a:r>
            <a:endParaRPr dirty="0"/>
          </a:p>
        </p:txBody>
      </p:sp>
      <p:sp>
        <p:nvSpPr>
          <p:cNvPr id="3310" name="Google Shape;3310;p7"/>
          <p:cNvSpPr txBox="1"/>
          <p:nvPr/>
        </p:nvSpPr>
        <p:spPr>
          <a:xfrm>
            <a:off x="4006949" y="4085663"/>
            <a:ext cx="857171"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412</a:t>
            </a:r>
            <a:endParaRPr dirty="0"/>
          </a:p>
        </p:txBody>
      </p:sp>
      <p:sp>
        <p:nvSpPr>
          <p:cNvPr id="3311" name="Google Shape;3311;p7"/>
          <p:cNvSpPr txBox="1"/>
          <p:nvPr/>
        </p:nvSpPr>
        <p:spPr>
          <a:xfrm>
            <a:off x="6853834" y="4248587"/>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31</a:t>
            </a:r>
            <a:endParaRPr dirty="0"/>
          </a:p>
        </p:txBody>
      </p:sp>
      <p:sp>
        <p:nvSpPr>
          <p:cNvPr id="3312" name="Google Shape;3312;p7"/>
          <p:cNvSpPr txBox="1"/>
          <p:nvPr/>
        </p:nvSpPr>
        <p:spPr>
          <a:xfrm>
            <a:off x="9455631" y="4223779"/>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227</a:t>
            </a:r>
            <a:endParaRPr dirty="0"/>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3099941" y="1006095"/>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2800" dirty="0">
                <a:solidFill>
                  <a:schemeClr val="dk1"/>
                </a:solidFill>
                <a:latin typeface="Arial"/>
                <a:ea typeface="Arial"/>
                <a:cs typeface="Arial"/>
                <a:sym typeface="Arial"/>
              </a:rPr>
              <a:t>600 - 200 = ?</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Nhẩm</a:t>
            </a:r>
            <a:r>
              <a:rPr lang="en-US" sz="2800" dirty="0">
                <a:solidFill>
                  <a:schemeClr val="dk1"/>
                </a:solidFill>
                <a:latin typeface="Arial"/>
                <a:ea typeface="Arial"/>
                <a:cs typeface="Arial"/>
                <a:sym typeface="Arial"/>
              </a:rPr>
              <a:t>: 6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- 2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4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600   -   200  =  400</a:t>
            </a:r>
            <a:endParaRPr dirty="0"/>
          </a:p>
        </p:txBody>
      </p:sp>
      <p:sp>
        <p:nvSpPr>
          <p:cNvPr id="3322" name="Google Shape;3322;p8"/>
          <p:cNvSpPr txBox="1"/>
          <p:nvPr/>
        </p:nvSpPr>
        <p:spPr>
          <a:xfrm>
            <a:off x="983182" y="3992109"/>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700 - 300 = 400</a:t>
            </a:r>
            <a:endParaRPr dirty="0"/>
          </a:p>
        </p:txBody>
      </p:sp>
      <p:sp>
        <p:nvSpPr>
          <p:cNvPr id="3323" name="Google Shape;3323;p8"/>
          <p:cNvSpPr txBox="1"/>
          <p:nvPr/>
        </p:nvSpPr>
        <p:spPr>
          <a:xfrm>
            <a:off x="983182" y="4806393"/>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800 - 500 = 300</a:t>
            </a:r>
            <a:endParaRPr dirty="0"/>
          </a:p>
        </p:txBody>
      </p:sp>
      <p:sp>
        <p:nvSpPr>
          <p:cNvPr id="3324" name="Google Shape;3324;p8"/>
          <p:cNvSpPr txBox="1"/>
          <p:nvPr/>
        </p:nvSpPr>
        <p:spPr>
          <a:xfrm>
            <a:off x="6164782" y="3992109"/>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27110" y="4776571"/>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60919" y="200187"/>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4" y="1831403"/>
            <a:ext cx="4842588"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err="1">
                <a:solidFill>
                  <a:schemeClr val="dk1"/>
                </a:solidFill>
                <a:latin typeface="Arial"/>
                <a:ea typeface="Arial"/>
                <a:cs typeface="Arial"/>
                <a:sym typeface="Arial"/>
              </a:rPr>
              <a:t>Tóm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tắt</a:t>
            </a:r>
            <a:r>
              <a:rPr lang="en-US" sz="2800" dirty="0">
                <a:solidFill>
                  <a:schemeClr val="dk1"/>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Bác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Sơn</a:t>
            </a:r>
            <a:r>
              <a:rPr lang="en-US" sz="2800" dirty="0">
                <a:solidFill>
                  <a:schemeClr val="dk1"/>
                </a:solidFill>
                <a:latin typeface="Arial"/>
                <a:ea typeface="Arial"/>
                <a:cs typeface="Arial"/>
                <a:sym typeface="Arial"/>
              </a:rPr>
              <a:t>              :  580 kg</a:t>
            </a:r>
            <a:endParaRPr dirty="0"/>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Bác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Hùng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ít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hơn</a:t>
            </a:r>
            <a:r>
              <a:rPr lang="en-US" sz="2800" dirty="0">
                <a:solidFill>
                  <a:schemeClr val="dk1"/>
                </a:solidFill>
                <a:latin typeface="Arial"/>
                <a:ea typeface="Arial"/>
                <a:cs typeface="Arial"/>
                <a:sym typeface="Arial"/>
              </a:rPr>
              <a:t>  :  40kg</a:t>
            </a:r>
            <a:endParaRPr dirty="0"/>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Bác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Hùng</a:t>
            </a:r>
            <a:r>
              <a:rPr lang="en-US" sz="2800" dirty="0">
                <a:solidFill>
                  <a:schemeClr val="dk1"/>
                </a:solidFill>
                <a:latin typeface="Arial"/>
                <a:ea typeface="Arial"/>
                <a:cs typeface="Arial"/>
                <a:sym typeface="Arial"/>
              </a:rPr>
              <a:t>            :  … kg?</a:t>
            </a:r>
            <a:endParaRPr dirty="0"/>
          </a:p>
        </p:txBody>
      </p:sp>
      <p:sp>
        <p:nvSpPr>
          <p:cNvPr id="3338" name="Google Shape;3338;p9"/>
          <p:cNvSpPr txBox="1"/>
          <p:nvPr/>
        </p:nvSpPr>
        <p:spPr>
          <a:xfrm>
            <a:off x="2876616" y="3585688"/>
            <a:ext cx="8365671"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rgbClr val="E36C09"/>
                </a:solidFill>
                <a:latin typeface="Arial"/>
                <a:ea typeface="Arial"/>
                <a:cs typeface="Arial"/>
                <a:sym typeface="Arial"/>
              </a:rPr>
              <a:t>Bác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Hùng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thu</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hoạch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được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thóc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nếp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580   –   40   =  540 (kg)</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  540  kg</a:t>
            </a:r>
            <a:endParaRPr sz="2800"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813</Words>
  <Application>Microsoft Office PowerPoint</Application>
  <PresentationFormat>Widescreen</PresentationFormat>
  <Paragraphs>222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MKSTORE</cp:lastModifiedBy>
  <cp:revision>14</cp:revision>
  <dcterms:created xsi:type="dcterms:W3CDTF">2021-06-02T01:34:28Z</dcterms:created>
  <dcterms:modified xsi:type="dcterms:W3CDTF">2024-04-15T08:19:24Z</dcterms:modified>
</cp:coreProperties>
</file>