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4"/>
  </p:notesMasterIdLst>
  <p:sldIdLst>
    <p:sldId id="256" r:id="rId3"/>
    <p:sldId id="258" r:id="rId4"/>
    <p:sldId id="259" r:id="rId5"/>
    <p:sldId id="271" r:id="rId6"/>
    <p:sldId id="257" r:id="rId7"/>
    <p:sldId id="262" r:id="rId8"/>
    <p:sldId id="261" r:id="rId9"/>
    <p:sldId id="260" r:id="rId10"/>
    <p:sldId id="267" r:id="rId11"/>
    <p:sldId id="263" r:id="rId12"/>
    <p:sldId id="273" r:id="rId13"/>
    <p:sldId id="274" r:id="rId14"/>
    <p:sldId id="275" r:id="rId15"/>
    <p:sldId id="276" r:id="rId16"/>
    <p:sldId id="278" r:id="rId17"/>
    <p:sldId id="279" r:id="rId18"/>
    <p:sldId id="280" r:id="rId19"/>
    <p:sldId id="281" r:id="rId20"/>
    <p:sldId id="486" r:id="rId21"/>
    <p:sldId id="487" r:id="rId22"/>
    <p:sldId id="269" r:id="rId23"/>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82" autoAdjust="0"/>
    <p:restoredTop sz="94622" autoAdjust="0"/>
  </p:normalViewPr>
  <p:slideViewPr>
    <p:cSldViewPr>
      <p:cViewPr varScale="1">
        <p:scale>
          <a:sx n="54" d="100"/>
          <a:sy n="54" d="100"/>
        </p:scale>
        <p:origin x="638"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5FB506-6640-42CD-90E8-FFCC628C9349}" type="datetimeFigureOut">
              <a:rPr lang="en-US" smtClean="0"/>
              <a:t>10/5/2025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D24513-6C75-49AA-8233-64C27664FC83}" type="slidenum">
              <a:rPr lang="en-US" smtClean="0"/>
              <a:t>‹#›</a:t>
            </a:fld>
            <a:endParaRPr lang="en-US"/>
          </a:p>
        </p:txBody>
      </p:sp>
    </p:spTree>
    <p:extLst>
      <p:ext uri="{BB962C8B-B14F-4D97-AF65-F5344CB8AC3E}">
        <p14:creationId xmlns:p14="http://schemas.microsoft.com/office/powerpoint/2010/main" val="60211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Để kiểm chứng cho những hiểu biết của các em về vương quốc Phù Nam, chúng ta cùng vào bài học ngày hôm nay: </a:t>
            </a:r>
            <a:r>
              <a:rPr lang="vi-VN" sz="1800" b="1"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Bài 6 –  Vương quốc Phù Nam.  </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BD24513-6C75-49AA-8233-64C27664FC83}" type="slidenum">
              <a:rPr lang="en-US" smtClean="0"/>
              <a:t>4</a:t>
            </a:fld>
            <a:endParaRPr lang="en-US"/>
          </a:p>
        </p:txBody>
      </p:sp>
    </p:spTree>
    <p:extLst>
      <p:ext uri="{BB962C8B-B14F-4D97-AF65-F5344CB8AC3E}">
        <p14:creationId xmlns:p14="http://schemas.microsoft.com/office/powerpoint/2010/main" val="3247750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10/5/2025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38712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10/5/2025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909003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10/5/2025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76314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10/5/2025</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675119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10/5/2025</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427468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10/5/2025</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54467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10/5/2025</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664561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10/5/2025</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33957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10/5/2025</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05116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10/5/2025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188262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10/5/2025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4314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EB20D8-C51C-DA22-2DBF-038EA1B638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200400" y="8120"/>
            <a:ext cx="2838152" cy="2838152"/>
          </a:xfrm>
          <a:prstGeom prst="rect">
            <a:avLst/>
          </a:prstGeom>
        </p:spPr>
      </p:pic>
    </p:spTree>
    <p:extLst>
      <p:ext uri="{BB962C8B-B14F-4D97-AF65-F5344CB8AC3E}">
        <p14:creationId xmlns:p14="http://schemas.microsoft.com/office/powerpoint/2010/main" val="42737778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32.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10.jpe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10.jpeg"/><Relationship Id="rId7"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39.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10.jpe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41.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10.jpe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0.jpeg"/><Relationship Id="rId7"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42.png"/><Relationship Id="rId4" Type="http://schemas.openxmlformats.org/officeDocument/2006/relationships/image" Target="../media/image11.png"/><Relationship Id="rId9"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0.gif"/><Relationship Id="rId5" Type="http://schemas.openxmlformats.org/officeDocument/2006/relationships/image" Target="../media/image10.jpe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jpe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image" Target="../media/image43.jpeg"/><Relationship Id="rId1" Type="http://schemas.openxmlformats.org/officeDocument/2006/relationships/slideLayout" Target="../slideLayouts/slideLayout18.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10.jpe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png"/><Relationship Id="rId10" Type="http://schemas.openxmlformats.org/officeDocument/2006/relationships/image" Target="../media/image14.gif"/><Relationship Id="rId4" Type="http://schemas.openxmlformats.org/officeDocument/2006/relationships/image" Target="../media/image4.png"/><Relationship Id="rId9" Type="http://schemas.openxmlformats.org/officeDocument/2006/relationships/image" Target="../media/image13.jp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0.jpeg"/><Relationship Id="rId7"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22.png"/><Relationship Id="rId4" Type="http://schemas.openxmlformats.org/officeDocument/2006/relationships/image" Target="../media/image11.png"/><Relationship Id="rId9" Type="http://schemas.openxmlformats.org/officeDocument/2006/relationships/image" Target="../media/image21.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10.jpeg"/><Relationship Id="rId7"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3.jpg"/></Relationships>
</file>

<file path=ppt/slides/_rels/slide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10.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21.jpeg"/><Relationship Id="rId10" Type="http://schemas.openxmlformats.org/officeDocument/2006/relationships/image" Target="../media/image30.gif"/><Relationship Id="rId4" Type="http://schemas.openxmlformats.org/officeDocument/2006/relationships/image" Target="../media/image4.pn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grpSp>
        <p:nvGrpSpPr>
          <p:cNvPr id="3" name="Group 3"/>
          <p:cNvGrpSpPr/>
          <p:nvPr/>
        </p:nvGrpSpPr>
        <p:grpSpPr>
          <a:xfrm>
            <a:off x="734279" y="490930"/>
            <a:ext cx="16819441" cy="9514689"/>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endParaRPr lang="en-US"/>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endParaRPr lang="en-US"/>
            </a:p>
          </p:txBody>
        </p:sp>
      </p:grpSp>
      <p:sp>
        <p:nvSpPr>
          <p:cNvPr id="6" name="Freeform 6"/>
          <p:cNvSpPr/>
          <p:nvPr/>
        </p:nvSpPr>
        <p:spPr>
          <a:xfrm rot="-68087">
            <a:off x="9152479" y="596354"/>
            <a:ext cx="848479" cy="864692"/>
          </a:xfrm>
          <a:custGeom>
            <a:avLst/>
            <a:gdLst/>
            <a:ahLst/>
            <a:cxnLst/>
            <a:rect l="l" t="t" r="r" b="b"/>
            <a:pathLst>
              <a:path w="848479" h="864692">
                <a:moveTo>
                  <a:pt x="0" y="0"/>
                </a:moveTo>
                <a:lnTo>
                  <a:pt x="848479" y="0"/>
                </a:lnTo>
                <a:lnTo>
                  <a:pt x="848479" y="864692"/>
                </a:lnTo>
                <a:lnTo>
                  <a:pt x="0" y="864692"/>
                </a:lnTo>
                <a:lnTo>
                  <a:pt x="0" y="0"/>
                </a:lnTo>
                <a:close/>
              </a:path>
            </a:pathLst>
          </a:custGeom>
          <a:blipFill>
            <a:blip r:embed="rId4"/>
            <a:stretch>
              <a:fillRect/>
            </a:stretch>
          </a:blipFill>
        </p:spPr>
        <p:txBody>
          <a:bodyPr/>
          <a:lstStyle/>
          <a:p>
            <a:endParaRPr lang="en-US"/>
          </a:p>
        </p:txBody>
      </p:sp>
      <p:sp>
        <p:nvSpPr>
          <p:cNvPr id="7" name="Freeform 7"/>
          <p:cNvSpPr/>
          <p:nvPr/>
        </p:nvSpPr>
        <p:spPr>
          <a:xfrm>
            <a:off x="11434356" y="1216082"/>
            <a:ext cx="6412092" cy="8789537"/>
          </a:xfrm>
          <a:custGeom>
            <a:avLst/>
            <a:gdLst/>
            <a:ahLst/>
            <a:cxnLst/>
            <a:rect l="l" t="t" r="r" b="b"/>
            <a:pathLst>
              <a:path w="6412092" h="8789537">
                <a:moveTo>
                  <a:pt x="0" y="0"/>
                </a:moveTo>
                <a:lnTo>
                  <a:pt x="6412092" y="0"/>
                </a:lnTo>
                <a:lnTo>
                  <a:pt x="6412092" y="8789538"/>
                </a:lnTo>
                <a:lnTo>
                  <a:pt x="0" y="8789538"/>
                </a:lnTo>
                <a:lnTo>
                  <a:pt x="0" y="0"/>
                </a:lnTo>
                <a:close/>
              </a:path>
            </a:pathLst>
          </a:custGeom>
          <a:blipFill>
            <a:blip r:embed="rId5"/>
            <a:stretch>
              <a:fillRect/>
            </a:stretch>
          </a:blipFill>
        </p:spPr>
        <p:txBody>
          <a:bodyPr/>
          <a:lstStyle/>
          <a:p>
            <a:endParaRPr lang="en-US"/>
          </a:p>
        </p:txBody>
      </p:sp>
      <p:pic>
        <p:nvPicPr>
          <p:cNvPr id="13" name="Picture 12">
            <a:extLst>
              <a:ext uri="{FF2B5EF4-FFF2-40B4-BE49-F238E27FC236}">
                <a16:creationId xmlns:a16="http://schemas.microsoft.com/office/drawing/2014/main" id="{4F632A12-E92F-192E-F209-EFEECD2E7918}"/>
              </a:ext>
            </a:extLst>
          </p:cNvPr>
          <p:cNvPicPr>
            <a:picLocks noChangeAspect="1"/>
          </p:cNvPicPr>
          <p:nvPr/>
        </p:nvPicPr>
        <p:blipFill>
          <a:blip r:embed="rId6"/>
          <a:stretch>
            <a:fillRect/>
          </a:stretch>
        </p:blipFill>
        <p:spPr>
          <a:xfrm>
            <a:off x="914400" y="892250"/>
            <a:ext cx="12949026" cy="93947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grpSp>
        <p:nvGrpSpPr>
          <p:cNvPr id="3" name="Group 3"/>
          <p:cNvGrpSpPr>
            <a:grpSpLocks noChangeAspect="1"/>
          </p:cNvGrpSpPr>
          <p:nvPr/>
        </p:nvGrpSpPr>
        <p:grpSpPr>
          <a:xfrm rot="-8100000">
            <a:off x="-2315292" y="8635494"/>
            <a:ext cx="12231769" cy="8471632"/>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60874" b="-60874"/>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10" name="Group 10"/>
          <p:cNvGrpSpPr>
            <a:grpSpLocks noChangeAspect="1"/>
          </p:cNvGrpSpPr>
          <p:nvPr/>
        </p:nvGrpSpPr>
        <p:grpSpPr>
          <a:xfrm rot="1015533">
            <a:off x="10513652" y="-2121528"/>
            <a:ext cx="10325542" cy="7151394"/>
            <a:chOff x="0" y="0"/>
            <a:chExt cx="3429000" cy="2374900"/>
          </a:xfrm>
        </p:grpSpPr>
        <p:sp>
          <p:nvSpPr>
            <p:cNvPr id="11" name="Freeform 11"/>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50618" b="-50618"/>
              </a:stretch>
            </a:blipFill>
          </p:spPr>
          <p:txBody>
            <a:bodyPr/>
            <a:lstStyle/>
            <a:p>
              <a:endParaRPr lang="en-US"/>
            </a:p>
          </p:txBody>
        </p:sp>
        <p:sp>
          <p:nvSpPr>
            <p:cNvPr id="12" name="Freeform 12"/>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27" name="Group 26">
            <a:extLst>
              <a:ext uri="{FF2B5EF4-FFF2-40B4-BE49-F238E27FC236}">
                <a16:creationId xmlns:a16="http://schemas.microsoft.com/office/drawing/2014/main" id="{D6D796DF-2049-EB38-9AE6-9BFB17C45E59}"/>
              </a:ext>
            </a:extLst>
          </p:cNvPr>
          <p:cNvGrpSpPr/>
          <p:nvPr/>
        </p:nvGrpSpPr>
        <p:grpSpPr>
          <a:xfrm>
            <a:off x="304800" y="190500"/>
            <a:ext cx="16687800" cy="2895600"/>
            <a:chOff x="2133600" y="446284"/>
            <a:chExt cx="10058400" cy="5586852"/>
          </a:xfrm>
        </p:grpSpPr>
        <p:grpSp>
          <p:nvGrpSpPr>
            <p:cNvPr id="28" name="Group 27">
              <a:extLst>
                <a:ext uri="{FF2B5EF4-FFF2-40B4-BE49-F238E27FC236}">
                  <a16:creationId xmlns:a16="http://schemas.microsoft.com/office/drawing/2014/main" id="{D318558D-3501-A9E1-A7C5-21BFFE3CBC95}"/>
                </a:ext>
              </a:extLst>
            </p:cNvPr>
            <p:cNvGrpSpPr/>
            <p:nvPr/>
          </p:nvGrpSpPr>
          <p:grpSpPr>
            <a:xfrm>
              <a:off x="2133600" y="446284"/>
              <a:ext cx="10058400" cy="5586852"/>
              <a:chOff x="785329" y="7807418"/>
              <a:chExt cx="10221547" cy="4619371"/>
            </a:xfrm>
          </p:grpSpPr>
          <p:sp>
            <p:nvSpPr>
              <p:cNvPr id="30" name="Rectangle: Rounded Corners 29">
                <a:extLst>
                  <a:ext uri="{FF2B5EF4-FFF2-40B4-BE49-F238E27FC236}">
                    <a16:creationId xmlns:a16="http://schemas.microsoft.com/office/drawing/2014/main" id="{F43EFD1C-654D-D8F3-F16E-9A7D3B939F59}"/>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a:cs typeface="+mn-cs"/>
                </a:endParaRPr>
              </a:p>
            </p:txBody>
          </p:sp>
          <p:sp>
            <p:nvSpPr>
              <p:cNvPr id="31" name="Rectangle: Rounded Corners 30">
                <a:extLst>
                  <a:ext uri="{FF2B5EF4-FFF2-40B4-BE49-F238E27FC236}">
                    <a16:creationId xmlns:a16="http://schemas.microsoft.com/office/drawing/2014/main" id="{2765EFE1-C7D4-06C1-32D1-725AF34AD049}"/>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a:cs typeface="+mn-cs"/>
                </a:endParaRPr>
              </a:p>
            </p:txBody>
          </p:sp>
        </p:grpSp>
        <p:sp>
          <p:nvSpPr>
            <p:cNvPr id="29" name="TextBox 28">
              <a:extLst>
                <a:ext uri="{FF2B5EF4-FFF2-40B4-BE49-F238E27FC236}">
                  <a16:creationId xmlns:a16="http://schemas.microsoft.com/office/drawing/2014/main" id="{A7792B56-4D8B-DDBE-0806-8C5FA5FAE8A0}"/>
                </a:ext>
              </a:extLst>
            </p:cNvPr>
            <p:cNvSpPr txBox="1"/>
            <p:nvPr/>
          </p:nvSpPr>
          <p:spPr>
            <a:xfrm>
              <a:off x="2473569" y="790504"/>
              <a:ext cx="9396930" cy="4928811"/>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lang="vi-VN" sz="4000" dirty="0">
                  <a:solidFill>
                    <a:srgbClr val="002060"/>
                  </a:solidFill>
                  <a:latin typeface="Cambria" panose="02040503050406030204" pitchFamily="18" charset="0"/>
                  <a:ea typeface="Cambria" panose="02040503050406030204" pitchFamily="18" charset="0"/>
                  <a:cs typeface="Arial" panose="020B0604020202020204" pitchFamily="34" charset="0"/>
                </a:rPr>
                <a:t>Cùng với truyền thuyết về Hỗn Điền – Liễu Diệp thì những bằng chứng khảo cổ học được tìm thấy như </a:t>
              </a:r>
              <a:r>
                <a:rPr lang="en-US" sz="4000" dirty="0" err="1">
                  <a:solidFill>
                    <a:srgbClr val="002060"/>
                  </a:solidFill>
                  <a:latin typeface="Cambria" panose="02040503050406030204" pitchFamily="18" charset="0"/>
                  <a:ea typeface="Cambria" panose="02040503050406030204" pitchFamily="18" charset="0"/>
                  <a:cs typeface="Arial" panose="020B0604020202020204" pitchFamily="34" charset="0"/>
                </a:rPr>
                <a:t>nề</a:t>
              </a:r>
              <a:r>
                <a:rPr lang="vi-VN" sz="4000" dirty="0">
                  <a:solidFill>
                    <a:srgbClr val="002060"/>
                  </a:solidFill>
                  <a:latin typeface="Cambria" panose="02040503050406030204" pitchFamily="18" charset="0"/>
                  <a:ea typeface="Cambria" panose="02040503050406030204" pitchFamily="18" charset="0"/>
                  <a:cs typeface="Arial" panose="020B0604020202020204" pitchFamily="34" charset="0"/>
                </a:rPr>
                <a:t>n móng kiến trúc, đồ gốm, bếp đun, tiền kim loại,... góp phần quan trọng chứng minh sự tồn tại của Vương quốc Phù Nam.</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33" name="Picture 32">
            <a:extLst>
              <a:ext uri="{FF2B5EF4-FFF2-40B4-BE49-F238E27FC236}">
                <a16:creationId xmlns:a16="http://schemas.microsoft.com/office/drawing/2014/main" id="{9C6F6C2A-4614-D710-215E-EC33F7994A63}"/>
              </a:ext>
            </a:extLst>
          </p:cNvPr>
          <p:cNvPicPr>
            <a:picLocks noChangeAspect="1"/>
          </p:cNvPicPr>
          <p:nvPr/>
        </p:nvPicPr>
        <p:blipFill>
          <a:blip r:embed="rId6"/>
          <a:stretch>
            <a:fillRect/>
          </a:stretch>
        </p:blipFill>
        <p:spPr>
          <a:xfrm rot="546269">
            <a:off x="1550332" y="3897793"/>
            <a:ext cx="5813804" cy="4648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5" name="Picture 34">
            <a:extLst>
              <a:ext uri="{FF2B5EF4-FFF2-40B4-BE49-F238E27FC236}">
                <a16:creationId xmlns:a16="http://schemas.microsoft.com/office/drawing/2014/main" id="{B1861937-5C64-465E-43BC-40ABA65FF6AE}"/>
              </a:ext>
            </a:extLst>
          </p:cNvPr>
          <p:cNvPicPr>
            <a:picLocks noChangeAspect="1"/>
          </p:cNvPicPr>
          <p:nvPr/>
        </p:nvPicPr>
        <p:blipFill>
          <a:blip r:embed="rId7"/>
          <a:stretch>
            <a:fillRect/>
          </a:stretch>
        </p:blipFill>
        <p:spPr>
          <a:xfrm rot="21167592">
            <a:off x="9196814" y="3960302"/>
            <a:ext cx="5738526" cy="48478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down)">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down)">
                                      <p:cBhvr>
                                        <p:cTn id="1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flipV="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l="-6054" t="-25938" r="-6980" b="-8116"/>
            </a:stretch>
          </a:blipFill>
        </p:spPr>
        <p:txBody>
          <a:bodyPr/>
          <a:lstStyle/>
          <a:p>
            <a:endParaRPr lang="en-US"/>
          </a:p>
        </p:txBody>
      </p:sp>
      <p:grpSp>
        <p:nvGrpSpPr>
          <p:cNvPr id="25" name="Group 25"/>
          <p:cNvGrpSpPr>
            <a:grpSpLocks noChangeAspect="1"/>
          </p:cNvGrpSpPr>
          <p:nvPr/>
        </p:nvGrpSpPr>
        <p:grpSpPr>
          <a:xfrm rot="3047705">
            <a:off x="-5953092" y="-2399286"/>
            <a:ext cx="8708432" cy="6031395"/>
            <a:chOff x="0" y="0"/>
            <a:chExt cx="3429000" cy="2374900"/>
          </a:xfrm>
        </p:grpSpPr>
        <p:sp>
          <p:nvSpPr>
            <p:cNvPr id="26" name="Freeform 26"/>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50618" b="-50618"/>
              </a:stretch>
            </a:blipFill>
          </p:spPr>
          <p:txBody>
            <a:bodyPr/>
            <a:lstStyle/>
            <a:p>
              <a:endParaRPr lang="en-US"/>
            </a:p>
          </p:txBody>
        </p:sp>
        <p:sp>
          <p:nvSpPr>
            <p:cNvPr id="27" name="Freeform 27"/>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sp>
        <p:nvSpPr>
          <p:cNvPr id="28" name="Freeform 28"/>
          <p:cNvSpPr/>
          <p:nvPr/>
        </p:nvSpPr>
        <p:spPr>
          <a:xfrm rot="-4335944">
            <a:off x="2052974" y="-95786"/>
            <a:ext cx="1157000" cy="2995469"/>
          </a:xfrm>
          <a:custGeom>
            <a:avLst/>
            <a:gdLst/>
            <a:ahLst/>
            <a:cxnLst/>
            <a:rect l="l" t="t" r="r" b="b"/>
            <a:pathLst>
              <a:path w="1157000" h="2995469">
                <a:moveTo>
                  <a:pt x="0" y="0"/>
                </a:moveTo>
                <a:lnTo>
                  <a:pt x="1157000" y="0"/>
                </a:lnTo>
                <a:lnTo>
                  <a:pt x="1157000" y="2995470"/>
                </a:lnTo>
                <a:lnTo>
                  <a:pt x="0" y="2995470"/>
                </a:lnTo>
                <a:lnTo>
                  <a:pt x="0" y="0"/>
                </a:lnTo>
                <a:close/>
              </a:path>
            </a:pathLst>
          </a:custGeom>
          <a:blipFill>
            <a:blip r:embed="rId5">
              <a:alphaModFix amt="88000"/>
            </a:blip>
            <a:stretch>
              <a:fillRect/>
            </a:stretch>
          </a:blipFill>
        </p:spPr>
        <p:txBody>
          <a:bodyPr/>
          <a:lstStyle/>
          <a:p>
            <a:endParaRPr lang="en-US"/>
          </a:p>
        </p:txBody>
      </p:sp>
      <p:sp>
        <p:nvSpPr>
          <p:cNvPr id="31" name="TextBox 31"/>
          <p:cNvSpPr txBox="1"/>
          <p:nvPr/>
        </p:nvSpPr>
        <p:spPr>
          <a:xfrm>
            <a:off x="2209800" y="571500"/>
            <a:ext cx="12268200" cy="541686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vi-VN" sz="8800" b="1" i="0" u="none" strike="noStrike" kern="1200" cap="none" spc="0" normalizeH="0" baseline="0" noProof="0" dirty="0">
                <a:ln>
                  <a:noFill/>
                </a:ln>
                <a:solidFill>
                  <a:srgbClr val="402B2B"/>
                </a:solidFill>
                <a:effectLst/>
                <a:uLnTx/>
                <a:uFillTx/>
                <a:latin typeface="Cambria" panose="02040503050406030204" pitchFamily="18" charset="0"/>
                <a:ea typeface="Cambria" panose="02040503050406030204" pitchFamily="18" charset="0"/>
                <a:cs typeface="Sugo Display"/>
                <a:sym typeface="Sugo Display"/>
              </a:rPr>
              <a:t>Hoạt động 2: </a:t>
            </a:r>
            <a:endParaRPr kumimoji="0" lang="en-US" sz="8800" b="1" i="0" u="none" strike="noStrike" kern="1200" cap="none" spc="0" normalizeH="0" baseline="0" noProof="0" dirty="0">
              <a:ln>
                <a:noFill/>
              </a:ln>
              <a:solidFill>
                <a:srgbClr val="402B2B"/>
              </a:solidFill>
              <a:effectLst/>
              <a:uLnTx/>
              <a:uFillTx/>
              <a:latin typeface="Cambria" panose="02040503050406030204" pitchFamily="18" charset="0"/>
              <a:ea typeface="Cambria" panose="02040503050406030204" pitchFamily="18" charset="0"/>
              <a:cs typeface="Sugo Display"/>
              <a:sym typeface="Sugo Display"/>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vi-VN" sz="8800" b="1" i="0" u="none" strike="noStrike" kern="1200" cap="none" spc="0" normalizeH="0" baseline="0" noProof="0" dirty="0">
                <a:ln>
                  <a:noFill/>
                </a:ln>
                <a:solidFill>
                  <a:srgbClr val="402B2B"/>
                </a:solidFill>
                <a:effectLst/>
                <a:uLnTx/>
                <a:uFillTx/>
                <a:latin typeface="Cambria" panose="02040503050406030204" pitchFamily="18" charset="0"/>
                <a:ea typeface="Cambria" panose="02040503050406030204" pitchFamily="18" charset="0"/>
                <a:cs typeface="Sugo Display"/>
                <a:sym typeface="Sugo Display"/>
              </a:rPr>
              <a:t>Tìm hiểu về một số hiện vật khảo cổ học của Vương quốc Phù Nam. </a:t>
            </a:r>
            <a:endParaRPr kumimoji="0" lang="en-US" sz="8800" b="1" i="0" u="none" strike="noStrike" kern="1200" cap="none" spc="0" normalizeH="0" baseline="0" noProof="0" dirty="0">
              <a:ln>
                <a:noFill/>
              </a:ln>
              <a:solidFill>
                <a:srgbClr val="402B2B"/>
              </a:solidFill>
              <a:effectLst/>
              <a:uLnTx/>
              <a:uFillTx/>
              <a:latin typeface="Cambria" panose="02040503050406030204" pitchFamily="18" charset="0"/>
              <a:ea typeface="Cambria" panose="02040503050406030204" pitchFamily="18" charset="0"/>
              <a:cs typeface="Sugo Display"/>
              <a:sym typeface="Sugo Display"/>
            </a:endParaRPr>
          </a:p>
        </p:txBody>
      </p:sp>
      <p:sp>
        <p:nvSpPr>
          <p:cNvPr id="33" name="Freeform 33"/>
          <p:cNvSpPr/>
          <p:nvPr/>
        </p:nvSpPr>
        <p:spPr>
          <a:xfrm rot="-8696648">
            <a:off x="16315658" y="8953369"/>
            <a:ext cx="2769237" cy="1883102"/>
          </a:xfrm>
          <a:custGeom>
            <a:avLst/>
            <a:gdLst/>
            <a:ahLst/>
            <a:cxnLst/>
            <a:rect l="l" t="t" r="r" b="b"/>
            <a:pathLst>
              <a:path w="2769237" h="1883102">
                <a:moveTo>
                  <a:pt x="0" y="0"/>
                </a:moveTo>
                <a:lnTo>
                  <a:pt x="2769237" y="0"/>
                </a:lnTo>
                <a:lnTo>
                  <a:pt x="2769237" y="1883101"/>
                </a:lnTo>
                <a:lnTo>
                  <a:pt x="0" y="1883101"/>
                </a:lnTo>
                <a:lnTo>
                  <a:pt x="0" y="0"/>
                </a:lnTo>
                <a:close/>
              </a:path>
            </a:pathLst>
          </a:custGeom>
          <a:blipFill>
            <a:blip r:embed="rId6">
              <a:alphaModFix amt="70000"/>
            </a:blip>
            <a:stretch>
              <a:fillRect l="-248721"/>
            </a:stretch>
          </a:blipFill>
        </p:spPr>
        <p:txBody>
          <a:bodyPr/>
          <a:lstStyle/>
          <a:p>
            <a:endParaRPr lang="en-US"/>
          </a:p>
        </p:txBody>
      </p:sp>
      <p:sp>
        <p:nvSpPr>
          <p:cNvPr id="34" name="Freeform 34"/>
          <p:cNvSpPr/>
          <p:nvPr/>
        </p:nvSpPr>
        <p:spPr>
          <a:xfrm rot="-1855457">
            <a:off x="17169139" y="6893416"/>
            <a:ext cx="1506778" cy="3901043"/>
          </a:xfrm>
          <a:custGeom>
            <a:avLst/>
            <a:gdLst/>
            <a:ahLst/>
            <a:cxnLst/>
            <a:rect l="l" t="t" r="r" b="b"/>
            <a:pathLst>
              <a:path w="1506778" h="3901043">
                <a:moveTo>
                  <a:pt x="0" y="0"/>
                </a:moveTo>
                <a:lnTo>
                  <a:pt x="1506778" y="0"/>
                </a:lnTo>
                <a:lnTo>
                  <a:pt x="1506778" y="3901043"/>
                </a:lnTo>
                <a:lnTo>
                  <a:pt x="0" y="3901043"/>
                </a:lnTo>
                <a:lnTo>
                  <a:pt x="0" y="0"/>
                </a:lnTo>
                <a:close/>
              </a:path>
            </a:pathLst>
          </a:custGeom>
          <a:blipFill>
            <a:blip r:embed="rId5">
              <a:alphaModFix amt="88000"/>
            </a:blip>
            <a:stretch>
              <a:fillRect/>
            </a:stretch>
          </a:blipFill>
        </p:spPr>
        <p:txBody>
          <a:bodyPr/>
          <a:lstStyle/>
          <a:p>
            <a:endParaRPr lang="en-US"/>
          </a:p>
        </p:txBody>
      </p:sp>
      <p:sp>
        <p:nvSpPr>
          <p:cNvPr id="35" name="Freeform 35"/>
          <p:cNvSpPr/>
          <p:nvPr/>
        </p:nvSpPr>
        <p:spPr>
          <a:xfrm rot="-148964" flipH="1">
            <a:off x="14083673" y="360249"/>
            <a:ext cx="4804842" cy="3485355"/>
          </a:xfrm>
          <a:custGeom>
            <a:avLst/>
            <a:gdLst/>
            <a:ahLst/>
            <a:cxnLst/>
            <a:rect l="l" t="t" r="r" b="b"/>
            <a:pathLst>
              <a:path w="4804842" h="3485355">
                <a:moveTo>
                  <a:pt x="4804842" y="0"/>
                </a:moveTo>
                <a:lnTo>
                  <a:pt x="0" y="0"/>
                </a:lnTo>
                <a:lnTo>
                  <a:pt x="0" y="3485355"/>
                </a:lnTo>
                <a:lnTo>
                  <a:pt x="4804842" y="3485355"/>
                </a:lnTo>
                <a:lnTo>
                  <a:pt x="4804842"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4" name="Picture 3">
            <a:extLst>
              <a:ext uri="{FF2B5EF4-FFF2-40B4-BE49-F238E27FC236}">
                <a16:creationId xmlns:a16="http://schemas.microsoft.com/office/drawing/2014/main" id="{7B3C2532-29D2-B7EE-1B5B-2655A25FF115}"/>
              </a:ext>
            </a:extLst>
          </p:cNvPr>
          <p:cNvPicPr>
            <a:picLocks noChangeAspect="1"/>
          </p:cNvPicPr>
          <p:nvPr/>
        </p:nvPicPr>
        <p:blipFill>
          <a:blip r:embed="rId9"/>
          <a:stretch>
            <a:fillRect/>
          </a:stretch>
        </p:blipFill>
        <p:spPr>
          <a:xfrm rot="417198">
            <a:off x="566224" y="6357984"/>
            <a:ext cx="5162550" cy="33736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41517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sp>
        <p:nvSpPr>
          <p:cNvPr id="3" name="Freeform 3"/>
          <p:cNvSpPr/>
          <p:nvPr/>
        </p:nvSpPr>
        <p:spPr>
          <a:xfrm rot="-10800000" flipV="1">
            <a:off x="90298" y="-1069061"/>
            <a:ext cx="18145504" cy="12104837"/>
          </a:xfrm>
          <a:custGeom>
            <a:avLst/>
            <a:gdLst/>
            <a:ahLst/>
            <a:cxnLst/>
            <a:rect l="l" t="t" r="r" b="b"/>
            <a:pathLst>
              <a:path w="18145504" h="12104837">
                <a:moveTo>
                  <a:pt x="0" y="12104838"/>
                </a:moveTo>
                <a:lnTo>
                  <a:pt x="18145504" y="12104838"/>
                </a:lnTo>
                <a:lnTo>
                  <a:pt x="18145504" y="0"/>
                </a:lnTo>
                <a:lnTo>
                  <a:pt x="0" y="0"/>
                </a:lnTo>
                <a:lnTo>
                  <a:pt x="0" y="12104838"/>
                </a:lnTo>
                <a:close/>
              </a:path>
            </a:pathLst>
          </a:custGeom>
          <a:blipFill>
            <a:blip r:embed="rId3"/>
            <a:stretch>
              <a:fillRect/>
            </a:stretch>
          </a:blipFill>
        </p:spPr>
        <p:txBody>
          <a:bodyPr/>
          <a:lstStyle/>
          <a:p>
            <a:endParaRPr lang="en-US"/>
          </a:p>
        </p:txBody>
      </p:sp>
      <p:sp>
        <p:nvSpPr>
          <p:cNvPr id="22" name="Rectangle: Rounded Corners 21">
            <a:extLst>
              <a:ext uri="{FF2B5EF4-FFF2-40B4-BE49-F238E27FC236}">
                <a16:creationId xmlns:a16="http://schemas.microsoft.com/office/drawing/2014/main" id="{CE9683C3-67A6-1872-B777-209597947493}"/>
              </a:ext>
            </a:extLst>
          </p:cNvPr>
          <p:cNvSpPr/>
          <p:nvPr/>
        </p:nvSpPr>
        <p:spPr>
          <a:xfrm>
            <a:off x="762000" y="1409700"/>
            <a:ext cx="6858000" cy="5943600"/>
          </a:xfrm>
          <a:prstGeom prst="roundRect">
            <a:avLst/>
          </a:prstGeom>
          <a:solidFill>
            <a:schemeClr val="accent6">
              <a:lumMod val="40000"/>
              <a:lumOff val="6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3" name="TextBox 22">
            <a:extLst>
              <a:ext uri="{FF2B5EF4-FFF2-40B4-BE49-F238E27FC236}">
                <a16:creationId xmlns:a16="http://schemas.microsoft.com/office/drawing/2014/main" id="{A1D3C847-9F36-3786-3E04-F1D3B1380C48}"/>
              </a:ext>
            </a:extLst>
          </p:cNvPr>
          <p:cNvSpPr txBox="1"/>
          <p:nvPr/>
        </p:nvSpPr>
        <p:spPr>
          <a:xfrm>
            <a:off x="1143000" y="1997802"/>
            <a:ext cx="6172200" cy="5262979"/>
          </a:xfrm>
          <a:prstGeom prst="rect">
            <a:avLst/>
          </a:prstGeom>
          <a:noFill/>
        </p:spPr>
        <p:txBody>
          <a:bodyPr wrap="square" rtlCol="0">
            <a:spAutoFit/>
          </a:bodyPr>
          <a:lstStyle/>
          <a:p>
            <a:pPr lvl="0" algn="just"/>
            <a:r>
              <a:rPr lang="vi-VN" sz="4800" b="1" dirty="0">
                <a:solidFill>
                  <a:prstClr val="black"/>
                </a:solidFill>
                <a:latin typeface="Cambria" panose="02040503050406030204" pitchFamily="18" charset="0"/>
                <a:ea typeface="Cambria" panose="02040503050406030204" pitchFamily="18" charset="0"/>
              </a:rPr>
              <a:t>Đọc thông tin và quan sát các hình từ 4 đến 7, hãy kể tên và mô tả một số hiện vật khảo cổ học của Vương quốc Phù Nam.</a:t>
            </a:r>
            <a:endParaRPr kumimoji="0" lang="vi-VN"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E7D2FCC1-EF10-7CBA-982A-BF938F420950}"/>
              </a:ext>
            </a:extLst>
          </p:cNvPr>
          <p:cNvPicPr>
            <a:picLocks noChangeAspect="1"/>
          </p:cNvPicPr>
          <p:nvPr/>
        </p:nvPicPr>
        <p:blipFill>
          <a:blip r:embed="rId4"/>
          <a:stretch>
            <a:fillRect/>
          </a:stretch>
        </p:blipFill>
        <p:spPr>
          <a:xfrm rot="349015">
            <a:off x="7934233" y="-301721"/>
            <a:ext cx="5500141" cy="34729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BE93A774-D594-75E5-1B89-490256A61BCB}"/>
              </a:ext>
            </a:extLst>
          </p:cNvPr>
          <p:cNvPicPr>
            <a:picLocks noChangeAspect="1"/>
          </p:cNvPicPr>
          <p:nvPr/>
        </p:nvPicPr>
        <p:blipFill>
          <a:blip r:embed="rId5"/>
          <a:stretch>
            <a:fillRect/>
          </a:stretch>
        </p:blipFill>
        <p:spPr>
          <a:xfrm>
            <a:off x="13367151" y="1638300"/>
            <a:ext cx="4920849" cy="34116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9E95188F-57DC-2578-C9C1-37BE0743CA88}"/>
              </a:ext>
            </a:extLst>
          </p:cNvPr>
          <p:cNvPicPr>
            <a:picLocks noChangeAspect="1"/>
          </p:cNvPicPr>
          <p:nvPr/>
        </p:nvPicPr>
        <p:blipFill>
          <a:blip r:embed="rId6"/>
          <a:stretch>
            <a:fillRect/>
          </a:stretch>
        </p:blipFill>
        <p:spPr>
          <a:xfrm rot="291209">
            <a:off x="8255828" y="5695738"/>
            <a:ext cx="4448175" cy="44109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A0270A95-166D-AE8A-E694-6E60B8074F4D}"/>
              </a:ext>
            </a:extLst>
          </p:cNvPr>
          <p:cNvPicPr>
            <a:picLocks noChangeAspect="1"/>
          </p:cNvPicPr>
          <p:nvPr/>
        </p:nvPicPr>
        <p:blipFill>
          <a:blip r:embed="rId7"/>
          <a:stretch>
            <a:fillRect/>
          </a:stretch>
        </p:blipFill>
        <p:spPr>
          <a:xfrm rot="21387647">
            <a:off x="13255836" y="5276108"/>
            <a:ext cx="2819400" cy="49285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93449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grpSp>
        <p:nvGrpSpPr>
          <p:cNvPr id="3" name="Group 3"/>
          <p:cNvGrpSpPr>
            <a:grpSpLocks noChangeAspect="1"/>
          </p:cNvGrpSpPr>
          <p:nvPr/>
        </p:nvGrpSpPr>
        <p:grpSpPr>
          <a:xfrm rot="-8100000">
            <a:off x="-2315292" y="8635494"/>
            <a:ext cx="12231769" cy="8471632"/>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60874" b="-60874"/>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10" name="Group 10"/>
          <p:cNvGrpSpPr>
            <a:grpSpLocks noChangeAspect="1"/>
          </p:cNvGrpSpPr>
          <p:nvPr/>
        </p:nvGrpSpPr>
        <p:grpSpPr>
          <a:xfrm rot="1015533">
            <a:off x="10513652" y="-2121528"/>
            <a:ext cx="10325542" cy="7151394"/>
            <a:chOff x="0" y="0"/>
            <a:chExt cx="3429000" cy="2374900"/>
          </a:xfrm>
        </p:grpSpPr>
        <p:sp>
          <p:nvSpPr>
            <p:cNvPr id="11" name="Freeform 11"/>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50618" b="-50618"/>
              </a:stretch>
            </a:blipFill>
          </p:spPr>
          <p:txBody>
            <a:bodyPr/>
            <a:lstStyle/>
            <a:p>
              <a:endParaRPr lang="en-US"/>
            </a:p>
          </p:txBody>
        </p:sp>
        <p:sp>
          <p:nvSpPr>
            <p:cNvPr id="12" name="Freeform 12"/>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27" name="Group 26">
            <a:extLst>
              <a:ext uri="{FF2B5EF4-FFF2-40B4-BE49-F238E27FC236}">
                <a16:creationId xmlns:a16="http://schemas.microsoft.com/office/drawing/2014/main" id="{D6D796DF-2049-EB38-9AE6-9BFB17C45E59}"/>
              </a:ext>
            </a:extLst>
          </p:cNvPr>
          <p:cNvGrpSpPr/>
          <p:nvPr/>
        </p:nvGrpSpPr>
        <p:grpSpPr>
          <a:xfrm>
            <a:off x="304800" y="190500"/>
            <a:ext cx="16687800" cy="2895600"/>
            <a:chOff x="2133600" y="446284"/>
            <a:chExt cx="10058400" cy="5586852"/>
          </a:xfrm>
        </p:grpSpPr>
        <p:grpSp>
          <p:nvGrpSpPr>
            <p:cNvPr id="28" name="Group 27">
              <a:extLst>
                <a:ext uri="{FF2B5EF4-FFF2-40B4-BE49-F238E27FC236}">
                  <a16:creationId xmlns:a16="http://schemas.microsoft.com/office/drawing/2014/main" id="{D318558D-3501-A9E1-A7C5-21BFFE3CBC95}"/>
                </a:ext>
              </a:extLst>
            </p:cNvPr>
            <p:cNvGrpSpPr/>
            <p:nvPr/>
          </p:nvGrpSpPr>
          <p:grpSpPr>
            <a:xfrm>
              <a:off x="2133600" y="446284"/>
              <a:ext cx="10058400" cy="5586852"/>
              <a:chOff x="785329" y="7807418"/>
              <a:chExt cx="10221547" cy="4619371"/>
            </a:xfrm>
          </p:grpSpPr>
          <p:sp>
            <p:nvSpPr>
              <p:cNvPr id="30" name="Rectangle: Rounded Corners 29">
                <a:extLst>
                  <a:ext uri="{FF2B5EF4-FFF2-40B4-BE49-F238E27FC236}">
                    <a16:creationId xmlns:a16="http://schemas.microsoft.com/office/drawing/2014/main" id="{F43EFD1C-654D-D8F3-F16E-9A7D3B939F59}"/>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a:ea typeface="+mn-ea"/>
                  <a:cs typeface="+mn-cs"/>
                </a:endParaRPr>
              </a:p>
            </p:txBody>
          </p:sp>
          <p:sp>
            <p:nvSpPr>
              <p:cNvPr id="31" name="Rectangle: Rounded Corners 30">
                <a:extLst>
                  <a:ext uri="{FF2B5EF4-FFF2-40B4-BE49-F238E27FC236}">
                    <a16:creationId xmlns:a16="http://schemas.microsoft.com/office/drawing/2014/main" id="{2765EFE1-C7D4-06C1-32D1-725AF34AD049}"/>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29" name="TextBox 28">
              <a:extLst>
                <a:ext uri="{FF2B5EF4-FFF2-40B4-BE49-F238E27FC236}">
                  <a16:creationId xmlns:a16="http://schemas.microsoft.com/office/drawing/2014/main" id="{A7792B56-4D8B-DDBE-0806-8C5FA5FAE8A0}"/>
                </a:ext>
              </a:extLst>
            </p:cNvPr>
            <p:cNvSpPr txBox="1"/>
            <p:nvPr/>
          </p:nvSpPr>
          <p:spPr>
            <a:xfrm>
              <a:off x="2455101" y="1034374"/>
              <a:ext cx="9396930" cy="40974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Nhiều dấu tích, hiện vật khác nhau của Vương quốc Phù Nam được tìm thấy, như: </a:t>
              </a:r>
              <a:r>
                <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n</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ề</a:t>
              </a:r>
              <a:r>
                <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n móng kiến trúc, bếp đun, đồ gốm, tiến kim loại, đồ trang sức, tượng thần, tượng Phật,... </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6" name="Picture 5">
            <a:extLst>
              <a:ext uri="{FF2B5EF4-FFF2-40B4-BE49-F238E27FC236}">
                <a16:creationId xmlns:a16="http://schemas.microsoft.com/office/drawing/2014/main" id="{1FBE0D6F-509A-CFE2-9F67-7CC2E15AF97B}"/>
              </a:ext>
            </a:extLst>
          </p:cNvPr>
          <p:cNvPicPr>
            <a:picLocks noChangeAspect="1"/>
          </p:cNvPicPr>
          <p:nvPr/>
        </p:nvPicPr>
        <p:blipFill>
          <a:blip r:embed="rId6"/>
          <a:stretch>
            <a:fillRect/>
          </a:stretch>
        </p:blipFill>
        <p:spPr>
          <a:xfrm>
            <a:off x="990600" y="3543300"/>
            <a:ext cx="5486400" cy="4648357"/>
          </a:xfrm>
          <a:prstGeom prst="rect">
            <a:avLst/>
          </a:prstGeom>
        </p:spPr>
      </p:pic>
      <p:sp>
        <p:nvSpPr>
          <p:cNvPr id="7" name="Rectangle: Rounded Corners 6">
            <a:extLst>
              <a:ext uri="{FF2B5EF4-FFF2-40B4-BE49-F238E27FC236}">
                <a16:creationId xmlns:a16="http://schemas.microsoft.com/office/drawing/2014/main" id="{E4110F1B-9B9C-E200-C6D6-566D4632BFEC}"/>
              </a:ext>
            </a:extLst>
          </p:cNvPr>
          <p:cNvSpPr/>
          <p:nvPr/>
        </p:nvSpPr>
        <p:spPr>
          <a:xfrm>
            <a:off x="1143000" y="8420100"/>
            <a:ext cx="5334000" cy="1295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b="1" dirty="0">
                <a:latin typeface="Cambria" panose="02040503050406030204" pitchFamily="18" charset="0"/>
                <a:ea typeface="Cambria" panose="02040503050406030204" pitchFamily="18" charset="0"/>
              </a:rPr>
              <a:t>Chuỗi hạt của</a:t>
            </a:r>
            <a:r>
              <a:rPr lang="en-US" sz="4000" b="1" dirty="0">
                <a:latin typeface="Cambria" panose="02040503050406030204" pitchFamily="18" charset="0"/>
                <a:ea typeface="Cambria" panose="02040503050406030204" pitchFamily="18" charset="0"/>
              </a:rPr>
              <a:t> </a:t>
            </a:r>
            <a:r>
              <a:rPr lang="vi-VN" sz="4000" b="1" dirty="0">
                <a:latin typeface="Cambria" panose="02040503050406030204" pitchFamily="18" charset="0"/>
                <a:ea typeface="Cambria" panose="02040503050406030204" pitchFamily="18" charset="0"/>
              </a:rPr>
              <a:t>người Phù Nam</a:t>
            </a:r>
          </a:p>
        </p:txBody>
      </p:sp>
      <p:pic>
        <p:nvPicPr>
          <p:cNvPr id="8" name="Picture 7">
            <a:extLst>
              <a:ext uri="{FF2B5EF4-FFF2-40B4-BE49-F238E27FC236}">
                <a16:creationId xmlns:a16="http://schemas.microsoft.com/office/drawing/2014/main" id="{620B04F0-005B-0A2A-7F79-84480560643B}"/>
              </a:ext>
            </a:extLst>
          </p:cNvPr>
          <p:cNvPicPr>
            <a:picLocks noChangeAspect="1"/>
          </p:cNvPicPr>
          <p:nvPr/>
        </p:nvPicPr>
        <p:blipFill>
          <a:blip r:embed="rId7"/>
          <a:stretch>
            <a:fillRect/>
          </a:stretch>
        </p:blipFill>
        <p:spPr>
          <a:xfrm>
            <a:off x="9067800" y="3619500"/>
            <a:ext cx="5181600" cy="4511009"/>
          </a:xfrm>
          <a:prstGeom prst="rect">
            <a:avLst/>
          </a:prstGeom>
        </p:spPr>
      </p:pic>
      <p:sp>
        <p:nvSpPr>
          <p:cNvPr id="9" name="Rectangle: Rounded Corners 8">
            <a:extLst>
              <a:ext uri="{FF2B5EF4-FFF2-40B4-BE49-F238E27FC236}">
                <a16:creationId xmlns:a16="http://schemas.microsoft.com/office/drawing/2014/main" id="{27572FA4-41EE-57F9-27E0-FB678A72CA72}"/>
              </a:ext>
            </a:extLst>
          </p:cNvPr>
          <p:cNvSpPr/>
          <p:nvPr/>
        </p:nvSpPr>
        <p:spPr>
          <a:xfrm>
            <a:off x="9448800" y="8420100"/>
            <a:ext cx="4572000" cy="1066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b="1" dirty="0">
                <a:latin typeface="Cambria" panose="02040503050406030204" pitchFamily="18" charset="0"/>
                <a:ea typeface="Cambria" panose="02040503050406030204" pitchFamily="18" charset="0"/>
              </a:rPr>
              <a:t>Chân đèn gốm</a:t>
            </a:r>
          </a:p>
        </p:txBody>
      </p:sp>
    </p:spTree>
    <p:extLst>
      <p:ext uri="{BB962C8B-B14F-4D97-AF65-F5344CB8AC3E}">
        <p14:creationId xmlns:p14="http://schemas.microsoft.com/office/powerpoint/2010/main" val="2898399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grpSp>
        <p:nvGrpSpPr>
          <p:cNvPr id="3" name="Group 3"/>
          <p:cNvGrpSpPr>
            <a:grpSpLocks noChangeAspect="1"/>
          </p:cNvGrpSpPr>
          <p:nvPr/>
        </p:nvGrpSpPr>
        <p:grpSpPr>
          <a:xfrm rot="-8100000">
            <a:off x="-2315292" y="8635494"/>
            <a:ext cx="12231769" cy="8471632"/>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60874" b="-60874"/>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10" name="Group 10"/>
          <p:cNvGrpSpPr>
            <a:grpSpLocks noChangeAspect="1"/>
          </p:cNvGrpSpPr>
          <p:nvPr/>
        </p:nvGrpSpPr>
        <p:grpSpPr>
          <a:xfrm rot="1015533">
            <a:off x="10513652" y="-2121528"/>
            <a:ext cx="10325542" cy="7151394"/>
            <a:chOff x="0" y="0"/>
            <a:chExt cx="3429000" cy="2374900"/>
          </a:xfrm>
        </p:grpSpPr>
        <p:sp>
          <p:nvSpPr>
            <p:cNvPr id="11" name="Freeform 11"/>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50618" b="-50618"/>
              </a:stretch>
            </a:blipFill>
          </p:spPr>
          <p:txBody>
            <a:bodyPr/>
            <a:lstStyle/>
            <a:p>
              <a:endParaRPr lang="en-US"/>
            </a:p>
          </p:txBody>
        </p:sp>
        <p:sp>
          <p:nvSpPr>
            <p:cNvPr id="12" name="Freeform 12"/>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pic>
        <p:nvPicPr>
          <p:cNvPr id="13" name="Picture 12">
            <a:extLst>
              <a:ext uri="{FF2B5EF4-FFF2-40B4-BE49-F238E27FC236}">
                <a16:creationId xmlns:a16="http://schemas.microsoft.com/office/drawing/2014/main" id="{8FA3D217-2821-A701-F850-E25CF42CD755}"/>
              </a:ext>
            </a:extLst>
          </p:cNvPr>
          <p:cNvPicPr>
            <a:picLocks noChangeAspect="1"/>
          </p:cNvPicPr>
          <p:nvPr/>
        </p:nvPicPr>
        <p:blipFill>
          <a:blip r:embed="rId6"/>
          <a:stretch>
            <a:fillRect/>
          </a:stretch>
        </p:blipFill>
        <p:spPr>
          <a:xfrm>
            <a:off x="990601" y="2781300"/>
            <a:ext cx="7456201" cy="5486400"/>
          </a:xfrm>
          <a:prstGeom prst="rect">
            <a:avLst/>
          </a:prstGeom>
        </p:spPr>
      </p:pic>
      <p:sp>
        <p:nvSpPr>
          <p:cNvPr id="14" name="Rectangle: Rounded Corners 13">
            <a:extLst>
              <a:ext uri="{FF2B5EF4-FFF2-40B4-BE49-F238E27FC236}">
                <a16:creationId xmlns:a16="http://schemas.microsoft.com/office/drawing/2014/main" id="{D1E1E1CC-3935-75E1-2231-CBB143A7C1AB}"/>
              </a:ext>
            </a:extLst>
          </p:cNvPr>
          <p:cNvSpPr/>
          <p:nvPr/>
        </p:nvSpPr>
        <p:spPr>
          <a:xfrm>
            <a:off x="1447801" y="8648700"/>
            <a:ext cx="6477000" cy="1295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4400" b="1" dirty="0">
                <a:latin typeface="Cambria" panose="02040503050406030204" pitchFamily="18" charset="0"/>
                <a:ea typeface="Cambria" panose="02040503050406030204" pitchFamily="18" charset="0"/>
              </a:rPr>
              <a:t>Trang sức của</a:t>
            </a:r>
            <a:r>
              <a:rPr lang="en-US" sz="4400" b="1" dirty="0">
                <a:latin typeface="Cambria" panose="02040503050406030204" pitchFamily="18" charset="0"/>
                <a:ea typeface="Cambria" panose="02040503050406030204" pitchFamily="18" charset="0"/>
              </a:rPr>
              <a:t> </a:t>
            </a:r>
            <a:r>
              <a:rPr lang="vi-VN" sz="4400" b="1" dirty="0">
                <a:latin typeface="Cambria" panose="02040503050406030204" pitchFamily="18" charset="0"/>
                <a:ea typeface="Cambria" panose="02040503050406030204" pitchFamily="18" charset="0"/>
              </a:rPr>
              <a:t>người Phù Nam</a:t>
            </a:r>
          </a:p>
        </p:txBody>
      </p:sp>
      <p:pic>
        <p:nvPicPr>
          <p:cNvPr id="15" name="Picture 14">
            <a:extLst>
              <a:ext uri="{FF2B5EF4-FFF2-40B4-BE49-F238E27FC236}">
                <a16:creationId xmlns:a16="http://schemas.microsoft.com/office/drawing/2014/main" id="{4EC2D0A4-EF14-2173-6036-9D464152DF2F}"/>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96400" y="2705100"/>
            <a:ext cx="6896273" cy="5410200"/>
          </a:xfrm>
          <a:prstGeom prst="rect">
            <a:avLst/>
          </a:prstGeom>
          <a:noFill/>
          <a:ln>
            <a:noFill/>
          </a:ln>
        </p:spPr>
      </p:pic>
      <p:sp>
        <p:nvSpPr>
          <p:cNvPr id="16" name="Rectangle: Rounded Corners 15">
            <a:extLst>
              <a:ext uri="{FF2B5EF4-FFF2-40B4-BE49-F238E27FC236}">
                <a16:creationId xmlns:a16="http://schemas.microsoft.com/office/drawing/2014/main" id="{EF933582-80FD-131B-3485-D663FA64A67F}"/>
              </a:ext>
            </a:extLst>
          </p:cNvPr>
          <p:cNvSpPr/>
          <p:nvPr/>
        </p:nvSpPr>
        <p:spPr>
          <a:xfrm>
            <a:off x="9525001" y="8572500"/>
            <a:ext cx="6477000" cy="1295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4400" b="1" dirty="0">
                <a:latin typeface="Cambria" panose="02040503050406030204" pitchFamily="18" charset="0"/>
                <a:ea typeface="Cambria" panose="02040503050406030204" pitchFamily="18" charset="0"/>
              </a:rPr>
              <a:t>Tượng Bồ Tát</a:t>
            </a:r>
            <a:r>
              <a:rPr lang="en-US" sz="4400" b="1" dirty="0">
                <a:latin typeface="Cambria" panose="02040503050406030204" pitchFamily="18" charset="0"/>
                <a:ea typeface="Cambria" panose="02040503050406030204" pitchFamily="18" charset="0"/>
              </a:rPr>
              <a:t> </a:t>
            </a:r>
            <a:r>
              <a:rPr lang="vi-VN" sz="4400" b="1" dirty="0">
                <a:latin typeface="Cambria" panose="02040503050406030204" pitchFamily="18" charset="0"/>
                <a:ea typeface="Cambria" panose="02040503050406030204" pitchFamily="18" charset="0"/>
              </a:rPr>
              <a:t>Avalokitesvara</a:t>
            </a:r>
          </a:p>
        </p:txBody>
      </p:sp>
      <p:grpSp>
        <p:nvGrpSpPr>
          <p:cNvPr id="17" name="Group 16">
            <a:extLst>
              <a:ext uri="{FF2B5EF4-FFF2-40B4-BE49-F238E27FC236}">
                <a16:creationId xmlns:a16="http://schemas.microsoft.com/office/drawing/2014/main" id="{A7D01AF9-1882-F814-BB79-D7F062F355C6}"/>
              </a:ext>
            </a:extLst>
          </p:cNvPr>
          <p:cNvGrpSpPr/>
          <p:nvPr/>
        </p:nvGrpSpPr>
        <p:grpSpPr>
          <a:xfrm>
            <a:off x="304800" y="190500"/>
            <a:ext cx="16687800" cy="1981200"/>
            <a:chOff x="2133600" y="446284"/>
            <a:chExt cx="10058400" cy="5586852"/>
          </a:xfrm>
        </p:grpSpPr>
        <p:grpSp>
          <p:nvGrpSpPr>
            <p:cNvPr id="18" name="Group 17">
              <a:extLst>
                <a:ext uri="{FF2B5EF4-FFF2-40B4-BE49-F238E27FC236}">
                  <a16:creationId xmlns:a16="http://schemas.microsoft.com/office/drawing/2014/main" id="{65B138D2-FC5A-9CC3-AE88-7DB7D022B6EE}"/>
                </a:ext>
              </a:extLst>
            </p:cNvPr>
            <p:cNvGrpSpPr/>
            <p:nvPr/>
          </p:nvGrpSpPr>
          <p:grpSpPr>
            <a:xfrm>
              <a:off x="2133600" y="446284"/>
              <a:ext cx="10058400" cy="5586852"/>
              <a:chOff x="785329" y="7807418"/>
              <a:chExt cx="10221547" cy="4619371"/>
            </a:xfrm>
          </p:grpSpPr>
          <p:sp>
            <p:nvSpPr>
              <p:cNvPr id="20" name="Rectangle: Rounded Corners 19">
                <a:extLst>
                  <a:ext uri="{FF2B5EF4-FFF2-40B4-BE49-F238E27FC236}">
                    <a16:creationId xmlns:a16="http://schemas.microsoft.com/office/drawing/2014/main" id="{090AC0AE-9D7E-62DF-B2A7-F8C1155AD7CC}"/>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a:ea typeface="+mn-ea"/>
                  <a:cs typeface="+mn-cs"/>
                </a:endParaRPr>
              </a:p>
            </p:txBody>
          </p:sp>
          <p:sp>
            <p:nvSpPr>
              <p:cNvPr id="21" name="Rectangle: Rounded Corners 20">
                <a:extLst>
                  <a:ext uri="{FF2B5EF4-FFF2-40B4-BE49-F238E27FC236}">
                    <a16:creationId xmlns:a16="http://schemas.microsoft.com/office/drawing/2014/main" id="{B3EE0057-C335-0001-DF5F-55AAE06124A9}"/>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19" name="TextBox 18">
              <a:extLst>
                <a:ext uri="{FF2B5EF4-FFF2-40B4-BE49-F238E27FC236}">
                  <a16:creationId xmlns:a16="http://schemas.microsoft.com/office/drawing/2014/main" id="{4CB7D578-A601-E8C5-4B6E-FF5ED8DD111E}"/>
                </a:ext>
              </a:extLst>
            </p:cNvPr>
            <p:cNvSpPr txBox="1"/>
            <p:nvPr/>
          </p:nvSpPr>
          <p:spPr>
            <a:xfrm>
              <a:off x="2455101" y="1034374"/>
              <a:ext cx="9396930" cy="279101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Những hiện vật đó chứng tỏ cư dân Phù Nam có đời sống kinh tế, vật chất, cũng như đời sống tinh thần khá phát triển.</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1665520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grpSp>
        <p:nvGrpSpPr>
          <p:cNvPr id="3" name="Group 3"/>
          <p:cNvGrpSpPr>
            <a:grpSpLocks noChangeAspect="1"/>
          </p:cNvGrpSpPr>
          <p:nvPr/>
        </p:nvGrpSpPr>
        <p:grpSpPr>
          <a:xfrm rot="-9182015">
            <a:off x="12771891" y="-1179747"/>
            <a:ext cx="7989165" cy="5533237"/>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50618" b="-50618"/>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6" name="Group 6"/>
          <p:cNvGrpSpPr>
            <a:grpSpLocks noChangeAspect="1"/>
          </p:cNvGrpSpPr>
          <p:nvPr/>
        </p:nvGrpSpPr>
        <p:grpSpPr>
          <a:xfrm rot="-9182015">
            <a:off x="-2129275" y="5713122"/>
            <a:ext cx="7989165" cy="5533237"/>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50618" b="-50618"/>
              </a:stretch>
            </a:blipFill>
          </p:spPr>
          <p:txBody>
            <a:bodyPr/>
            <a:lstStyle/>
            <a:p>
              <a:endParaRPr lang="en-US"/>
            </a:p>
          </p:txBody>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sp>
        <p:nvSpPr>
          <p:cNvPr id="9" name="Freeform 9"/>
          <p:cNvSpPr/>
          <p:nvPr/>
        </p:nvSpPr>
        <p:spPr>
          <a:xfrm rot="-10800000" flipH="1" flipV="1">
            <a:off x="1461463" y="151030"/>
            <a:ext cx="15194115" cy="10135970"/>
          </a:xfrm>
          <a:custGeom>
            <a:avLst/>
            <a:gdLst/>
            <a:ahLst/>
            <a:cxnLst/>
            <a:rect l="l" t="t" r="r" b="b"/>
            <a:pathLst>
              <a:path w="15194115" h="10135970">
                <a:moveTo>
                  <a:pt x="15194115" y="10135970"/>
                </a:moveTo>
                <a:lnTo>
                  <a:pt x="0" y="10135970"/>
                </a:lnTo>
                <a:lnTo>
                  <a:pt x="0" y="0"/>
                </a:lnTo>
                <a:lnTo>
                  <a:pt x="15194115" y="0"/>
                </a:lnTo>
                <a:lnTo>
                  <a:pt x="15194115" y="10135970"/>
                </a:lnTo>
                <a:close/>
              </a:path>
            </a:pathLst>
          </a:custGeom>
          <a:blipFill>
            <a:blip r:embed="rId5"/>
            <a:stretch>
              <a:fillRect/>
            </a:stretch>
          </a:blipFill>
        </p:spPr>
        <p:txBody>
          <a:bodyPr/>
          <a:lstStyle/>
          <a:p>
            <a:endParaRPr lang="en-US"/>
          </a:p>
        </p:txBody>
      </p:sp>
      <p:sp>
        <p:nvSpPr>
          <p:cNvPr id="11" name="Freeform 11"/>
          <p:cNvSpPr/>
          <p:nvPr/>
        </p:nvSpPr>
        <p:spPr>
          <a:xfrm rot="-68087">
            <a:off x="8817133" y="787786"/>
            <a:ext cx="706674" cy="720177"/>
          </a:xfrm>
          <a:custGeom>
            <a:avLst/>
            <a:gdLst/>
            <a:ahLst/>
            <a:cxnLst/>
            <a:rect l="l" t="t" r="r" b="b"/>
            <a:pathLst>
              <a:path w="706674" h="720177">
                <a:moveTo>
                  <a:pt x="0" y="0"/>
                </a:moveTo>
                <a:lnTo>
                  <a:pt x="706673" y="0"/>
                </a:lnTo>
                <a:lnTo>
                  <a:pt x="706673" y="720177"/>
                </a:lnTo>
                <a:lnTo>
                  <a:pt x="0" y="720177"/>
                </a:lnTo>
                <a:lnTo>
                  <a:pt x="0" y="0"/>
                </a:lnTo>
                <a:close/>
              </a:path>
            </a:pathLst>
          </a:custGeom>
          <a:blipFill>
            <a:blip r:embed="rId6"/>
            <a:stretch>
              <a:fillRect/>
            </a:stretch>
          </a:blipFill>
        </p:spPr>
        <p:txBody>
          <a:bodyPr/>
          <a:lstStyle/>
          <a:p>
            <a:endParaRPr lang="en-US"/>
          </a:p>
        </p:txBody>
      </p:sp>
      <p:sp>
        <p:nvSpPr>
          <p:cNvPr id="16" name="Freeform 16"/>
          <p:cNvSpPr/>
          <p:nvPr/>
        </p:nvSpPr>
        <p:spPr>
          <a:xfrm>
            <a:off x="620861" y="878676"/>
            <a:ext cx="2778049" cy="3323838"/>
          </a:xfrm>
          <a:custGeom>
            <a:avLst/>
            <a:gdLst/>
            <a:ahLst/>
            <a:cxnLst/>
            <a:rect l="l" t="t" r="r" b="b"/>
            <a:pathLst>
              <a:path w="2778049" h="3323838">
                <a:moveTo>
                  <a:pt x="0" y="0"/>
                </a:moveTo>
                <a:lnTo>
                  <a:pt x="2778049" y="0"/>
                </a:lnTo>
                <a:lnTo>
                  <a:pt x="2778049" y="3323838"/>
                </a:lnTo>
                <a:lnTo>
                  <a:pt x="0" y="3323838"/>
                </a:lnTo>
                <a:lnTo>
                  <a:pt x="0" y="0"/>
                </a:lnTo>
                <a:close/>
              </a:path>
            </a:pathLst>
          </a:custGeom>
          <a:blipFill>
            <a:blip r:embed="rId7"/>
            <a:stretch>
              <a:fillRect b="-160169"/>
            </a:stretch>
          </a:blipFill>
        </p:spPr>
        <p:txBody>
          <a:bodyPr/>
          <a:lstStyle/>
          <a:p>
            <a:endParaRPr lang="en-US"/>
          </a:p>
        </p:txBody>
      </p:sp>
      <p:sp>
        <p:nvSpPr>
          <p:cNvPr id="17" name="Freeform 17"/>
          <p:cNvSpPr/>
          <p:nvPr/>
        </p:nvSpPr>
        <p:spPr>
          <a:xfrm rot="-1012417">
            <a:off x="13299890" y="6841735"/>
            <a:ext cx="6150670" cy="4274716"/>
          </a:xfrm>
          <a:custGeom>
            <a:avLst/>
            <a:gdLst/>
            <a:ahLst/>
            <a:cxnLst/>
            <a:rect l="l" t="t" r="r" b="b"/>
            <a:pathLst>
              <a:path w="6150670" h="4274716">
                <a:moveTo>
                  <a:pt x="0" y="0"/>
                </a:moveTo>
                <a:lnTo>
                  <a:pt x="6150670" y="0"/>
                </a:lnTo>
                <a:lnTo>
                  <a:pt x="6150670" y="4274716"/>
                </a:lnTo>
                <a:lnTo>
                  <a:pt x="0" y="4274716"/>
                </a:lnTo>
                <a:lnTo>
                  <a:pt x="0" y="0"/>
                </a:lnTo>
                <a:close/>
              </a:path>
            </a:pathLst>
          </a:custGeom>
          <a:blipFill>
            <a:blip r:embed="rId8"/>
            <a:stretch>
              <a:fillRect/>
            </a:stretch>
          </a:blipFill>
        </p:spPr>
        <p:txBody>
          <a:bodyPr/>
          <a:lstStyle/>
          <a:p>
            <a:endParaRPr lang="en-US"/>
          </a:p>
        </p:txBody>
      </p:sp>
      <p:grpSp>
        <p:nvGrpSpPr>
          <p:cNvPr id="18" name="Group 18"/>
          <p:cNvGrpSpPr>
            <a:grpSpLocks noChangeAspect="1"/>
          </p:cNvGrpSpPr>
          <p:nvPr/>
        </p:nvGrpSpPr>
        <p:grpSpPr>
          <a:xfrm rot="-6779253">
            <a:off x="-4703552" y="9484859"/>
            <a:ext cx="9902571" cy="6858447"/>
            <a:chOff x="0" y="0"/>
            <a:chExt cx="3429000" cy="2374900"/>
          </a:xfrm>
        </p:grpSpPr>
        <p:sp>
          <p:nvSpPr>
            <p:cNvPr id="19" name="Freeform 19"/>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9"/>
              <a:stretch>
                <a:fillRect t="-60874" b="-60874"/>
              </a:stretch>
            </a:blipFill>
          </p:spPr>
          <p:txBody>
            <a:bodyPr/>
            <a:lstStyle/>
            <a:p>
              <a:endParaRPr lang="en-US"/>
            </a:p>
          </p:txBody>
        </p:sp>
        <p:sp>
          <p:nvSpPr>
            <p:cNvPr id="20" name="Freeform 20"/>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21" name="Group 21"/>
          <p:cNvGrpSpPr>
            <a:grpSpLocks noChangeAspect="1"/>
          </p:cNvGrpSpPr>
          <p:nvPr/>
        </p:nvGrpSpPr>
        <p:grpSpPr>
          <a:xfrm rot="-6779253">
            <a:off x="16884969" y="1733237"/>
            <a:ext cx="8426457" cy="5836102"/>
            <a:chOff x="0" y="0"/>
            <a:chExt cx="3429000" cy="2374900"/>
          </a:xfrm>
        </p:grpSpPr>
        <p:sp>
          <p:nvSpPr>
            <p:cNvPr id="22" name="Freeform 22"/>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9"/>
              <a:stretch>
                <a:fillRect t="-60874" b="-60874"/>
              </a:stretch>
            </a:blipFill>
          </p:spPr>
          <p:txBody>
            <a:bodyPr/>
            <a:lstStyle/>
            <a:p>
              <a:endParaRPr lang="en-US"/>
            </a:p>
          </p:txBody>
        </p:sp>
        <p:sp>
          <p:nvSpPr>
            <p:cNvPr id="23" name="Freeform 23"/>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pic>
        <p:nvPicPr>
          <p:cNvPr id="13" name="Picture 12">
            <a:extLst>
              <a:ext uri="{FF2B5EF4-FFF2-40B4-BE49-F238E27FC236}">
                <a16:creationId xmlns:a16="http://schemas.microsoft.com/office/drawing/2014/main" id="{3EDE7FD4-DCCA-A955-5C98-E3F72CBC0599}"/>
              </a:ext>
            </a:extLst>
          </p:cNvPr>
          <p:cNvPicPr>
            <a:picLocks noChangeAspect="1"/>
          </p:cNvPicPr>
          <p:nvPr/>
        </p:nvPicPr>
        <p:blipFill>
          <a:blip r:embed="rId10"/>
          <a:stretch>
            <a:fillRect/>
          </a:stretch>
        </p:blipFill>
        <p:spPr>
          <a:xfrm>
            <a:off x="3048000" y="1714500"/>
            <a:ext cx="11455377" cy="8346147"/>
          </a:xfrm>
          <a:prstGeom prst="rect">
            <a:avLst/>
          </a:prstGeom>
        </p:spPr>
      </p:pic>
    </p:spTree>
    <p:extLst>
      <p:ext uri="{BB962C8B-B14F-4D97-AF65-F5344CB8AC3E}">
        <p14:creationId xmlns:p14="http://schemas.microsoft.com/office/powerpoint/2010/main" val="3623156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grpSp>
        <p:nvGrpSpPr>
          <p:cNvPr id="3" name="Group 3"/>
          <p:cNvGrpSpPr>
            <a:grpSpLocks noChangeAspect="1"/>
          </p:cNvGrpSpPr>
          <p:nvPr/>
        </p:nvGrpSpPr>
        <p:grpSpPr>
          <a:xfrm rot="-8100000">
            <a:off x="-2315292" y="8635494"/>
            <a:ext cx="12231769" cy="8471632"/>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60874" b="-60874"/>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10" name="Group 10"/>
          <p:cNvGrpSpPr>
            <a:grpSpLocks noChangeAspect="1"/>
          </p:cNvGrpSpPr>
          <p:nvPr/>
        </p:nvGrpSpPr>
        <p:grpSpPr>
          <a:xfrm rot="1015533">
            <a:off x="10513652" y="-2121528"/>
            <a:ext cx="10325542" cy="7151394"/>
            <a:chOff x="0" y="0"/>
            <a:chExt cx="3429000" cy="2374900"/>
          </a:xfrm>
        </p:grpSpPr>
        <p:sp>
          <p:nvSpPr>
            <p:cNvPr id="11" name="Freeform 11"/>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50618" b="-50618"/>
              </a:stretch>
            </a:blipFill>
          </p:spPr>
          <p:txBody>
            <a:bodyPr/>
            <a:lstStyle/>
            <a:p>
              <a:endParaRPr lang="en-US"/>
            </a:p>
          </p:txBody>
        </p:sp>
        <p:sp>
          <p:nvSpPr>
            <p:cNvPr id="12" name="Freeform 12"/>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17" name="Group 16">
            <a:extLst>
              <a:ext uri="{FF2B5EF4-FFF2-40B4-BE49-F238E27FC236}">
                <a16:creationId xmlns:a16="http://schemas.microsoft.com/office/drawing/2014/main" id="{A7D01AF9-1882-F814-BB79-D7F062F355C6}"/>
              </a:ext>
            </a:extLst>
          </p:cNvPr>
          <p:cNvGrpSpPr/>
          <p:nvPr/>
        </p:nvGrpSpPr>
        <p:grpSpPr>
          <a:xfrm>
            <a:off x="304800" y="190500"/>
            <a:ext cx="16687800" cy="3048000"/>
            <a:chOff x="2133600" y="446284"/>
            <a:chExt cx="10058400" cy="5586852"/>
          </a:xfrm>
        </p:grpSpPr>
        <p:grpSp>
          <p:nvGrpSpPr>
            <p:cNvPr id="18" name="Group 17">
              <a:extLst>
                <a:ext uri="{FF2B5EF4-FFF2-40B4-BE49-F238E27FC236}">
                  <a16:creationId xmlns:a16="http://schemas.microsoft.com/office/drawing/2014/main" id="{65B138D2-FC5A-9CC3-AE88-7DB7D022B6EE}"/>
                </a:ext>
              </a:extLst>
            </p:cNvPr>
            <p:cNvGrpSpPr/>
            <p:nvPr/>
          </p:nvGrpSpPr>
          <p:grpSpPr>
            <a:xfrm>
              <a:off x="2133600" y="446284"/>
              <a:ext cx="10058400" cy="5586852"/>
              <a:chOff x="785329" y="7807418"/>
              <a:chExt cx="10221547" cy="4619371"/>
            </a:xfrm>
          </p:grpSpPr>
          <p:sp>
            <p:nvSpPr>
              <p:cNvPr id="20" name="Rectangle: Rounded Corners 19">
                <a:extLst>
                  <a:ext uri="{FF2B5EF4-FFF2-40B4-BE49-F238E27FC236}">
                    <a16:creationId xmlns:a16="http://schemas.microsoft.com/office/drawing/2014/main" id="{090AC0AE-9D7E-62DF-B2A7-F8C1155AD7CC}"/>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a:ea typeface="+mn-ea"/>
                  <a:cs typeface="+mn-cs"/>
                </a:endParaRPr>
              </a:p>
            </p:txBody>
          </p:sp>
          <p:sp>
            <p:nvSpPr>
              <p:cNvPr id="21" name="Rectangle: Rounded Corners 20">
                <a:extLst>
                  <a:ext uri="{FF2B5EF4-FFF2-40B4-BE49-F238E27FC236}">
                    <a16:creationId xmlns:a16="http://schemas.microsoft.com/office/drawing/2014/main" id="{B3EE0057-C335-0001-DF5F-55AAE06124A9}"/>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19" name="TextBox 18">
              <a:extLst>
                <a:ext uri="{FF2B5EF4-FFF2-40B4-BE49-F238E27FC236}">
                  <a16:creationId xmlns:a16="http://schemas.microsoft.com/office/drawing/2014/main" id="{4CB7D578-A601-E8C5-4B6E-FF5ED8DD111E}"/>
                </a:ext>
              </a:extLst>
            </p:cNvPr>
            <p:cNvSpPr txBox="1"/>
            <p:nvPr/>
          </p:nvSpPr>
          <p:spPr>
            <a:xfrm>
              <a:off x="2592888" y="1004969"/>
              <a:ext cx="9396930" cy="4231058"/>
            </a:xfrm>
            <a:prstGeom prst="rect">
              <a:avLst/>
            </a:prstGeom>
            <a:noFill/>
          </p:spPr>
          <p:txBody>
            <a:bodyPr wrap="square">
              <a:spAutoFit/>
            </a:bodyPr>
            <a:lstStyle/>
            <a:p>
              <a:pPr marL="1143000" marR="0" lvl="0" indent="-1143000" algn="ctr" defTabSz="914400" rtl="0" eaLnBrk="1" fontAlgn="auto" latinLnBrk="0" hangingPunct="1">
                <a:lnSpc>
                  <a:spcPct val="100000"/>
                </a:lnSpc>
                <a:spcBef>
                  <a:spcPts val="0"/>
                </a:spcBef>
                <a:spcAft>
                  <a:spcPts val="0"/>
                </a:spcAft>
                <a:buClrTx/>
                <a:buSzTx/>
                <a:buFontTx/>
                <a:buAutoNum type="arabicPeriod"/>
                <a:tabLst/>
                <a:defRPr/>
              </a:pPr>
              <a:r>
                <a:rPr kumimoji="0" lang="vi-VN" sz="7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Trình bày sự thành lập của </a:t>
              </a:r>
              <a:endParaRPr kumimoji="0" lang="en-US" sz="7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a:p>
              <a:pPr marR="0" lvl="0" algn="ctr" defTabSz="914400" rtl="0" eaLnBrk="1" fontAlgn="auto" latinLnBrk="0" hangingPunct="1">
                <a:lnSpc>
                  <a:spcPct val="100000"/>
                </a:lnSpc>
                <a:spcBef>
                  <a:spcPts val="0"/>
                </a:spcBef>
                <a:spcAft>
                  <a:spcPts val="0"/>
                </a:spcAft>
                <a:buClrTx/>
                <a:buSzTx/>
                <a:tabLst/>
                <a:defRPr/>
              </a:pPr>
              <a:r>
                <a:rPr kumimoji="0" lang="vi-VN" sz="7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Vương quốc Phù Nam. </a:t>
              </a:r>
              <a:endParaRPr kumimoji="0" lang="en-US" sz="7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6" name="Picture 2" descr="実は自分が苦手な内容の方が教えやすい・・？">
            <a:extLst>
              <a:ext uri="{FF2B5EF4-FFF2-40B4-BE49-F238E27FC236}">
                <a16:creationId xmlns:a16="http://schemas.microsoft.com/office/drawing/2014/main" id="{F1FCB0A6-00E2-B0DD-5B58-106D108B76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599" y="3467100"/>
            <a:ext cx="6303161" cy="640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279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
            <a:extLst>
              <a:ext uri="{FF2B5EF4-FFF2-40B4-BE49-F238E27FC236}">
                <a16:creationId xmlns:a16="http://schemas.microsoft.com/office/drawing/2014/main" id="{50011A6F-FAD6-F92D-ABF4-9F998F71E248}"/>
              </a:ext>
            </a:extLst>
          </p:cNvPr>
          <p:cNvSpPr/>
          <p:nvPr/>
        </p:nvSpPr>
        <p:spPr>
          <a:xfrm>
            <a:off x="-165254" y="-173874"/>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defTabSz="914445"/>
            <a:endParaRPr lang="vi-VN" dirty="0">
              <a:solidFill>
                <a:prstClr val="black"/>
              </a:solidFill>
              <a:latin typeface="Arial" panose="020B0604020202020204" pitchFamily="34" charset="0"/>
            </a:endParaRPr>
          </a:p>
        </p:txBody>
      </p:sp>
      <p:grpSp>
        <p:nvGrpSpPr>
          <p:cNvPr id="9" name="Group 4">
            <a:extLst>
              <a:ext uri="{FF2B5EF4-FFF2-40B4-BE49-F238E27FC236}">
                <a16:creationId xmlns:a16="http://schemas.microsoft.com/office/drawing/2014/main" id="{290CA38B-D491-A6B8-239E-AC508E884E89}"/>
              </a:ext>
            </a:extLst>
          </p:cNvPr>
          <p:cNvGrpSpPr/>
          <p:nvPr/>
        </p:nvGrpSpPr>
        <p:grpSpPr>
          <a:xfrm>
            <a:off x="8383203" y="-173874"/>
            <a:ext cx="10130307" cy="10634747"/>
            <a:chOff x="0" y="0"/>
            <a:chExt cx="2583919" cy="2800921"/>
          </a:xfrm>
        </p:grpSpPr>
        <p:sp>
          <p:nvSpPr>
            <p:cNvPr id="10" name="Freeform 5">
              <a:extLst>
                <a:ext uri="{FF2B5EF4-FFF2-40B4-BE49-F238E27FC236}">
                  <a16:creationId xmlns:a16="http://schemas.microsoft.com/office/drawing/2014/main" id="{FEBC8C26-6EFE-7086-3B4C-C8E8024B1966}"/>
                </a:ext>
              </a:extLst>
            </p:cNvPr>
            <p:cNvSpPr/>
            <p:nvPr/>
          </p:nvSpPr>
          <p:spPr>
            <a:xfrm>
              <a:off x="0" y="0"/>
              <a:ext cx="2583919" cy="2800921"/>
            </a:xfrm>
            <a:custGeom>
              <a:avLst/>
              <a:gdLst/>
              <a:ahLst/>
              <a:cxnLst/>
              <a:rect l="l" t="t" r="r" b="b"/>
              <a:pathLst>
                <a:path w="2583919" h="2800921">
                  <a:moveTo>
                    <a:pt x="0" y="0"/>
                  </a:moveTo>
                  <a:lnTo>
                    <a:pt x="2583919" y="0"/>
                  </a:lnTo>
                  <a:lnTo>
                    <a:pt x="2583919" y="2800921"/>
                  </a:lnTo>
                  <a:lnTo>
                    <a:pt x="0" y="2800921"/>
                  </a:lnTo>
                  <a:close/>
                </a:path>
              </a:pathLst>
            </a:custGeom>
            <a:solidFill>
              <a:srgbClr val="CEBCAF"/>
            </a:solidFill>
          </p:spPr>
          <p:txBody>
            <a:bodyPr/>
            <a:lstStyle/>
            <a:p>
              <a:pPr defTabSz="914445"/>
              <a:endParaRPr lang="vi-VN">
                <a:solidFill>
                  <a:prstClr val="black"/>
                </a:solidFill>
                <a:latin typeface="Arial" panose="020B0604020202020204" pitchFamily="34" charset="0"/>
              </a:endParaRPr>
            </a:p>
          </p:txBody>
        </p:sp>
        <p:sp>
          <p:nvSpPr>
            <p:cNvPr id="11" name="TextBox 6">
              <a:extLst>
                <a:ext uri="{FF2B5EF4-FFF2-40B4-BE49-F238E27FC236}">
                  <a16:creationId xmlns:a16="http://schemas.microsoft.com/office/drawing/2014/main" id="{D9781491-FFC3-2B01-9803-FF60391AA873}"/>
                </a:ext>
              </a:extLst>
            </p:cNvPr>
            <p:cNvSpPr txBox="1"/>
            <p:nvPr/>
          </p:nvSpPr>
          <p:spPr>
            <a:xfrm>
              <a:off x="0" y="-38100"/>
              <a:ext cx="2583919" cy="2839021"/>
            </a:xfrm>
            <a:prstGeom prst="rect">
              <a:avLst/>
            </a:prstGeom>
          </p:spPr>
          <p:txBody>
            <a:bodyPr lIns="50801" tIns="50801" rIns="50801" bIns="50801" rtlCol="0" anchor="ctr"/>
            <a:lstStyle/>
            <a:p>
              <a:pPr algn="ctr" defTabSz="914445">
                <a:lnSpc>
                  <a:spcPts val="3120"/>
                </a:lnSpc>
              </a:pPr>
              <a:endParaRPr>
                <a:solidFill>
                  <a:prstClr val="black"/>
                </a:solidFill>
                <a:latin typeface="Calibri"/>
              </a:endParaRPr>
            </a:p>
          </p:txBody>
        </p:sp>
      </p:grpSp>
      <p:sp>
        <p:nvSpPr>
          <p:cNvPr id="13" name="TextBox 12">
            <a:extLst>
              <a:ext uri="{FF2B5EF4-FFF2-40B4-BE49-F238E27FC236}">
                <a16:creationId xmlns:a16="http://schemas.microsoft.com/office/drawing/2014/main" id="{579A9B3B-8ABB-353B-2B2B-ABC69E8677D7}"/>
              </a:ext>
            </a:extLst>
          </p:cNvPr>
          <p:cNvSpPr txBox="1"/>
          <p:nvPr/>
        </p:nvSpPr>
        <p:spPr>
          <a:xfrm>
            <a:off x="8686800" y="342900"/>
            <a:ext cx="9372600" cy="9325630"/>
          </a:xfrm>
          <a:prstGeom prst="rect">
            <a:avLst/>
          </a:prstGeom>
          <a:noFill/>
        </p:spPr>
        <p:txBody>
          <a:bodyPr wrap="square">
            <a:spAutoFit/>
          </a:bodyPr>
          <a:lstStyle/>
          <a:p>
            <a:pPr marL="857250" indent="-857250" algn="just" defTabSz="1371600">
              <a:buFont typeface="Arial" panose="020B0604020202020204" pitchFamily="34" charset="0"/>
              <a:buChar char="•"/>
            </a:pPr>
            <a:r>
              <a:rPr lang="vi-VN" sz="6000" dirty="0">
                <a:solidFill>
                  <a:srgbClr val="222222"/>
                </a:solidFill>
                <a:latin typeface="Cambria" panose="02040503050406030204" pitchFamily="18" charset="0"/>
                <a:ea typeface="Cambria" panose="02040503050406030204" pitchFamily="18" charset="0"/>
              </a:rPr>
              <a:t>Vương quốc Phù Nam ra đời vào khoảng thế kỉ I. Sự ra đời và phát triển của Vương quốc này gần với truyền thuyết về Hỗn Điền – Liễu Diệp.</a:t>
            </a:r>
          </a:p>
          <a:p>
            <a:pPr marL="857250" indent="-857250" algn="just" defTabSz="1371600">
              <a:buFont typeface="Arial" panose="020B0604020202020204" pitchFamily="34" charset="0"/>
              <a:buChar char="•"/>
            </a:pPr>
            <a:r>
              <a:rPr lang="vi-VN" sz="6000" dirty="0">
                <a:solidFill>
                  <a:srgbClr val="222222"/>
                </a:solidFill>
                <a:latin typeface="Cambria" panose="02040503050406030204" pitchFamily="18" charset="0"/>
                <a:ea typeface="Cambria" panose="02040503050406030204" pitchFamily="18" charset="0"/>
              </a:rPr>
              <a:t>Địa bàn cư trú của cư dân Phù Nam chủ yếu ở khu vực Nam Bộ Việt Nam hiện nay. </a:t>
            </a:r>
          </a:p>
        </p:txBody>
      </p:sp>
      <p:pic>
        <p:nvPicPr>
          <p:cNvPr id="15" name="Picture 14">
            <a:extLst>
              <a:ext uri="{FF2B5EF4-FFF2-40B4-BE49-F238E27FC236}">
                <a16:creationId xmlns:a16="http://schemas.microsoft.com/office/drawing/2014/main" id="{0F5268C7-CCB8-1D42-A4D3-65FC9476F1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714500"/>
            <a:ext cx="6781800" cy="6324600"/>
          </a:xfrm>
          <a:prstGeom prst="rect">
            <a:avLst/>
          </a:prstGeom>
        </p:spPr>
      </p:pic>
    </p:spTree>
    <p:extLst>
      <p:ext uri="{BB962C8B-B14F-4D97-AF65-F5344CB8AC3E}">
        <p14:creationId xmlns:p14="http://schemas.microsoft.com/office/powerpoint/2010/main" val="847941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dirty="0"/>
          </a:p>
        </p:txBody>
      </p:sp>
      <p:grpSp>
        <p:nvGrpSpPr>
          <p:cNvPr id="3" name="Group 3"/>
          <p:cNvGrpSpPr>
            <a:grpSpLocks noChangeAspect="1"/>
          </p:cNvGrpSpPr>
          <p:nvPr/>
        </p:nvGrpSpPr>
        <p:grpSpPr>
          <a:xfrm rot="-8100000">
            <a:off x="-2315292" y="8635494"/>
            <a:ext cx="12231769" cy="8471632"/>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60874" b="-60874"/>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10" name="Group 10"/>
          <p:cNvGrpSpPr>
            <a:grpSpLocks noChangeAspect="1"/>
          </p:cNvGrpSpPr>
          <p:nvPr/>
        </p:nvGrpSpPr>
        <p:grpSpPr>
          <a:xfrm rot="1015533">
            <a:off x="10513652" y="-2121528"/>
            <a:ext cx="10325542" cy="7151394"/>
            <a:chOff x="0" y="0"/>
            <a:chExt cx="3429000" cy="2374900"/>
          </a:xfrm>
        </p:grpSpPr>
        <p:sp>
          <p:nvSpPr>
            <p:cNvPr id="11" name="Freeform 11"/>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50618" b="-50618"/>
              </a:stretch>
            </a:blipFill>
          </p:spPr>
          <p:txBody>
            <a:bodyPr/>
            <a:lstStyle/>
            <a:p>
              <a:endParaRPr lang="en-US"/>
            </a:p>
          </p:txBody>
        </p:sp>
        <p:sp>
          <p:nvSpPr>
            <p:cNvPr id="12" name="Freeform 12"/>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17" name="Group 16">
            <a:extLst>
              <a:ext uri="{FF2B5EF4-FFF2-40B4-BE49-F238E27FC236}">
                <a16:creationId xmlns:a16="http://schemas.microsoft.com/office/drawing/2014/main" id="{A7D01AF9-1882-F814-BB79-D7F062F355C6}"/>
              </a:ext>
            </a:extLst>
          </p:cNvPr>
          <p:cNvGrpSpPr/>
          <p:nvPr/>
        </p:nvGrpSpPr>
        <p:grpSpPr>
          <a:xfrm>
            <a:off x="304800" y="190500"/>
            <a:ext cx="16687800" cy="1981200"/>
            <a:chOff x="2133600" y="446284"/>
            <a:chExt cx="10058400" cy="5586852"/>
          </a:xfrm>
        </p:grpSpPr>
        <p:grpSp>
          <p:nvGrpSpPr>
            <p:cNvPr id="18" name="Group 17">
              <a:extLst>
                <a:ext uri="{FF2B5EF4-FFF2-40B4-BE49-F238E27FC236}">
                  <a16:creationId xmlns:a16="http://schemas.microsoft.com/office/drawing/2014/main" id="{65B138D2-FC5A-9CC3-AE88-7DB7D022B6EE}"/>
                </a:ext>
              </a:extLst>
            </p:cNvPr>
            <p:cNvGrpSpPr/>
            <p:nvPr/>
          </p:nvGrpSpPr>
          <p:grpSpPr>
            <a:xfrm>
              <a:off x="2133600" y="446284"/>
              <a:ext cx="10058400" cy="5586852"/>
              <a:chOff x="785329" y="7807418"/>
              <a:chExt cx="10221547" cy="4619371"/>
            </a:xfrm>
          </p:grpSpPr>
          <p:sp>
            <p:nvSpPr>
              <p:cNvPr id="20" name="Rectangle: Rounded Corners 19">
                <a:extLst>
                  <a:ext uri="{FF2B5EF4-FFF2-40B4-BE49-F238E27FC236}">
                    <a16:creationId xmlns:a16="http://schemas.microsoft.com/office/drawing/2014/main" id="{090AC0AE-9D7E-62DF-B2A7-F8C1155AD7CC}"/>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a:ea typeface="+mn-ea"/>
                  <a:cs typeface="+mn-cs"/>
                </a:endParaRPr>
              </a:p>
            </p:txBody>
          </p:sp>
          <p:sp>
            <p:nvSpPr>
              <p:cNvPr id="21" name="Rectangle: Rounded Corners 20">
                <a:extLst>
                  <a:ext uri="{FF2B5EF4-FFF2-40B4-BE49-F238E27FC236}">
                    <a16:creationId xmlns:a16="http://schemas.microsoft.com/office/drawing/2014/main" id="{B3EE0057-C335-0001-DF5F-55AAE06124A9}"/>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19" name="TextBox 18">
              <a:extLst>
                <a:ext uri="{FF2B5EF4-FFF2-40B4-BE49-F238E27FC236}">
                  <a16:creationId xmlns:a16="http://schemas.microsoft.com/office/drawing/2014/main" id="{4CB7D578-A601-E8C5-4B6E-FF5ED8DD111E}"/>
                </a:ext>
              </a:extLst>
            </p:cNvPr>
            <p:cNvSpPr txBox="1"/>
            <p:nvPr/>
          </p:nvSpPr>
          <p:spPr>
            <a:xfrm>
              <a:off x="2455101" y="1034373"/>
              <a:ext cx="9396930" cy="442633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Hoàn thành bảng về một số hiện vật khảo cổ học của Vương quốc Phù Nam. </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graphicFrame>
        <p:nvGraphicFramePr>
          <p:cNvPr id="6" name="Table 5">
            <a:extLst>
              <a:ext uri="{FF2B5EF4-FFF2-40B4-BE49-F238E27FC236}">
                <a16:creationId xmlns:a16="http://schemas.microsoft.com/office/drawing/2014/main" id="{84F401A8-E871-DC2E-09A6-4FB22AC35F8D}"/>
              </a:ext>
            </a:extLst>
          </p:cNvPr>
          <p:cNvGraphicFramePr>
            <a:graphicFrameLocks noGrp="1"/>
          </p:cNvGraphicFramePr>
          <p:nvPr>
            <p:extLst>
              <p:ext uri="{D42A27DB-BD31-4B8C-83A1-F6EECF244321}">
                <p14:modId xmlns:p14="http://schemas.microsoft.com/office/powerpoint/2010/main" val="287678475"/>
              </p:ext>
            </p:extLst>
          </p:nvPr>
        </p:nvGraphicFramePr>
        <p:xfrm>
          <a:off x="1066800" y="2552700"/>
          <a:ext cx="15849600" cy="6858000"/>
        </p:xfrm>
        <a:graphic>
          <a:graphicData uri="http://schemas.openxmlformats.org/drawingml/2006/table">
            <a:tbl>
              <a:tblPr firstRow="1" firstCol="1" bandRow="1">
                <a:tableStyleId>{21E4AEA4-8DFA-4A89-87EB-49C32662AFE0}</a:tableStyleId>
              </a:tblPr>
              <a:tblGrid>
                <a:gridCol w="5029200">
                  <a:extLst>
                    <a:ext uri="{9D8B030D-6E8A-4147-A177-3AD203B41FA5}">
                      <a16:colId xmlns:a16="http://schemas.microsoft.com/office/drawing/2014/main" val="4130340685"/>
                    </a:ext>
                  </a:extLst>
                </a:gridCol>
                <a:gridCol w="10820400">
                  <a:extLst>
                    <a:ext uri="{9D8B030D-6E8A-4147-A177-3AD203B41FA5}">
                      <a16:colId xmlns:a16="http://schemas.microsoft.com/office/drawing/2014/main" val="4189329009"/>
                    </a:ext>
                  </a:extLst>
                </a:gridCol>
              </a:tblGrid>
              <a:tr h="1066800">
                <a:tc>
                  <a:txBody>
                    <a:bodyPr/>
                    <a:lstStyle/>
                    <a:p>
                      <a:pPr marL="0" marR="0" algn="ctr">
                        <a:lnSpc>
                          <a:spcPct val="150000"/>
                        </a:lnSpc>
                        <a:spcBef>
                          <a:spcPts val="240"/>
                        </a:spcBef>
                        <a:spcAft>
                          <a:spcPts val="240"/>
                        </a:spcAft>
                      </a:pPr>
                      <a:r>
                        <a:rPr lang="vi-VN" sz="4000" dirty="0">
                          <a:effectLst/>
                          <a:latin typeface="Cambria" panose="02040503050406030204" pitchFamily="18" charset="0"/>
                          <a:ea typeface="Cambria" panose="02040503050406030204" pitchFamily="18" charset="0"/>
                        </a:rPr>
                        <a:t>Lĩnh vực</a:t>
                      </a:r>
                      <a:endParaRPr lang="en-US" sz="44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240"/>
                        </a:spcBef>
                        <a:spcAft>
                          <a:spcPts val="240"/>
                        </a:spcAft>
                      </a:pPr>
                      <a:r>
                        <a:rPr lang="vi-VN" sz="4000" dirty="0">
                          <a:effectLst/>
                          <a:latin typeface="Cambria" panose="02040503050406030204" pitchFamily="18" charset="0"/>
                          <a:ea typeface="Cambria" panose="02040503050406030204" pitchFamily="18" charset="0"/>
                        </a:rPr>
                        <a:t>Hiện vật</a:t>
                      </a:r>
                      <a:endParaRPr lang="en-US" sz="44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78013222"/>
                  </a:ext>
                </a:extLst>
              </a:tr>
              <a:tr h="2667000">
                <a:tc>
                  <a:txBody>
                    <a:bodyPr/>
                    <a:lstStyle/>
                    <a:p>
                      <a:pPr marL="0" marR="0" algn="just">
                        <a:lnSpc>
                          <a:spcPct val="150000"/>
                        </a:lnSpc>
                        <a:spcBef>
                          <a:spcPts val="240"/>
                        </a:spcBef>
                        <a:spcAft>
                          <a:spcPts val="240"/>
                        </a:spcAft>
                      </a:pPr>
                      <a:r>
                        <a:rPr lang="vi-VN" sz="4000" dirty="0">
                          <a:solidFill>
                            <a:schemeClr val="tx1"/>
                          </a:solidFill>
                          <a:effectLst/>
                          <a:latin typeface="Cambria" panose="02040503050406030204" pitchFamily="18" charset="0"/>
                          <a:ea typeface="Cambria" panose="02040503050406030204" pitchFamily="18" charset="0"/>
                        </a:rPr>
                        <a:t>Đời sống vật chất </a:t>
                      </a:r>
                      <a:endParaRPr lang="en-US" sz="44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240"/>
                        </a:spcBef>
                        <a:spcAft>
                          <a:spcPts val="240"/>
                        </a:spcAft>
                      </a:pPr>
                      <a:r>
                        <a:rPr lang="vi-VN" sz="4000">
                          <a:effectLst/>
                          <a:latin typeface="Cambria" panose="02040503050406030204" pitchFamily="18" charset="0"/>
                          <a:ea typeface="Cambria" panose="02040503050406030204" pitchFamily="18" charset="0"/>
                        </a:rPr>
                        <a:t> </a:t>
                      </a:r>
                      <a:endParaRPr lang="en-US" sz="44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13485002"/>
                  </a:ext>
                </a:extLst>
              </a:tr>
              <a:tr h="3124200">
                <a:tc>
                  <a:txBody>
                    <a:bodyPr/>
                    <a:lstStyle/>
                    <a:p>
                      <a:pPr marL="0" marR="0" algn="just">
                        <a:lnSpc>
                          <a:spcPct val="150000"/>
                        </a:lnSpc>
                        <a:spcBef>
                          <a:spcPts val="240"/>
                        </a:spcBef>
                        <a:spcAft>
                          <a:spcPts val="240"/>
                        </a:spcAft>
                      </a:pPr>
                      <a:r>
                        <a:rPr lang="vi-VN" sz="4000" dirty="0">
                          <a:solidFill>
                            <a:schemeClr val="tx1"/>
                          </a:solidFill>
                          <a:effectLst/>
                          <a:latin typeface="Cambria" panose="02040503050406030204" pitchFamily="18" charset="0"/>
                          <a:ea typeface="Cambria" panose="02040503050406030204" pitchFamily="18" charset="0"/>
                        </a:rPr>
                        <a:t>Đời sống tinh thần</a:t>
                      </a:r>
                      <a:endParaRPr lang="en-US" sz="44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240"/>
                        </a:spcBef>
                        <a:spcAft>
                          <a:spcPts val="240"/>
                        </a:spcAft>
                      </a:pPr>
                      <a:r>
                        <a:rPr lang="vi-VN" sz="4000" dirty="0">
                          <a:effectLst/>
                          <a:latin typeface="Cambria" panose="02040503050406030204" pitchFamily="18" charset="0"/>
                          <a:ea typeface="Cambria" panose="02040503050406030204" pitchFamily="18" charset="0"/>
                        </a:rPr>
                        <a:t> </a:t>
                      </a:r>
                      <a:endParaRPr lang="en-US" sz="44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7745526"/>
                  </a:ext>
                </a:extLst>
              </a:tr>
            </a:tbl>
          </a:graphicData>
        </a:graphic>
      </p:graphicFrame>
      <p:sp>
        <p:nvSpPr>
          <p:cNvPr id="8" name="TextBox 7">
            <a:extLst>
              <a:ext uri="{FF2B5EF4-FFF2-40B4-BE49-F238E27FC236}">
                <a16:creationId xmlns:a16="http://schemas.microsoft.com/office/drawing/2014/main" id="{608BF834-C095-02B9-E869-B5C529B78DAB}"/>
              </a:ext>
            </a:extLst>
          </p:cNvPr>
          <p:cNvSpPr txBox="1"/>
          <p:nvPr/>
        </p:nvSpPr>
        <p:spPr>
          <a:xfrm>
            <a:off x="6400800" y="3771900"/>
            <a:ext cx="8077200" cy="2436564"/>
          </a:xfrm>
          <a:prstGeom prst="rect">
            <a:avLst/>
          </a:prstGeom>
          <a:noFill/>
        </p:spPr>
        <p:txBody>
          <a:bodyPr wrap="square" rtlCol="0">
            <a:spAutoFit/>
          </a:bodyPr>
          <a:lstStyle/>
          <a:p>
            <a:pPr marL="0" marR="0" algn="just">
              <a:spcBef>
                <a:spcPts val="240"/>
              </a:spcBef>
              <a:spcAft>
                <a:spcPts val="240"/>
              </a:spcAft>
            </a:pPr>
            <a:r>
              <a:rPr lang="vi-VN" sz="36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Nền móng kiến trúc</a:t>
            </a:r>
            <a:endPar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just">
              <a:spcBef>
                <a:spcPts val="240"/>
              </a:spcBef>
              <a:spcAft>
                <a:spcPts val="240"/>
              </a:spcAft>
            </a:pPr>
            <a:r>
              <a:rPr lang="vi-VN" sz="36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Bếp đun.</a:t>
            </a:r>
            <a:endPar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just">
              <a:spcBef>
                <a:spcPts val="240"/>
              </a:spcBef>
              <a:spcAft>
                <a:spcPts val="240"/>
              </a:spcAft>
            </a:pPr>
            <a:r>
              <a:rPr lang="vi-VN" sz="36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Đồ gốm.</a:t>
            </a:r>
            <a:endPar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r>
              <a:rPr lang="vi-VN" sz="3600" b="1" i="1" dirty="0">
                <a:solidFill>
                  <a:srgbClr val="FF0000"/>
                </a:solidFill>
                <a:effectLst/>
                <a:latin typeface="Cambria" panose="02040503050406030204" pitchFamily="18" charset="0"/>
                <a:ea typeface="Cambria" panose="02040503050406030204" pitchFamily="18" charset="0"/>
              </a:rPr>
              <a:t>- Tiền kim loại.</a:t>
            </a:r>
            <a:endParaRPr lang="en-US" sz="3600" b="1" dirty="0">
              <a:solidFill>
                <a:srgbClr val="FF000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95305597-6D80-89C6-AC61-FF5D5585264D}"/>
              </a:ext>
            </a:extLst>
          </p:cNvPr>
          <p:cNvSpPr txBox="1"/>
          <p:nvPr/>
        </p:nvSpPr>
        <p:spPr>
          <a:xfrm>
            <a:off x="6400800" y="6667500"/>
            <a:ext cx="8077200" cy="1856919"/>
          </a:xfrm>
          <a:prstGeom prst="rect">
            <a:avLst/>
          </a:prstGeom>
          <a:noFill/>
        </p:spPr>
        <p:txBody>
          <a:bodyPr wrap="square" rtlCol="0">
            <a:spAutoFit/>
          </a:bodyPr>
          <a:lstStyle/>
          <a:p>
            <a:pPr algn="just">
              <a:spcBef>
                <a:spcPts val="240"/>
              </a:spcBef>
              <a:spcAft>
                <a:spcPts val="240"/>
              </a:spcAft>
            </a:pPr>
            <a:r>
              <a:rPr lang="vi-VN" sz="36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Đồ trang sức.</a:t>
            </a:r>
          </a:p>
          <a:p>
            <a:pPr algn="just">
              <a:spcBef>
                <a:spcPts val="240"/>
              </a:spcBef>
              <a:spcAft>
                <a:spcPts val="240"/>
              </a:spcAft>
            </a:pPr>
            <a:r>
              <a:rPr lang="vi-VN" sz="36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Tượng thần.</a:t>
            </a:r>
          </a:p>
          <a:p>
            <a:pPr algn="just">
              <a:spcBef>
                <a:spcPts val="240"/>
              </a:spcBef>
              <a:spcAft>
                <a:spcPts val="240"/>
              </a:spcAft>
            </a:pPr>
            <a:r>
              <a:rPr lang="vi-VN" sz="36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Tượng Phật. </a:t>
            </a:r>
          </a:p>
        </p:txBody>
      </p:sp>
    </p:spTree>
    <p:extLst>
      <p:ext uri="{BB962C8B-B14F-4D97-AF65-F5344CB8AC3E}">
        <p14:creationId xmlns:p14="http://schemas.microsoft.com/office/powerpoint/2010/main" val="3948487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down)">
                                      <p:cBhvr>
                                        <p:cTn id="17" dur="500"/>
                                        <p:tgtEl>
                                          <p:spTgt spid="8">
                                            <p:txEl>
                                              <p:pRg st="0" end="0"/>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wipe(down)">
                                      <p:cBhvr>
                                        <p:cTn id="20" dur="500"/>
                                        <p:tgtEl>
                                          <p:spTgt spid="8">
                                            <p:txEl>
                                              <p:pRg st="1" end="1"/>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animEffect transition="in" filter="wipe(down)">
                                      <p:cBhvr>
                                        <p:cTn id="23" dur="500"/>
                                        <p:tgtEl>
                                          <p:spTgt spid="8">
                                            <p:txEl>
                                              <p:pRg st="2" end="2"/>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8">
                                            <p:txEl>
                                              <p:pRg st="3" end="3"/>
                                            </p:txEl>
                                          </p:spTgt>
                                        </p:tgtEl>
                                        <p:attrNameLst>
                                          <p:attrName>style.visibility</p:attrName>
                                        </p:attrNameLst>
                                      </p:cBhvr>
                                      <p:to>
                                        <p:strVal val="visible"/>
                                      </p:to>
                                    </p:set>
                                    <p:animEffect transition="in" filter="wipe(down)">
                                      <p:cBhvr>
                                        <p:cTn id="26" dur="500"/>
                                        <p:tgtEl>
                                          <p:spTgt spid="8">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defTabSz="914445">
              <a:defRPr/>
            </a:pPr>
            <a:endParaRPr lang="vi-VN">
              <a:solidFill>
                <a:prstClr val="black"/>
              </a:solidFill>
              <a:latin typeface="Arial" panose="020B0604020202020204" pitchFamily="34" charset="0"/>
            </a:endParaRPr>
          </a:p>
        </p:txBody>
      </p:sp>
      <p:sp>
        <p:nvSpPr>
          <p:cNvPr id="3" name="Freeform 3"/>
          <p:cNvSpPr/>
          <p:nvPr/>
        </p:nvSpPr>
        <p:spPr>
          <a:xfrm>
            <a:off x="3109820" y="7449995"/>
            <a:ext cx="10987286" cy="9449066"/>
          </a:xfrm>
          <a:custGeom>
            <a:avLst/>
            <a:gdLst/>
            <a:ahLst/>
            <a:cxnLst/>
            <a:rect l="l" t="t" r="r" b="b"/>
            <a:pathLst>
              <a:path w="10987285" h="9449065">
                <a:moveTo>
                  <a:pt x="0" y="0"/>
                </a:moveTo>
                <a:lnTo>
                  <a:pt x="10987285" y="0"/>
                </a:lnTo>
                <a:lnTo>
                  <a:pt x="10987285" y="9449066"/>
                </a:lnTo>
                <a:lnTo>
                  <a:pt x="0" y="9449066"/>
                </a:lnTo>
                <a:lnTo>
                  <a:pt x="0" y="0"/>
                </a:lnTo>
                <a:close/>
              </a:path>
            </a:pathLst>
          </a:custGeom>
          <a:blipFill>
            <a:blip r:embed="rId3"/>
            <a:stretch>
              <a:fillRect/>
            </a:stretch>
          </a:blipFill>
        </p:spPr>
        <p:txBody>
          <a:bodyPr/>
          <a:lstStyle/>
          <a:p>
            <a:pPr defTabSz="914445">
              <a:defRPr/>
            </a:pPr>
            <a:endParaRPr lang="vi-VN">
              <a:solidFill>
                <a:prstClr val="black"/>
              </a:solidFill>
              <a:latin typeface="Arial" panose="020B0604020202020204" pitchFamily="34" charset="0"/>
            </a:endParaRPr>
          </a:p>
        </p:txBody>
      </p:sp>
      <p:sp>
        <p:nvSpPr>
          <p:cNvPr id="4" name="Freeform 4"/>
          <p:cNvSpPr/>
          <p:nvPr/>
        </p:nvSpPr>
        <p:spPr>
          <a:xfrm>
            <a:off x="-3085893" y="4388498"/>
            <a:ext cx="7405851" cy="7044816"/>
          </a:xfrm>
          <a:custGeom>
            <a:avLst/>
            <a:gdLst/>
            <a:ahLst/>
            <a:cxnLst/>
            <a:rect l="l" t="t" r="r" b="b"/>
            <a:pathLst>
              <a:path w="7405851" h="7044816">
                <a:moveTo>
                  <a:pt x="0" y="0"/>
                </a:moveTo>
                <a:lnTo>
                  <a:pt x="7405851" y="0"/>
                </a:lnTo>
                <a:lnTo>
                  <a:pt x="7405851" y="7044817"/>
                </a:lnTo>
                <a:lnTo>
                  <a:pt x="0" y="7044817"/>
                </a:lnTo>
                <a:lnTo>
                  <a:pt x="0" y="0"/>
                </a:lnTo>
                <a:close/>
              </a:path>
            </a:pathLst>
          </a:custGeom>
          <a:blipFill>
            <a:blip r:embed="rId4"/>
            <a:stretch>
              <a:fillRect/>
            </a:stretch>
          </a:blipFill>
        </p:spPr>
        <p:txBody>
          <a:bodyPr/>
          <a:lstStyle/>
          <a:p>
            <a:pPr defTabSz="914445">
              <a:defRPr/>
            </a:pPr>
            <a:endParaRPr lang="vi-VN">
              <a:solidFill>
                <a:prstClr val="black"/>
              </a:solidFill>
              <a:latin typeface="Arial" panose="020B0604020202020204" pitchFamily="34" charset="0"/>
            </a:endParaRPr>
          </a:p>
        </p:txBody>
      </p:sp>
      <p:sp>
        <p:nvSpPr>
          <p:cNvPr id="5" name="Freeform 5"/>
          <p:cNvSpPr/>
          <p:nvPr/>
        </p:nvSpPr>
        <p:spPr>
          <a:xfrm rot="2966343" flipH="1">
            <a:off x="-556094" y="4575580"/>
            <a:ext cx="1771659" cy="3959015"/>
          </a:xfrm>
          <a:custGeom>
            <a:avLst/>
            <a:gdLst/>
            <a:ahLst/>
            <a:cxnLst/>
            <a:rect l="l" t="t" r="r" b="b"/>
            <a:pathLst>
              <a:path w="1771659" h="3959015">
                <a:moveTo>
                  <a:pt x="1771659" y="0"/>
                </a:moveTo>
                <a:lnTo>
                  <a:pt x="0" y="0"/>
                </a:lnTo>
                <a:lnTo>
                  <a:pt x="0" y="3959015"/>
                </a:lnTo>
                <a:lnTo>
                  <a:pt x="1771659" y="3959015"/>
                </a:lnTo>
                <a:lnTo>
                  <a:pt x="1771659" y="0"/>
                </a:lnTo>
                <a:close/>
              </a:path>
            </a:pathLst>
          </a:custGeom>
          <a:blipFill>
            <a:blip r:embed="rId5"/>
            <a:stretch>
              <a:fillRect/>
            </a:stretch>
          </a:blipFill>
        </p:spPr>
        <p:txBody>
          <a:bodyPr/>
          <a:lstStyle/>
          <a:p>
            <a:pPr defTabSz="914445">
              <a:defRPr/>
            </a:pPr>
            <a:endParaRPr lang="vi-VN">
              <a:solidFill>
                <a:prstClr val="black"/>
              </a:solidFill>
              <a:latin typeface="Arial" panose="020B0604020202020204" pitchFamily="34" charset="0"/>
            </a:endParaRPr>
          </a:p>
        </p:txBody>
      </p:sp>
      <p:sp>
        <p:nvSpPr>
          <p:cNvPr id="6" name="Freeform 6"/>
          <p:cNvSpPr/>
          <p:nvPr/>
        </p:nvSpPr>
        <p:spPr>
          <a:xfrm rot="1743279">
            <a:off x="12450262" y="-1656969"/>
            <a:ext cx="6805226" cy="4908269"/>
          </a:xfrm>
          <a:custGeom>
            <a:avLst/>
            <a:gdLst/>
            <a:ahLst/>
            <a:cxnLst/>
            <a:rect l="l" t="t" r="r" b="b"/>
            <a:pathLst>
              <a:path w="6805225" h="4908269">
                <a:moveTo>
                  <a:pt x="0" y="0"/>
                </a:moveTo>
                <a:lnTo>
                  <a:pt x="6805225" y="0"/>
                </a:lnTo>
                <a:lnTo>
                  <a:pt x="6805225" y="4908269"/>
                </a:lnTo>
                <a:lnTo>
                  <a:pt x="0" y="4908269"/>
                </a:lnTo>
                <a:lnTo>
                  <a:pt x="0" y="0"/>
                </a:lnTo>
                <a:close/>
              </a:path>
            </a:pathLst>
          </a:custGeom>
          <a:blipFill>
            <a:blip r:embed="rId6"/>
            <a:stretch>
              <a:fillRect/>
            </a:stretch>
          </a:blipFill>
        </p:spPr>
        <p:txBody>
          <a:bodyPr/>
          <a:lstStyle/>
          <a:p>
            <a:pPr defTabSz="914445">
              <a:defRPr/>
            </a:pPr>
            <a:endParaRPr lang="vi-VN">
              <a:solidFill>
                <a:prstClr val="black"/>
              </a:solidFill>
              <a:latin typeface="Arial" panose="020B0604020202020204" pitchFamily="34" charset="0"/>
            </a:endParaRPr>
          </a:p>
        </p:txBody>
      </p:sp>
      <p:sp>
        <p:nvSpPr>
          <p:cNvPr id="7" name="Freeform 7"/>
          <p:cNvSpPr/>
          <p:nvPr/>
        </p:nvSpPr>
        <p:spPr>
          <a:xfrm rot="-2381061">
            <a:off x="16587460" y="6003190"/>
            <a:ext cx="2147129" cy="4798052"/>
          </a:xfrm>
          <a:custGeom>
            <a:avLst/>
            <a:gdLst/>
            <a:ahLst/>
            <a:cxnLst/>
            <a:rect l="l" t="t" r="r" b="b"/>
            <a:pathLst>
              <a:path w="2147128" h="4798051">
                <a:moveTo>
                  <a:pt x="0" y="0"/>
                </a:moveTo>
                <a:lnTo>
                  <a:pt x="2147128" y="0"/>
                </a:lnTo>
                <a:lnTo>
                  <a:pt x="2147128" y="4798050"/>
                </a:lnTo>
                <a:lnTo>
                  <a:pt x="0" y="4798050"/>
                </a:lnTo>
                <a:lnTo>
                  <a:pt x="0" y="0"/>
                </a:lnTo>
                <a:close/>
              </a:path>
            </a:pathLst>
          </a:custGeom>
          <a:blipFill>
            <a:blip r:embed="rId5"/>
            <a:stretch>
              <a:fillRect/>
            </a:stretch>
          </a:blipFill>
        </p:spPr>
        <p:txBody>
          <a:bodyPr/>
          <a:lstStyle/>
          <a:p>
            <a:pPr defTabSz="914445">
              <a:defRPr/>
            </a:pPr>
            <a:endParaRPr lang="vi-VN">
              <a:solidFill>
                <a:prstClr val="black"/>
              </a:solidFill>
              <a:latin typeface="Arial" panose="020B0604020202020204" pitchFamily="34" charset="0"/>
            </a:endParaRPr>
          </a:p>
        </p:txBody>
      </p:sp>
      <p:sp>
        <p:nvSpPr>
          <p:cNvPr id="8" name="Freeform 8"/>
          <p:cNvSpPr/>
          <p:nvPr/>
        </p:nvSpPr>
        <p:spPr>
          <a:xfrm rot="3100737">
            <a:off x="-1014865" y="-3189356"/>
            <a:ext cx="5656271" cy="8410812"/>
          </a:xfrm>
          <a:custGeom>
            <a:avLst/>
            <a:gdLst/>
            <a:ahLst/>
            <a:cxnLst/>
            <a:rect l="l" t="t" r="r" b="b"/>
            <a:pathLst>
              <a:path w="5656271" h="8410812">
                <a:moveTo>
                  <a:pt x="0" y="0"/>
                </a:moveTo>
                <a:lnTo>
                  <a:pt x="5656271" y="0"/>
                </a:lnTo>
                <a:lnTo>
                  <a:pt x="5656271" y="8410812"/>
                </a:lnTo>
                <a:lnTo>
                  <a:pt x="0" y="8410812"/>
                </a:lnTo>
                <a:lnTo>
                  <a:pt x="0" y="0"/>
                </a:lnTo>
                <a:close/>
              </a:path>
            </a:pathLst>
          </a:custGeom>
          <a:blipFill>
            <a:blip r:embed="rId7"/>
            <a:stretch>
              <a:fillRect/>
            </a:stretch>
          </a:blipFill>
        </p:spPr>
        <p:txBody>
          <a:bodyPr/>
          <a:lstStyle/>
          <a:p>
            <a:pPr defTabSz="914445">
              <a:defRPr/>
            </a:pPr>
            <a:endParaRPr lang="vi-VN">
              <a:solidFill>
                <a:prstClr val="black"/>
              </a:solidFill>
              <a:latin typeface="Arial" panose="020B0604020202020204" pitchFamily="34" charset="0"/>
            </a:endParaRPr>
          </a:p>
        </p:txBody>
      </p:sp>
      <p:sp>
        <p:nvSpPr>
          <p:cNvPr id="9" name="Freeform 9"/>
          <p:cNvSpPr/>
          <p:nvPr/>
        </p:nvSpPr>
        <p:spPr>
          <a:xfrm rot="147258">
            <a:off x="10069788" y="7878719"/>
            <a:ext cx="8513766" cy="4033397"/>
          </a:xfrm>
          <a:custGeom>
            <a:avLst/>
            <a:gdLst/>
            <a:ahLst/>
            <a:cxnLst/>
            <a:rect l="l" t="t" r="r" b="b"/>
            <a:pathLst>
              <a:path w="8513766" h="4033397">
                <a:moveTo>
                  <a:pt x="0" y="0"/>
                </a:moveTo>
                <a:lnTo>
                  <a:pt x="8513766" y="0"/>
                </a:lnTo>
                <a:lnTo>
                  <a:pt x="8513766" y="4033397"/>
                </a:lnTo>
                <a:lnTo>
                  <a:pt x="0" y="4033397"/>
                </a:lnTo>
                <a:lnTo>
                  <a:pt x="0" y="0"/>
                </a:lnTo>
                <a:close/>
              </a:path>
            </a:pathLst>
          </a:custGeom>
          <a:blipFill>
            <a:blip r:embed="rId8"/>
            <a:stretch>
              <a:fillRect/>
            </a:stretch>
          </a:blipFill>
        </p:spPr>
        <p:txBody>
          <a:bodyPr/>
          <a:lstStyle/>
          <a:p>
            <a:pPr defTabSz="914445">
              <a:defRPr/>
            </a:pPr>
            <a:endParaRPr lang="vi-VN">
              <a:solidFill>
                <a:prstClr val="black"/>
              </a:solidFill>
              <a:latin typeface="Arial" panose="020B0604020202020204" pitchFamily="34" charset="0"/>
            </a:endParaRPr>
          </a:p>
        </p:txBody>
      </p:sp>
      <p:sp>
        <p:nvSpPr>
          <p:cNvPr id="10" name="Freeform 10"/>
          <p:cNvSpPr/>
          <p:nvPr/>
        </p:nvSpPr>
        <p:spPr>
          <a:xfrm rot="1070216">
            <a:off x="6117490" y="-3081376"/>
            <a:ext cx="7976945" cy="6989798"/>
          </a:xfrm>
          <a:custGeom>
            <a:avLst/>
            <a:gdLst/>
            <a:ahLst/>
            <a:cxnLst/>
            <a:rect l="l" t="t" r="r" b="b"/>
            <a:pathLst>
              <a:path w="7976944" h="6989797">
                <a:moveTo>
                  <a:pt x="0" y="0"/>
                </a:moveTo>
                <a:lnTo>
                  <a:pt x="7976944" y="0"/>
                </a:lnTo>
                <a:lnTo>
                  <a:pt x="7976944" y="6989797"/>
                </a:lnTo>
                <a:lnTo>
                  <a:pt x="0" y="6989797"/>
                </a:lnTo>
                <a:lnTo>
                  <a:pt x="0" y="0"/>
                </a:lnTo>
                <a:close/>
              </a:path>
            </a:pathLst>
          </a:custGeom>
          <a:blipFill>
            <a:blip r:embed="rId9"/>
            <a:stretch>
              <a:fillRect/>
            </a:stretch>
          </a:blipFill>
        </p:spPr>
        <p:txBody>
          <a:bodyPr/>
          <a:lstStyle/>
          <a:p>
            <a:pPr defTabSz="914445">
              <a:defRPr/>
            </a:pPr>
            <a:endParaRPr lang="vi-VN">
              <a:solidFill>
                <a:prstClr val="black"/>
              </a:solidFill>
              <a:latin typeface="Arial" panose="020B0604020202020204" pitchFamily="34" charset="0"/>
            </a:endParaRPr>
          </a:p>
        </p:txBody>
      </p:sp>
      <p:sp>
        <p:nvSpPr>
          <p:cNvPr id="11" name="Freeform 11"/>
          <p:cNvSpPr/>
          <p:nvPr/>
        </p:nvSpPr>
        <p:spPr>
          <a:xfrm rot="-9585020" flipH="1">
            <a:off x="16066898" y="-2520409"/>
            <a:ext cx="2147129" cy="4798052"/>
          </a:xfrm>
          <a:custGeom>
            <a:avLst/>
            <a:gdLst/>
            <a:ahLst/>
            <a:cxnLst/>
            <a:rect l="l" t="t" r="r" b="b"/>
            <a:pathLst>
              <a:path w="2147128" h="4798051">
                <a:moveTo>
                  <a:pt x="2147128" y="0"/>
                </a:moveTo>
                <a:lnTo>
                  <a:pt x="0" y="0"/>
                </a:lnTo>
                <a:lnTo>
                  <a:pt x="0" y="4798051"/>
                </a:lnTo>
                <a:lnTo>
                  <a:pt x="2147128" y="4798051"/>
                </a:lnTo>
                <a:lnTo>
                  <a:pt x="2147128" y="0"/>
                </a:lnTo>
                <a:close/>
              </a:path>
            </a:pathLst>
          </a:custGeom>
          <a:blipFill>
            <a:blip r:embed="rId5"/>
            <a:stretch>
              <a:fillRect/>
            </a:stretch>
          </a:blipFill>
        </p:spPr>
        <p:txBody>
          <a:bodyPr/>
          <a:lstStyle/>
          <a:p>
            <a:pPr defTabSz="914445">
              <a:defRPr/>
            </a:pPr>
            <a:endParaRPr lang="vi-VN">
              <a:solidFill>
                <a:prstClr val="black"/>
              </a:solidFill>
              <a:latin typeface="Arial" panose="020B0604020202020204" pitchFamily="34" charset="0"/>
            </a:endParaRPr>
          </a:p>
        </p:txBody>
      </p:sp>
      <p:sp>
        <p:nvSpPr>
          <p:cNvPr id="12" name="Freeform 12"/>
          <p:cNvSpPr/>
          <p:nvPr/>
        </p:nvSpPr>
        <p:spPr>
          <a:xfrm rot="-1582795" flipH="1">
            <a:off x="16050388" y="2848507"/>
            <a:ext cx="4678325" cy="7732769"/>
          </a:xfrm>
          <a:custGeom>
            <a:avLst/>
            <a:gdLst/>
            <a:ahLst/>
            <a:cxnLst/>
            <a:rect l="l" t="t" r="r" b="b"/>
            <a:pathLst>
              <a:path w="4678324" h="7732768">
                <a:moveTo>
                  <a:pt x="4678324" y="0"/>
                </a:moveTo>
                <a:lnTo>
                  <a:pt x="0" y="0"/>
                </a:lnTo>
                <a:lnTo>
                  <a:pt x="0" y="7732768"/>
                </a:lnTo>
                <a:lnTo>
                  <a:pt x="4678324" y="7732768"/>
                </a:lnTo>
                <a:lnTo>
                  <a:pt x="4678324" y="0"/>
                </a:lnTo>
                <a:close/>
              </a:path>
            </a:pathLst>
          </a:custGeom>
          <a:blipFill>
            <a:blip r:embed="rId10"/>
            <a:stretch>
              <a:fillRect/>
            </a:stretch>
          </a:blipFill>
        </p:spPr>
        <p:txBody>
          <a:bodyPr/>
          <a:lstStyle/>
          <a:p>
            <a:pPr defTabSz="914445">
              <a:defRPr/>
            </a:pPr>
            <a:endParaRPr lang="vi-VN">
              <a:solidFill>
                <a:prstClr val="black"/>
              </a:solidFill>
              <a:latin typeface="Arial" panose="020B0604020202020204" pitchFamily="34" charset="0"/>
            </a:endParaRPr>
          </a:p>
        </p:txBody>
      </p:sp>
      <p:sp>
        <p:nvSpPr>
          <p:cNvPr id="13" name="Freeform 13"/>
          <p:cNvSpPr/>
          <p:nvPr/>
        </p:nvSpPr>
        <p:spPr>
          <a:xfrm>
            <a:off x="14097106" y="6138252"/>
            <a:ext cx="3216545" cy="3120048"/>
          </a:xfrm>
          <a:custGeom>
            <a:avLst/>
            <a:gdLst/>
            <a:ahLst/>
            <a:cxnLst/>
            <a:rect l="l" t="t" r="r" b="b"/>
            <a:pathLst>
              <a:path w="3216545" h="3120048">
                <a:moveTo>
                  <a:pt x="0" y="0"/>
                </a:moveTo>
                <a:lnTo>
                  <a:pt x="3216545" y="0"/>
                </a:lnTo>
                <a:lnTo>
                  <a:pt x="3216545" y="3120048"/>
                </a:lnTo>
                <a:lnTo>
                  <a:pt x="0" y="3120048"/>
                </a:lnTo>
                <a:lnTo>
                  <a:pt x="0" y="0"/>
                </a:lnTo>
                <a:close/>
              </a:path>
            </a:pathLst>
          </a:custGeom>
          <a:blipFill>
            <a:blip r:embed="rId11"/>
            <a:stretch>
              <a:fillRect/>
            </a:stretch>
          </a:blipFill>
        </p:spPr>
        <p:txBody>
          <a:bodyPr/>
          <a:lstStyle/>
          <a:p>
            <a:pPr defTabSz="914445">
              <a:defRPr/>
            </a:pPr>
            <a:endParaRPr lang="vi-VN">
              <a:solidFill>
                <a:prstClr val="black"/>
              </a:solidFill>
              <a:latin typeface="Arial" panose="020B0604020202020204" pitchFamily="34" charset="0"/>
            </a:endParaRPr>
          </a:p>
        </p:txBody>
      </p:sp>
      <p:sp>
        <p:nvSpPr>
          <p:cNvPr id="14" name="Freeform 14"/>
          <p:cNvSpPr/>
          <p:nvPr/>
        </p:nvSpPr>
        <p:spPr>
          <a:xfrm rot="-2207307">
            <a:off x="-2218242" y="1234622"/>
            <a:ext cx="4149101" cy="4277423"/>
          </a:xfrm>
          <a:custGeom>
            <a:avLst/>
            <a:gdLst/>
            <a:ahLst/>
            <a:cxnLst/>
            <a:rect l="l" t="t" r="r" b="b"/>
            <a:pathLst>
              <a:path w="4149100" h="4277422">
                <a:moveTo>
                  <a:pt x="0" y="0"/>
                </a:moveTo>
                <a:lnTo>
                  <a:pt x="4149099" y="0"/>
                </a:lnTo>
                <a:lnTo>
                  <a:pt x="4149099" y="4277423"/>
                </a:lnTo>
                <a:lnTo>
                  <a:pt x="0" y="4277423"/>
                </a:lnTo>
                <a:lnTo>
                  <a:pt x="0" y="0"/>
                </a:lnTo>
                <a:close/>
              </a:path>
            </a:pathLst>
          </a:custGeom>
          <a:blipFill>
            <a:blip r:embed="rId12"/>
            <a:stretch>
              <a:fillRect/>
            </a:stretch>
          </a:blipFill>
        </p:spPr>
        <p:txBody>
          <a:bodyPr/>
          <a:lstStyle/>
          <a:p>
            <a:pPr defTabSz="914445">
              <a:defRPr/>
            </a:pPr>
            <a:endParaRPr lang="vi-VN">
              <a:solidFill>
                <a:prstClr val="black"/>
              </a:solidFill>
              <a:latin typeface="Arial" panose="020B0604020202020204" pitchFamily="34" charset="0"/>
            </a:endParaRPr>
          </a:p>
        </p:txBody>
      </p:sp>
      <p:sp>
        <p:nvSpPr>
          <p:cNvPr id="15" name="Freeform 15"/>
          <p:cNvSpPr/>
          <p:nvPr/>
        </p:nvSpPr>
        <p:spPr>
          <a:xfrm>
            <a:off x="2321699" y="1552511"/>
            <a:ext cx="13644605" cy="7181979"/>
          </a:xfrm>
          <a:custGeom>
            <a:avLst/>
            <a:gdLst/>
            <a:ahLst/>
            <a:cxnLst/>
            <a:rect l="l" t="t" r="r" b="b"/>
            <a:pathLst>
              <a:path w="13644605" h="7181979">
                <a:moveTo>
                  <a:pt x="0" y="0"/>
                </a:moveTo>
                <a:lnTo>
                  <a:pt x="13644606" y="0"/>
                </a:lnTo>
                <a:lnTo>
                  <a:pt x="13644606" y="7181980"/>
                </a:lnTo>
                <a:lnTo>
                  <a:pt x="0" y="7181980"/>
                </a:lnTo>
                <a:lnTo>
                  <a:pt x="0" y="0"/>
                </a:lnTo>
                <a:close/>
              </a:path>
            </a:pathLst>
          </a:custGeom>
          <a:blipFill>
            <a:blip r:embed="rId13"/>
            <a:stretch>
              <a:fillRect b="-26655"/>
            </a:stretch>
          </a:blipFill>
        </p:spPr>
        <p:txBody>
          <a:bodyPr/>
          <a:lstStyle/>
          <a:p>
            <a:pPr defTabSz="914445">
              <a:defRPr/>
            </a:pPr>
            <a:endParaRPr lang="vi-VN">
              <a:solidFill>
                <a:prstClr val="black"/>
              </a:solidFill>
              <a:latin typeface="Arial" panose="020B0604020202020204" pitchFamily="34" charset="0"/>
            </a:endParaRPr>
          </a:p>
        </p:txBody>
      </p:sp>
      <p:pic>
        <p:nvPicPr>
          <p:cNvPr id="20" name="Picture 19">
            <a:extLst>
              <a:ext uri="{FF2B5EF4-FFF2-40B4-BE49-F238E27FC236}">
                <a16:creationId xmlns:a16="http://schemas.microsoft.com/office/drawing/2014/main" id="{17BCD246-A1B7-14EF-C661-DF1D53FC0326}"/>
              </a:ext>
            </a:extLst>
          </p:cNvPr>
          <p:cNvPicPr>
            <a:picLocks noChangeAspect="1"/>
          </p:cNvPicPr>
          <p:nvPr/>
        </p:nvPicPr>
        <p:blipFill>
          <a:blip r:embed="rId14"/>
          <a:stretch>
            <a:fillRect/>
          </a:stretch>
        </p:blipFill>
        <p:spPr>
          <a:xfrm>
            <a:off x="1754530" y="1487740"/>
            <a:ext cx="16840688" cy="7360679"/>
          </a:xfrm>
          <a:prstGeom prst="rect">
            <a:avLst/>
          </a:prstGeom>
        </p:spPr>
      </p:pic>
    </p:spTree>
    <p:extLst>
      <p:ext uri="{BB962C8B-B14F-4D97-AF65-F5344CB8AC3E}">
        <p14:creationId xmlns:p14="http://schemas.microsoft.com/office/powerpoint/2010/main" val="3693588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flipH="1" flipV="1">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468" t="-11441" r="-5003" b="-17200"/>
            </a:stretch>
          </a:blipFill>
        </p:spPr>
        <p:txBody>
          <a:bodyPr/>
          <a:lstStyle/>
          <a:p>
            <a:endParaRPr lang="en-US"/>
          </a:p>
        </p:txBody>
      </p:sp>
      <p:pic>
        <p:nvPicPr>
          <p:cNvPr id="1026" name="Picture 2" descr="Museum of Can Tho City::.">
            <a:extLst>
              <a:ext uri="{FF2B5EF4-FFF2-40B4-BE49-F238E27FC236}">
                <a16:creationId xmlns:a16="http://schemas.microsoft.com/office/drawing/2014/main" id="{6C0D4FAD-FD93-4FDB-01E8-2BB74F3961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38300"/>
            <a:ext cx="7666943" cy="6705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4" name="Rectangle: Rounded Corners 23">
            <a:extLst>
              <a:ext uri="{FF2B5EF4-FFF2-40B4-BE49-F238E27FC236}">
                <a16:creationId xmlns:a16="http://schemas.microsoft.com/office/drawing/2014/main" id="{068BB051-D9C0-C023-4B4C-F3E8D8E5CC10}"/>
              </a:ext>
            </a:extLst>
          </p:cNvPr>
          <p:cNvSpPr/>
          <p:nvPr/>
        </p:nvSpPr>
        <p:spPr>
          <a:xfrm>
            <a:off x="8534400" y="1714500"/>
            <a:ext cx="9296400" cy="7010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571500" indent="-571500" algn="just">
              <a:buFont typeface="Arial" panose="020B0604020202020204" pitchFamily="34" charset="0"/>
              <a:buChar char="•"/>
            </a:pPr>
            <a:r>
              <a:rPr lang="vi-VN" sz="4000" dirty="0">
                <a:latin typeface="Cambria" panose="02040503050406030204" pitchFamily="18" charset="0"/>
                <a:ea typeface="Cambria" panose="02040503050406030204" pitchFamily="18" charset="0"/>
              </a:rPr>
              <a:t>Bình gốm Nhơn Thành được phát hiện năm 1994 tại khu vực Đá Nổi, xã Nhơn Nghĩa, huyện Phong Điền, thành phố Cần Thơ. </a:t>
            </a:r>
          </a:p>
          <a:p>
            <a:pPr marL="571500" indent="-571500" algn="just">
              <a:buFont typeface="Arial" panose="020B0604020202020204" pitchFamily="34" charset="0"/>
              <a:buChar char="•"/>
            </a:pPr>
            <a:r>
              <a:rPr lang="vi-VN" sz="4000" dirty="0">
                <a:latin typeface="Cambria" panose="02040503050406030204" pitchFamily="18" charset="0"/>
                <a:ea typeface="Cambria" panose="02040503050406030204" pitchFamily="18" charset="0"/>
              </a:rPr>
              <a:t>Đây không chỉ là một hiện vật tiêu biểu, quý hiếm của nền văn hoá Óc Eo mà còn là một sản phẩm vật chất quan trọng, minh chứng cho giai đoạn lịch sử phát triển rực rỡ của Vương quốc Phù Nam.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bg/>
                                          </p:spTgt>
                                        </p:tgtEl>
                                        <p:attrNameLst>
                                          <p:attrName>style.visibility</p:attrName>
                                        </p:attrNameLst>
                                      </p:cBhvr>
                                      <p:to>
                                        <p:strVal val="visible"/>
                                      </p:to>
                                    </p:set>
                                    <p:animEffect transition="in" filter="wipe(down)">
                                      <p:cBhvr>
                                        <p:cTn id="12" dur="500"/>
                                        <p:tgtEl>
                                          <p:spTgt spid="24">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4">
                                            <p:txEl>
                                              <p:pRg st="0" end="0"/>
                                            </p:txEl>
                                          </p:spTgt>
                                        </p:tgtEl>
                                        <p:attrNameLst>
                                          <p:attrName>style.visibility</p:attrName>
                                        </p:attrNameLst>
                                      </p:cBhvr>
                                      <p:to>
                                        <p:strVal val="visible"/>
                                      </p:to>
                                    </p:set>
                                    <p:animEffect transition="in" filter="wipe(down)">
                                      <p:cBhvr>
                                        <p:cTn id="17" dur="500"/>
                                        <p:tgtEl>
                                          <p:spTgt spid="2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4">
                                            <p:txEl>
                                              <p:pRg st="1" end="1"/>
                                            </p:txEl>
                                          </p:spTgt>
                                        </p:tgtEl>
                                        <p:attrNameLst>
                                          <p:attrName>style.visibility</p:attrName>
                                        </p:attrNameLst>
                                      </p:cBhvr>
                                      <p:to>
                                        <p:strVal val="visible"/>
                                      </p:to>
                                    </p:set>
                                    <p:animEffect transition="in" filter="wipe(down)">
                                      <p:cBhvr>
                                        <p:cTn id="22"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a:grpSpLocks noChangeAspect="1"/>
          </p:cNvGrpSpPr>
          <p:nvPr/>
        </p:nvGrpSpPr>
        <p:grpSpPr>
          <a:xfrm rot="-8100000">
            <a:off x="-2315292" y="8635494"/>
            <a:ext cx="12231769" cy="8471632"/>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60874" b="-6087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p:cNvGrpSpPr>
            <a:grpSpLocks noChangeAspect="1"/>
          </p:cNvGrpSpPr>
          <p:nvPr/>
        </p:nvGrpSpPr>
        <p:grpSpPr>
          <a:xfrm rot="1015533">
            <a:off x="10513652" y="-2121528"/>
            <a:ext cx="10325542" cy="7151394"/>
            <a:chOff x="0" y="0"/>
            <a:chExt cx="3429000" cy="2374900"/>
          </a:xfrm>
        </p:grpSpPr>
        <p:sp>
          <p:nvSpPr>
            <p:cNvPr id="11" name="Freeform 11"/>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50618" b="-5061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5" name="Picture 14">
            <a:extLst>
              <a:ext uri="{FF2B5EF4-FFF2-40B4-BE49-F238E27FC236}">
                <a16:creationId xmlns:a16="http://schemas.microsoft.com/office/drawing/2014/main" id="{4EC2D0A4-EF14-2173-6036-9D464152DF2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19600" y="2552700"/>
            <a:ext cx="8763000" cy="6874667"/>
          </a:xfrm>
          <a:prstGeom prst="rect">
            <a:avLst/>
          </a:prstGeom>
          <a:noFill/>
          <a:ln>
            <a:noFill/>
          </a:ln>
        </p:spPr>
      </p:pic>
      <p:grpSp>
        <p:nvGrpSpPr>
          <p:cNvPr id="17" name="Group 16">
            <a:extLst>
              <a:ext uri="{FF2B5EF4-FFF2-40B4-BE49-F238E27FC236}">
                <a16:creationId xmlns:a16="http://schemas.microsoft.com/office/drawing/2014/main" id="{A7D01AF9-1882-F814-BB79-D7F062F355C6}"/>
              </a:ext>
            </a:extLst>
          </p:cNvPr>
          <p:cNvGrpSpPr/>
          <p:nvPr/>
        </p:nvGrpSpPr>
        <p:grpSpPr>
          <a:xfrm>
            <a:off x="304800" y="190500"/>
            <a:ext cx="16687800" cy="1981200"/>
            <a:chOff x="2133600" y="446284"/>
            <a:chExt cx="10058400" cy="5586852"/>
          </a:xfrm>
        </p:grpSpPr>
        <p:grpSp>
          <p:nvGrpSpPr>
            <p:cNvPr id="18" name="Group 17">
              <a:extLst>
                <a:ext uri="{FF2B5EF4-FFF2-40B4-BE49-F238E27FC236}">
                  <a16:creationId xmlns:a16="http://schemas.microsoft.com/office/drawing/2014/main" id="{65B138D2-FC5A-9CC3-AE88-7DB7D022B6EE}"/>
                </a:ext>
              </a:extLst>
            </p:cNvPr>
            <p:cNvGrpSpPr/>
            <p:nvPr/>
          </p:nvGrpSpPr>
          <p:grpSpPr>
            <a:xfrm>
              <a:off x="2133600" y="446284"/>
              <a:ext cx="10058400" cy="5586852"/>
              <a:chOff x="785329" y="7807418"/>
              <a:chExt cx="10221547" cy="4619371"/>
            </a:xfrm>
          </p:grpSpPr>
          <p:sp>
            <p:nvSpPr>
              <p:cNvPr id="20" name="Rectangle: Rounded Corners 19">
                <a:extLst>
                  <a:ext uri="{FF2B5EF4-FFF2-40B4-BE49-F238E27FC236}">
                    <a16:creationId xmlns:a16="http://schemas.microsoft.com/office/drawing/2014/main" id="{090AC0AE-9D7E-62DF-B2A7-F8C1155AD7CC}"/>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a:ea typeface="+mn-ea"/>
                  <a:cs typeface="+mn-cs"/>
                </a:endParaRPr>
              </a:p>
            </p:txBody>
          </p:sp>
          <p:sp>
            <p:nvSpPr>
              <p:cNvPr id="21" name="Rectangle: Rounded Corners 20">
                <a:extLst>
                  <a:ext uri="{FF2B5EF4-FFF2-40B4-BE49-F238E27FC236}">
                    <a16:creationId xmlns:a16="http://schemas.microsoft.com/office/drawing/2014/main" id="{B3EE0057-C335-0001-DF5F-55AAE06124A9}"/>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19" name="TextBox 18">
              <a:extLst>
                <a:ext uri="{FF2B5EF4-FFF2-40B4-BE49-F238E27FC236}">
                  <a16:creationId xmlns:a16="http://schemas.microsoft.com/office/drawing/2014/main" id="{4CB7D578-A601-E8C5-4B6E-FF5ED8DD111E}"/>
                </a:ext>
              </a:extLst>
            </p:cNvPr>
            <p:cNvSpPr txBox="1"/>
            <p:nvPr/>
          </p:nvSpPr>
          <p:spPr>
            <a:xfrm>
              <a:off x="2455101" y="1034373"/>
              <a:ext cx="9396930" cy="40791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Vẽ và trang trí một hiện vật khảo cổ học của Vương quốc Phù Nam mà em ấn tượng.</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280742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grpSp>
        <p:nvGrpSpPr>
          <p:cNvPr id="3" name="Group 3"/>
          <p:cNvGrpSpPr/>
          <p:nvPr/>
        </p:nvGrpSpPr>
        <p:grpSpPr>
          <a:xfrm>
            <a:off x="734279" y="386155"/>
            <a:ext cx="16819441" cy="9514689"/>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endParaRPr lang="en-US"/>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endParaRPr lang="en-US"/>
            </a:p>
          </p:txBody>
        </p:sp>
      </p:grpSp>
      <p:sp>
        <p:nvSpPr>
          <p:cNvPr id="6" name="Freeform 6"/>
          <p:cNvSpPr/>
          <p:nvPr/>
        </p:nvSpPr>
        <p:spPr>
          <a:xfrm rot="-68087">
            <a:off x="8719760" y="596354"/>
            <a:ext cx="848479" cy="864692"/>
          </a:xfrm>
          <a:custGeom>
            <a:avLst/>
            <a:gdLst/>
            <a:ahLst/>
            <a:cxnLst/>
            <a:rect l="l" t="t" r="r" b="b"/>
            <a:pathLst>
              <a:path w="848479" h="864692">
                <a:moveTo>
                  <a:pt x="0" y="0"/>
                </a:moveTo>
                <a:lnTo>
                  <a:pt x="848480" y="0"/>
                </a:lnTo>
                <a:lnTo>
                  <a:pt x="848480" y="864692"/>
                </a:lnTo>
                <a:lnTo>
                  <a:pt x="0" y="864692"/>
                </a:lnTo>
                <a:lnTo>
                  <a:pt x="0" y="0"/>
                </a:lnTo>
                <a:close/>
              </a:path>
            </a:pathLst>
          </a:custGeom>
          <a:blipFill>
            <a:blip r:embed="rId4"/>
            <a:stretch>
              <a:fillRect/>
            </a:stretch>
          </a:blipFill>
        </p:spPr>
        <p:txBody>
          <a:bodyPr/>
          <a:lstStyle/>
          <a:p>
            <a:endParaRPr lang="en-US"/>
          </a:p>
        </p:txBody>
      </p:sp>
      <p:sp>
        <p:nvSpPr>
          <p:cNvPr id="7" name="Freeform 7"/>
          <p:cNvSpPr/>
          <p:nvPr/>
        </p:nvSpPr>
        <p:spPr>
          <a:xfrm>
            <a:off x="11458881" y="1495924"/>
            <a:ext cx="5321916" cy="7295151"/>
          </a:xfrm>
          <a:custGeom>
            <a:avLst/>
            <a:gdLst/>
            <a:ahLst/>
            <a:cxnLst/>
            <a:rect l="l" t="t" r="r" b="b"/>
            <a:pathLst>
              <a:path w="5321916" h="7295151">
                <a:moveTo>
                  <a:pt x="0" y="0"/>
                </a:moveTo>
                <a:lnTo>
                  <a:pt x="5321916" y="0"/>
                </a:lnTo>
                <a:lnTo>
                  <a:pt x="5321916" y="7295152"/>
                </a:lnTo>
                <a:lnTo>
                  <a:pt x="0" y="7295152"/>
                </a:lnTo>
                <a:lnTo>
                  <a:pt x="0" y="0"/>
                </a:lnTo>
                <a:close/>
              </a:path>
            </a:pathLst>
          </a:custGeom>
          <a:blipFill>
            <a:blip r:embed="rId5"/>
            <a:stretch>
              <a:fillRect/>
            </a:stretch>
          </a:blipFill>
        </p:spPr>
        <p:txBody>
          <a:bodyPr/>
          <a:lstStyle/>
          <a:p>
            <a:endParaRPr lang="en-US"/>
          </a:p>
        </p:txBody>
      </p:sp>
      <p:pic>
        <p:nvPicPr>
          <p:cNvPr id="13" name="Picture 12">
            <a:extLst>
              <a:ext uri="{FF2B5EF4-FFF2-40B4-BE49-F238E27FC236}">
                <a16:creationId xmlns:a16="http://schemas.microsoft.com/office/drawing/2014/main" id="{C5B23BB5-A915-9E4C-F317-61BBFA033F36}"/>
              </a:ext>
            </a:extLst>
          </p:cNvPr>
          <p:cNvPicPr>
            <a:picLocks noChangeAspect="1"/>
          </p:cNvPicPr>
          <p:nvPr/>
        </p:nvPicPr>
        <p:blipFill>
          <a:blip r:embed="rId6"/>
          <a:stretch>
            <a:fillRect/>
          </a:stretch>
        </p:blipFill>
        <p:spPr>
          <a:xfrm>
            <a:off x="2362200" y="1104900"/>
            <a:ext cx="9943438" cy="83034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sp>
        <p:nvSpPr>
          <p:cNvPr id="3" name="Freeform 3"/>
          <p:cNvSpPr/>
          <p:nvPr/>
        </p:nvSpPr>
        <p:spPr>
          <a:xfrm rot="-5544982" flipH="1" flipV="1">
            <a:off x="-464109" y="2456209"/>
            <a:ext cx="7187018" cy="4794449"/>
          </a:xfrm>
          <a:custGeom>
            <a:avLst/>
            <a:gdLst/>
            <a:ahLst/>
            <a:cxnLst/>
            <a:rect l="l" t="t" r="r" b="b"/>
            <a:pathLst>
              <a:path w="7187018" h="4794449">
                <a:moveTo>
                  <a:pt x="7187018" y="4794449"/>
                </a:moveTo>
                <a:lnTo>
                  <a:pt x="0" y="4794449"/>
                </a:lnTo>
                <a:lnTo>
                  <a:pt x="0" y="0"/>
                </a:lnTo>
                <a:lnTo>
                  <a:pt x="7187018" y="0"/>
                </a:lnTo>
                <a:lnTo>
                  <a:pt x="7187018" y="4794449"/>
                </a:lnTo>
                <a:close/>
              </a:path>
            </a:pathLst>
          </a:custGeom>
          <a:blipFill>
            <a:blip r:embed="rId3"/>
            <a:stretch>
              <a:fillRect/>
            </a:stretch>
          </a:blipFill>
        </p:spPr>
        <p:txBody>
          <a:bodyPr/>
          <a:lstStyle/>
          <a:p>
            <a:endParaRPr lang="en-US"/>
          </a:p>
        </p:txBody>
      </p:sp>
      <p:sp>
        <p:nvSpPr>
          <p:cNvPr id="4" name="Freeform 4"/>
          <p:cNvSpPr/>
          <p:nvPr/>
        </p:nvSpPr>
        <p:spPr>
          <a:xfrm rot="-213070">
            <a:off x="2730752" y="1192003"/>
            <a:ext cx="512387" cy="522178"/>
          </a:xfrm>
          <a:custGeom>
            <a:avLst/>
            <a:gdLst/>
            <a:ahLst/>
            <a:cxnLst/>
            <a:rect l="l" t="t" r="r" b="b"/>
            <a:pathLst>
              <a:path w="512387" h="522178">
                <a:moveTo>
                  <a:pt x="0" y="0"/>
                </a:moveTo>
                <a:lnTo>
                  <a:pt x="512387" y="0"/>
                </a:lnTo>
                <a:lnTo>
                  <a:pt x="512387" y="522178"/>
                </a:lnTo>
                <a:lnTo>
                  <a:pt x="0" y="522178"/>
                </a:lnTo>
                <a:lnTo>
                  <a:pt x="0" y="0"/>
                </a:lnTo>
                <a:close/>
              </a:path>
            </a:pathLst>
          </a:custGeom>
          <a:blipFill>
            <a:blip r:embed="rId4"/>
            <a:stretch>
              <a:fillRect/>
            </a:stretch>
          </a:blipFill>
        </p:spPr>
        <p:txBody>
          <a:bodyPr/>
          <a:lstStyle/>
          <a:p>
            <a:endParaRPr lang="en-US"/>
          </a:p>
        </p:txBody>
      </p:sp>
      <p:sp>
        <p:nvSpPr>
          <p:cNvPr id="5" name="Freeform 5"/>
          <p:cNvSpPr/>
          <p:nvPr/>
        </p:nvSpPr>
        <p:spPr>
          <a:xfrm rot="5400000" flipV="1">
            <a:off x="8293861" y="351033"/>
            <a:ext cx="15194115" cy="10135970"/>
          </a:xfrm>
          <a:custGeom>
            <a:avLst/>
            <a:gdLst/>
            <a:ahLst/>
            <a:cxnLst/>
            <a:rect l="l" t="t" r="r" b="b"/>
            <a:pathLst>
              <a:path w="15194115" h="10135970">
                <a:moveTo>
                  <a:pt x="0" y="10135970"/>
                </a:moveTo>
                <a:lnTo>
                  <a:pt x="15194114" y="10135970"/>
                </a:lnTo>
                <a:lnTo>
                  <a:pt x="15194114" y="0"/>
                </a:lnTo>
                <a:lnTo>
                  <a:pt x="0" y="0"/>
                </a:lnTo>
                <a:lnTo>
                  <a:pt x="0" y="10135970"/>
                </a:lnTo>
                <a:close/>
              </a:path>
            </a:pathLst>
          </a:custGeom>
          <a:blipFill>
            <a:blip r:embed="rId3"/>
            <a:stretch>
              <a:fillRect/>
            </a:stretch>
          </a:blipFill>
        </p:spPr>
        <p:txBody>
          <a:bodyPr/>
          <a:lstStyle/>
          <a:p>
            <a:endParaRPr lang="en-US"/>
          </a:p>
        </p:txBody>
      </p:sp>
      <p:grpSp>
        <p:nvGrpSpPr>
          <p:cNvPr id="8" name="Group 8"/>
          <p:cNvGrpSpPr/>
          <p:nvPr/>
        </p:nvGrpSpPr>
        <p:grpSpPr>
          <a:xfrm rot="-202858">
            <a:off x="488020" y="7153150"/>
            <a:ext cx="1524767" cy="1718794"/>
            <a:chOff x="0" y="0"/>
            <a:chExt cx="2033023" cy="2291725"/>
          </a:xfrm>
        </p:grpSpPr>
        <p:sp>
          <p:nvSpPr>
            <p:cNvPr id="9" name="Freeform 9"/>
            <p:cNvSpPr/>
            <p:nvPr/>
          </p:nvSpPr>
          <p:spPr>
            <a:xfrm rot="-10800000">
              <a:off x="0" y="1598721"/>
              <a:ext cx="2033023" cy="693004"/>
            </a:xfrm>
            <a:custGeom>
              <a:avLst/>
              <a:gdLst/>
              <a:ahLst/>
              <a:cxnLst/>
              <a:rect l="l" t="t" r="r" b="b"/>
              <a:pathLst>
                <a:path w="2033023" h="693004">
                  <a:moveTo>
                    <a:pt x="0" y="0"/>
                  </a:moveTo>
                  <a:lnTo>
                    <a:pt x="2033023" y="0"/>
                  </a:lnTo>
                  <a:lnTo>
                    <a:pt x="2033023" y="693004"/>
                  </a:lnTo>
                  <a:lnTo>
                    <a:pt x="0" y="693004"/>
                  </a:lnTo>
                  <a:lnTo>
                    <a:pt x="0" y="0"/>
                  </a:lnTo>
                  <a:close/>
                </a:path>
              </a:pathLst>
            </a:custGeom>
            <a:blipFill>
              <a:blip r:embed="rId5">
                <a:alphaModFix amt="70000"/>
              </a:blip>
              <a:stretch>
                <a:fillRect r="-74807"/>
              </a:stretch>
            </a:blipFill>
          </p:spPr>
          <p:txBody>
            <a:bodyPr/>
            <a:lstStyle/>
            <a:p>
              <a:endParaRPr lang="en-US"/>
            </a:p>
          </p:txBody>
        </p:sp>
        <p:sp>
          <p:nvSpPr>
            <p:cNvPr id="10" name="Freeform 10"/>
            <p:cNvSpPr/>
            <p:nvPr/>
          </p:nvSpPr>
          <p:spPr>
            <a:xfrm rot="-5485466">
              <a:off x="-393427" y="579453"/>
              <a:ext cx="1835250" cy="693004"/>
            </a:xfrm>
            <a:custGeom>
              <a:avLst/>
              <a:gdLst/>
              <a:ahLst/>
              <a:cxnLst/>
              <a:rect l="l" t="t" r="r" b="b"/>
              <a:pathLst>
                <a:path w="1835250" h="693004">
                  <a:moveTo>
                    <a:pt x="0" y="0"/>
                  </a:moveTo>
                  <a:lnTo>
                    <a:pt x="1835250" y="0"/>
                  </a:lnTo>
                  <a:lnTo>
                    <a:pt x="1835250" y="693004"/>
                  </a:lnTo>
                  <a:lnTo>
                    <a:pt x="0" y="693004"/>
                  </a:lnTo>
                  <a:lnTo>
                    <a:pt x="0" y="0"/>
                  </a:lnTo>
                  <a:close/>
                </a:path>
              </a:pathLst>
            </a:custGeom>
            <a:blipFill>
              <a:blip r:embed="rId5">
                <a:alphaModFix amt="70000"/>
              </a:blip>
              <a:stretch>
                <a:fillRect l="-93644"/>
              </a:stretch>
            </a:blipFill>
          </p:spPr>
          <p:txBody>
            <a:bodyPr/>
            <a:lstStyle/>
            <a:p>
              <a:endParaRPr lang="en-US"/>
            </a:p>
          </p:txBody>
        </p:sp>
      </p:grpSp>
      <p:sp>
        <p:nvSpPr>
          <p:cNvPr id="11" name="Freeform 11"/>
          <p:cNvSpPr/>
          <p:nvPr/>
        </p:nvSpPr>
        <p:spPr>
          <a:xfrm rot="5912487">
            <a:off x="9662976" y="-454488"/>
            <a:ext cx="2977170" cy="1124202"/>
          </a:xfrm>
          <a:custGeom>
            <a:avLst/>
            <a:gdLst/>
            <a:ahLst/>
            <a:cxnLst/>
            <a:rect l="l" t="t" r="r" b="b"/>
            <a:pathLst>
              <a:path w="2977170" h="1124202">
                <a:moveTo>
                  <a:pt x="0" y="0"/>
                </a:moveTo>
                <a:lnTo>
                  <a:pt x="2977170" y="0"/>
                </a:lnTo>
                <a:lnTo>
                  <a:pt x="2977170" y="1124202"/>
                </a:lnTo>
                <a:lnTo>
                  <a:pt x="0" y="1124202"/>
                </a:lnTo>
                <a:lnTo>
                  <a:pt x="0" y="0"/>
                </a:lnTo>
                <a:close/>
              </a:path>
            </a:pathLst>
          </a:custGeom>
          <a:blipFill>
            <a:blip r:embed="rId5">
              <a:alphaModFix amt="70000"/>
            </a:blip>
            <a:stretch>
              <a:fillRect l="-93644"/>
            </a:stretch>
          </a:blipFill>
        </p:spPr>
        <p:txBody>
          <a:bodyPr/>
          <a:lstStyle/>
          <a:p>
            <a:endParaRPr lang="en-US"/>
          </a:p>
        </p:txBody>
      </p:sp>
      <p:grpSp>
        <p:nvGrpSpPr>
          <p:cNvPr id="13" name="Group 13"/>
          <p:cNvGrpSpPr>
            <a:grpSpLocks noChangeAspect="1"/>
          </p:cNvGrpSpPr>
          <p:nvPr/>
        </p:nvGrpSpPr>
        <p:grpSpPr>
          <a:xfrm rot="-9182015">
            <a:off x="6496762" y="9130877"/>
            <a:ext cx="8587908" cy="5947921"/>
            <a:chOff x="0" y="0"/>
            <a:chExt cx="3429000" cy="2374900"/>
          </a:xfrm>
        </p:grpSpPr>
        <p:sp>
          <p:nvSpPr>
            <p:cNvPr id="14" name="Freeform 1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t="-50618" b="-50618"/>
              </a:stretch>
            </a:blipFill>
          </p:spPr>
          <p:txBody>
            <a:bodyPr/>
            <a:lstStyle/>
            <a:p>
              <a:endParaRPr lang="en-US"/>
            </a:p>
          </p:txBody>
        </p:sp>
        <p:sp>
          <p:nvSpPr>
            <p:cNvPr id="15" name="Freeform 1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txBody>
            <a:bodyPr/>
            <a:lstStyle/>
            <a:p>
              <a:endParaRPr lang="en-US"/>
            </a:p>
          </p:txBody>
        </p:sp>
      </p:grpSp>
      <p:sp>
        <p:nvSpPr>
          <p:cNvPr id="16" name="Freeform 16"/>
          <p:cNvSpPr/>
          <p:nvPr/>
        </p:nvSpPr>
        <p:spPr>
          <a:xfrm rot="-5270522" flipH="1">
            <a:off x="4653513" y="4012659"/>
            <a:ext cx="6502927" cy="4338092"/>
          </a:xfrm>
          <a:custGeom>
            <a:avLst/>
            <a:gdLst/>
            <a:ahLst/>
            <a:cxnLst/>
            <a:rect l="l" t="t" r="r" b="b"/>
            <a:pathLst>
              <a:path w="6502927" h="4338092">
                <a:moveTo>
                  <a:pt x="6502927" y="0"/>
                </a:moveTo>
                <a:lnTo>
                  <a:pt x="0" y="0"/>
                </a:lnTo>
                <a:lnTo>
                  <a:pt x="0" y="4338092"/>
                </a:lnTo>
                <a:lnTo>
                  <a:pt x="6502927" y="4338092"/>
                </a:lnTo>
                <a:lnTo>
                  <a:pt x="6502927" y="0"/>
                </a:lnTo>
                <a:close/>
              </a:path>
            </a:pathLst>
          </a:custGeom>
          <a:blipFill>
            <a:blip r:embed="rId3"/>
            <a:stretch>
              <a:fillRect/>
            </a:stretch>
          </a:blipFill>
        </p:spPr>
        <p:txBody>
          <a:bodyPr/>
          <a:lstStyle/>
          <a:p>
            <a:endParaRPr lang="en-US"/>
          </a:p>
        </p:txBody>
      </p:sp>
      <p:sp>
        <p:nvSpPr>
          <p:cNvPr id="17" name="Freeform 17"/>
          <p:cNvSpPr/>
          <p:nvPr/>
        </p:nvSpPr>
        <p:spPr>
          <a:xfrm rot="61389">
            <a:off x="7790057" y="2868305"/>
            <a:ext cx="463616" cy="472475"/>
          </a:xfrm>
          <a:custGeom>
            <a:avLst/>
            <a:gdLst/>
            <a:ahLst/>
            <a:cxnLst/>
            <a:rect l="l" t="t" r="r" b="b"/>
            <a:pathLst>
              <a:path w="463616" h="472475">
                <a:moveTo>
                  <a:pt x="0" y="0"/>
                </a:moveTo>
                <a:lnTo>
                  <a:pt x="463616" y="0"/>
                </a:lnTo>
                <a:lnTo>
                  <a:pt x="463616" y="472475"/>
                </a:lnTo>
                <a:lnTo>
                  <a:pt x="0" y="472475"/>
                </a:lnTo>
                <a:lnTo>
                  <a:pt x="0" y="0"/>
                </a:lnTo>
                <a:close/>
              </a:path>
            </a:pathLst>
          </a:custGeom>
          <a:blipFill>
            <a:blip r:embed="rId4"/>
            <a:stretch>
              <a:fillRect/>
            </a:stretch>
          </a:blipFill>
        </p:spPr>
        <p:txBody>
          <a:bodyPr/>
          <a:lstStyle/>
          <a:p>
            <a:endParaRPr lang="en-US"/>
          </a:p>
        </p:txBody>
      </p:sp>
      <p:sp>
        <p:nvSpPr>
          <p:cNvPr id="19" name="Freeform 19"/>
          <p:cNvSpPr/>
          <p:nvPr/>
        </p:nvSpPr>
        <p:spPr>
          <a:xfrm rot="-6687178">
            <a:off x="-1071836" y="-1486917"/>
            <a:ext cx="1472888" cy="3813303"/>
          </a:xfrm>
          <a:custGeom>
            <a:avLst/>
            <a:gdLst/>
            <a:ahLst/>
            <a:cxnLst/>
            <a:rect l="l" t="t" r="r" b="b"/>
            <a:pathLst>
              <a:path w="1472888" h="3813303">
                <a:moveTo>
                  <a:pt x="0" y="0"/>
                </a:moveTo>
                <a:lnTo>
                  <a:pt x="1472889" y="0"/>
                </a:lnTo>
                <a:lnTo>
                  <a:pt x="1472889" y="3813303"/>
                </a:lnTo>
                <a:lnTo>
                  <a:pt x="0" y="3813303"/>
                </a:lnTo>
                <a:lnTo>
                  <a:pt x="0" y="0"/>
                </a:lnTo>
                <a:close/>
              </a:path>
            </a:pathLst>
          </a:custGeom>
          <a:blipFill>
            <a:blip r:embed="rId8">
              <a:alphaModFix amt="88000"/>
            </a:blip>
            <a:stretch>
              <a:fillRect/>
            </a:stretch>
          </a:blipFill>
        </p:spPr>
        <p:txBody>
          <a:bodyPr/>
          <a:lstStyle/>
          <a:p>
            <a:endParaRPr lang="en-US"/>
          </a:p>
        </p:txBody>
      </p:sp>
      <p:sp>
        <p:nvSpPr>
          <p:cNvPr id="21" name="TextBox 21"/>
          <p:cNvSpPr txBox="1"/>
          <p:nvPr/>
        </p:nvSpPr>
        <p:spPr>
          <a:xfrm>
            <a:off x="11887200" y="2324100"/>
            <a:ext cx="5596840" cy="6155531"/>
          </a:xfrm>
          <a:prstGeom prst="rect">
            <a:avLst/>
          </a:prstGeom>
        </p:spPr>
        <p:txBody>
          <a:bodyPr wrap="square" lIns="0" tIns="0" rIns="0" bIns="0" rtlCol="0" anchor="t">
            <a:spAutoFit/>
          </a:bodyPr>
          <a:lstStyle/>
          <a:p>
            <a:pPr algn="ctr"/>
            <a:r>
              <a:rPr lang="vi-VN" sz="8000" b="1" spc="-60" dirty="0">
                <a:solidFill>
                  <a:srgbClr val="3D2007"/>
                </a:solidFill>
                <a:latin typeface="Cambria" panose="02040503050406030204" pitchFamily="18" charset="0"/>
                <a:ea typeface="Cambria" panose="02040503050406030204" pitchFamily="18" charset="0"/>
                <a:cs typeface="Atkinson Hyperlegible"/>
                <a:sym typeface="Atkinson Hyperlegible"/>
              </a:rPr>
              <a:t>Hãy chia sẻ những điều em biết về vương quốc </a:t>
            </a:r>
            <a:r>
              <a:rPr lang="en-US" sz="8000" b="1" spc="-60" dirty="0" err="1">
                <a:solidFill>
                  <a:srgbClr val="3D2007"/>
                </a:solidFill>
                <a:latin typeface="Cambria" panose="02040503050406030204" pitchFamily="18" charset="0"/>
                <a:ea typeface="Cambria" panose="02040503050406030204" pitchFamily="18" charset="0"/>
                <a:cs typeface="Atkinson Hyperlegible"/>
                <a:sym typeface="Atkinson Hyperlegible"/>
              </a:rPr>
              <a:t>Phù</a:t>
            </a:r>
            <a:r>
              <a:rPr lang="en-US" sz="8000" b="1" spc="-60" dirty="0">
                <a:solidFill>
                  <a:srgbClr val="3D2007"/>
                </a:solidFill>
                <a:latin typeface="Cambria" panose="02040503050406030204" pitchFamily="18" charset="0"/>
                <a:ea typeface="Cambria" panose="02040503050406030204" pitchFamily="18" charset="0"/>
                <a:cs typeface="Atkinson Hyperlegible"/>
                <a:sym typeface="Atkinson Hyperlegible"/>
              </a:rPr>
              <a:t> Nam.</a:t>
            </a:r>
          </a:p>
        </p:txBody>
      </p:sp>
      <p:pic>
        <p:nvPicPr>
          <p:cNvPr id="23" name="Picture 22">
            <a:extLst>
              <a:ext uri="{FF2B5EF4-FFF2-40B4-BE49-F238E27FC236}">
                <a16:creationId xmlns:a16="http://schemas.microsoft.com/office/drawing/2014/main" id="{27D03440-E077-9E6A-CFAA-18F112237D5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379272">
            <a:off x="990600" y="2628900"/>
            <a:ext cx="4191000" cy="4238625"/>
          </a:xfrm>
          <a:prstGeom prst="rect">
            <a:avLst/>
          </a:prstGeom>
        </p:spPr>
      </p:pic>
      <p:pic>
        <p:nvPicPr>
          <p:cNvPr id="1026" name="Picture 2">
            <a:extLst>
              <a:ext uri="{FF2B5EF4-FFF2-40B4-BE49-F238E27FC236}">
                <a16:creationId xmlns:a16="http://schemas.microsoft.com/office/drawing/2014/main" id="{27EE4B7B-5FBE-1E46-AC80-9CF7A3E2F99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04514">
            <a:off x="6141048" y="4606152"/>
            <a:ext cx="3484536" cy="2895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95B00C83-5C4E-FDC8-3946-1372F7F0CDA3}"/>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923"/>
            <a:ext cx="18287980" cy="10285077"/>
          </a:xfrm>
          <a:prstGeom prst="rect">
            <a:avLst/>
          </a:prstGeom>
        </p:spPr>
      </p:pic>
      <p:pic>
        <p:nvPicPr>
          <p:cNvPr id="6" name="Picture 5">
            <a:extLst>
              <a:ext uri="{FF2B5EF4-FFF2-40B4-BE49-F238E27FC236}">
                <a16:creationId xmlns:a16="http://schemas.microsoft.com/office/drawing/2014/main" id="{35F5FFA2-9314-A095-9DA8-582C1776DC1C}"/>
              </a:ext>
            </a:extLst>
          </p:cNvPr>
          <p:cNvPicPr>
            <a:picLocks noChangeAspect="1"/>
          </p:cNvPicPr>
          <p:nvPr/>
        </p:nvPicPr>
        <p:blipFill>
          <a:blip r:embed="rId4"/>
          <a:stretch>
            <a:fillRect/>
          </a:stretch>
        </p:blipFill>
        <p:spPr>
          <a:xfrm>
            <a:off x="0" y="266700"/>
            <a:ext cx="2987299" cy="2749534"/>
          </a:xfrm>
          <a:prstGeom prst="rect">
            <a:avLst/>
          </a:prstGeom>
        </p:spPr>
      </p:pic>
      <p:pic>
        <p:nvPicPr>
          <p:cNvPr id="9" name="Picture 8">
            <a:extLst>
              <a:ext uri="{FF2B5EF4-FFF2-40B4-BE49-F238E27FC236}">
                <a16:creationId xmlns:a16="http://schemas.microsoft.com/office/drawing/2014/main" id="{4A886858-A5C0-FB73-6FA5-8C53985EEB3E}"/>
              </a:ext>
            </a:extLst>
          </p:cNvPr>
          <p:cNvPicPr>
            <a:picLocks noChangeAspect="1"/>
          </p:cNvPicPr>
          <p:nvPr/>
        </p:nvPicPr>
        <p:blipFill>
          <a:blip r:embed="rId5"/>
          <a:stretch>
            <a:fillRect/>
          </a:stretch>
        </p:blipFill>
        <p:spPr>
          <a:xfrm>
            <a:off x="2667000" y="7620"/>
            <a:ext cx="12115800" cy="3426120"/>
          </a:xfrm>
          <a:prstGeom prst="rect">
            <a:avLst/>
          </a:prstGeom>
        </p:spPr>
      </p:pic>
      <p:pic>
        <p:nvPicPr>
          <p:cNvPr id="13" name="Picture 12">
            <a:extLst>
              <a:ext uri="{FF2B5EF4-FFF2-40B4-BE49-F238E27FC236}">
                <a16:creationId xmlns:a16="http://schemas.microsoft.com/office/drawing/2014/main" id="{62506813-13C1-D173-5176-C4B0FA707D9B}"/>
              </a:ext>
            </a:extLst>
          </p:cNvPr>
          <p:cNvPicPr>
            <a:picLocks noChangeAspect="1"/>
          </p:cNvPicPr>
          <p:nvPr/>
        </p:nvPicPr>
        <p:blipFill>
          <a:blip r:embed="rId6"/>
          <a:stretch>
            <a:fillRect/>
          </a:stretch>
        </p:blipFill>
        <p:spPr>
          <a:xfrm>
            <a:off x="6324600" y="2400300"/>
            <a:ext cx="13665845" cy="4005393"/>
          </a:xfrm>
          <a:prstGeom prst="rect">
            <a:avLst/>
          </a:prstGeom>
        </p:spPr>
      </p:pic>
    </p:spTree>
    <p:extLst>
      <p:ext uri="{BB962C8B-B14F-4D97-AF65-F5344CB8AC3E}">
        <p14:creationId xmlns:p14="http://schemas.microsoft.com/office/powerpoint/2010/main" val="333764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5"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000"/>
                                        <p:tgtEl>
                                          <p:spTgt spid="13"/>
                                        </p:tgtEl>
                                      </p:cBhvr>
                                    </p:animEffect>
                                    <p:anim calcmode="lin" valueType="num">
                                      <p:cBhvr>
                                        <p:cTn id="13" dur="2000" fill="hold"/>
                                        <p:tgtEl>
                                          <p:spTgt spid="13"/>
                                        </p:tgtEl>
                                        <p:attrNameLst>
                                          <p:attrName>style.rotation</p:attrName>
                                        </p:attrNameLst>
                                      </p:cBhvr>
                                      <p:tavLst>
                                        <p:tav tm="0">
                                          <p:val>
                                            <p:fltVal val="720"/>
                                          </p:val>
                                        </p:tav>
                                        <p:tav tm="100000">
                                          <p:val>
                                            <p:fltVal val="0"/>
                                          </p:val>
                                        </p:tav>
                                      </p:tavLst>
                                    </p:anim>
                                    <p:anim calcmode="lin" valueType="num">
                                      <p:cBhvr>
                                        <p:cTn id="14" dur="2000" fill="hold"/>
                                        <p:tgtEl>
                                          <p:spTgt spid="13"/>
                                        </p:tgtEl>
                                        <p:attrNameLst>
                                          <p:attrName>ppt_h</p:attrName>
                                        </p:attrNameLst>
                                      </p:cBhvr>
                                      <p:tavLst>
                                        <p:tav tm="0">
                                          <p:val>
                                            <p:fltVal val="0"/>
                                          </p:val>
                                        </p:tav>
                                        <p:tav tm="100000">
                                          <p:val>
                                            <p:strVal val="#ppt_h"/>
                                          </p:val>
                                        </p:tav>
                                      </p:tavLst>
                                    </p:anim>
                                    <p:anim calcmode="lin" valueType="num">
                                      <p:cBhvr>
                                        <p:cTn id="15" dur="2000" fill="hold"/>
                                        <p:tgtEl>
                                          <p:spTgt spid="13"/>
                                        </p:tgtEl>
                                        <p:attrNameLst>
                                          <p:attrName>ppt_w</p:attrName>
                                        </p:attrNameLst>
                                      </p:cBhvr>
                                      <p:tavLst>
                                        <p:tav tm="0">
                                          <p:val>
                                            <p:fltVal val="0"/>
                                          </p:val>
                                        </p:tav>
                                        <p:tav tm="100000">
                                          <p:val>
                                            <p:strVal val="#ppt_w"/>
                                          </p:val>
                                        </p:tav>
                                      </p:tavLst>
                                    </p:anim>
                                  </p:childTnLst>
                                </p:cTn>
                              </p:par>
                              <p:par>
                                <p:cTn id="16" presetID="35"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2000"/>
                                        <p:tgtEl>
                                          <p:spTgt spid="9"/>
                                        </p:tgtEl>
                                      </p:cBhvr>
                                    </p:animEffect>
                                    <p:anim calcmode="lin" valueType="num">
                                      <p:cBhvr>
                                        <p:cTn id="19" dur="2000" fill="hold"/>
                                        <p:tgtEl>
                                          <p:spTgt spid="9"/>
                                        </p:tgtEl>
                                        <p:attrNameLst>
                                          <p:attrName>style.rotation</p:attrName>
                                        </p:attrNameLst>
                                      </p:cBhvr>
                                      <p:tavLst>
                                        <p:tav tm="0">
                                          <p:val>
                                            <p:fltVal val="720"/>
                                          </p:val>
                                        </p:tav>
                                        <p:tav tm="100000">
                                          <p:val>
                                            <p:fltVal val="0"/>
                                          </p:val>
                                        </p:tav>
                                      </p:tavLst>
                                    </p:anim>
                                    <p:anim calcmode="lin" valueType="num">
                                      <p:cBhvr>
                                        <p:cTn id="20" dur="2000" fill="hold"/>
                                        <p:tgtEl>
                                          <p:spTgt spid="9"/>
                                        </p:tgtEl>
                                        <p:attrNameLst>
                                          <p:attrName>ppt_h</p:attrName>
                                        </p:attrNameLst>
                                      </p:cBhvr>
                                      <p:tavLst>
                                        <p:tav tm="0">
                                          <p:val>
                                            <p:fltVal val="0"/>
                                          </p:val>
                                        </p:tav>
                                        <p:tav tm="100000">
                                          <p:val>
                                            <p:strVal val="#ppt_h"/>
                                          </p:val>
                                        </p:tav>
                                      </p:tavLst>
                                    </p:anim>
                                    <p:anim calcmode="lin" valueType="num">
                                      <p:cBhvr>
                                        <p:cTn id="21" dur="2000" fill="hold"/>
                                        <p:tgtEl>
                                          <p:spTgt spid="9"/>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grpSp>
        <p:nvGrpSpPr>
          <p:cNvPr id="3" name="Group 3"/>
          <p:cNvGrpSpPr>
            <a:grpSpLocks noChangeAspect="1"/>
          </p:cNvGrpSpPr>
          <p:nvPr/>
        </p:nvGrpSpPr>
        <p:grpSpPr>
          <a:xfrm rot="-9182015">
            <a:off x="12771891" y="-1179747"/>
            <a:ext cx="7989165" cy="5533237"/>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50618" b="-50618"/>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6" name="Group 6"/>
          <p:cNvGrpSpPr>
            <a:grpSpLocks noChangeAspect="1"/>
          </p:cNvGrpSpPr>
          <p:nvPr/>
        </p:nvGrpSpPr>
        <p:grpSpPr>
          <a:xfrm rot="-9182015">
            <a:off x="-2129275" y="5713122"/>
            <a:ext cx="7989165" cy="5533237"/>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50618" b="-50618"/>
              </a:stretch>
            </a:blipFill>
          </p:spPr>
          <p:txBody>
            <a:bodyPr/>
            <a:lstStyle/>
            <a:p>
              <a:endParaRPr lang="en-US"/>
            </a:p>
          </p:txBody>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sp>
        <p:nvSpPr>
          <p:cNvPr id="9" name="Freeform 9"/>
          <p:cNvSpPr/>
          <p:nvPr/>
        </p:nvSpPr>
        <p:spPr>
          <a:xfrm rot="-10800000" flipH="1" flipV="1">
            <a:off x="1461463" y="151030"/>
            <a:ext cx="15194115" cy="10135970"/>
          </a:xfrm>
          <a:custGeom>
            <a:avLst/>
            <a:gdLst/>
            <a:ahLst/>
            <a:cxnLst/>
            <a:rect l="l" t="t" r="r" b="b"/>
            <a:pathLst>
              <a:path w="15194115" h="10135970">
                <a:moveTo>
                  <a:pt x="15194115" y="10135970"/>
                </a:moveTo>
                <a:lnTo>
                  <a:pt x="0" y="10135970"/>
                </a:lnTo>
                <a:lnTo>
                  <a:pt x="0" y="0"/>
                </a:lnTo>
                <a:lnTo>
                  <a:pt x="15194115" y="0"/>
                </a:lnTo>
                <a:lnTo>
                  <a:pt x="15194115" y="10135970"/>
                </a:lnTo>
                <a:close/>
              </a:path>
            </a:pathLst>
          </a:custGeom>
          <a:blipFill>
            <a:blip r:embed="rId5"/>
            <a:stretch>
              <a:fillRect/>
            </a:stretch>
          </a:blipFill>
        </p:spPr>
        <p:txBody>
          <a:bodyPr/>
          <a:lstStyle/>
          <a:p>
            <a:endParaRPr lang="en-US"/>
          </a:p>
        </p:txBody>
      </p:sp>
      <p:sp>
        <p:nvSpPr>
          <p:cNvPr id="11" name="Freeform 11"/>
          <p:cNvSpPr/>
          <p:nvPr/>
        </p:nvSpPr>
        <p:spPr>
          <a:xfrm rot="-68087">
            <a:off x="8817133" y="787786"/>
            <a:ext cx="706674" cy="720177"/>
          </a:xfrm>
          <a:custGeom>
            <a:avLst/>
            <a:gdLst/>
            <a:ahLst/>
            <a:cxnLst/>
            <a:rect l="l" t="t" r="r" b="b"/>
            <a:pathLst>
              <a:path w="706674" h="720177">
                <a:moveTo>
                  <a:pt x="0" y="0"/>
                </a:moveTo>
                <a:lnTo>
                  <a:pt x="706673" y="0"/>
                </a:lnTo>
                <a:lnTo>
                  <a:pt x="706673" y="720177"/>
                </a:lnTo>
                <a:lnTo>
                  <a:pt x="0" y="720177"/>
                </a:lnTo>
                <a:lnTo>
                  <a:pt x="0" y="0"/>
                </a:lnTo>
                <a:close/>
              </a:path>
            </a:pathLst>
          </a:custGeom>
          <a:blipFill>
            <a:blip r:embed="rId6"/>
            <a:stretch>
              <a:fillRect/>
            </a:stretch>
          </a:blipFill>
        </p:spPr>
        <p:txBody>
          <a:bodyPr/>
          <a:lstStyle/>
          <a:p>
            <a:endParaRPr lang="en-US"/>
          </a:p>
        </p:txBody>
      </p:sp>
      <p:sp>
        <p:nvSpPr>
          <p:cNvPr id="16" name="Freeform 16"/>
          <p:cNvSpPr/>
          <p:nvPr/>
        </p:nvSpPr>
        <p:spPr>
          <a:xfrm>
            <a:off x="620861" y="878676"/>
            <a:ext cx="2778049" cy="3323838"/>
          </a:xfrm>
          <a:custGeom>
            <a:avLst/>
            <a:gdLst/>
            <a:ahLst/>
            <a:cxnLst/>
            <a:rect l="l" t="t" r="r" b="b"/>
            <a:pathLst>
              <a:path w="2778049" h="3323838">
                <a:moveTo>
                  <a:pt x="0" y="0"/>
                </a:moveTo>
                <a:lnTo>
                  <a:pt x="2778049" y="0"/>
                </a:lnTo>
                <a:lnTo>
                  <a:pt x="2778049" y="3323838"/>
                </a:lnTo>
                <a:lnTo>
                  <a:pt x="0" y="3323838"/>
                </a:lnTo>
                <a:lnTo>
                  <a:pt x="0" y="0"/>
                </a:lnTo>
                <a:close/>
              </a:path>
            </a:pathLst>
          </a:custGeom>
          <a:blipFill>
            <a:blip r:embed="rId7"/>
            <a:stretch>
              <a:fillRect b="-160169"/>
            </a:stretch>
          </a:blipFill>
        </p:spPr>
        <p:txBody>
          <a:bodyPr/>
          <a:lstStyle/>
          <a:p>
            <a:endParaRPr lang="en-US"/>
          </a:p>
        </p:txBody>
      </p:sp>
      <p:sp>
        <p:nvSpPr>
          <p:cNvPr id="17" name="Freeform 17"/>
          <p:cNvSpPr/>
          <p:nvPr/>
        </p:nvSpPr>
        <p:spPr>
          <a:xfrm rot="-1012417">
            <a:off x="13299890" y="6841735"/>
            <a:ext cx="6150670" cy="4274716"/>
          </a:xfrm>
          <a:custGeom>
            <a:avLst/>
            <a:gdLst/>
            <a:ahLst/>
            <a:cxnLst/>
            <a:rect l="l" t="t" r="r" b="b"/>
            <a:pathLst>
              <a:path w="6150670" h="4274716">
                <a:moveTo>
                  <a:pt x="0" y="0"/>
                </a:moveTo>
                <a:lnTo>
                  <a:pt x="6150670" y="0"/>
                </a:lnTo>
                <a:lnTo>
                  <a:pt x="6150670" y="4274716"/>
                </a:lnTo>
                <a:lnTo>
                  <a:pt x="0" y="4274716"/>
                </a:lnTo>
                <a:lnTo>
                  <a:pt x="0" y="0"/>
                </a:lnTo>
                <a:close/>
              </a:path>
            </a:pathLst>
          </a:custGeom>
          <a:blipFill>
            <a:blip r:embed="rId8"/>
            <a:stretch>
              <a:fillRect/>
            </a:stretch>
          </a:blipFill>
        </p:spPr>
        <p:txBody>
          <a:bodyPr/>
          <a:lstStyle/>
          <a:p>
            <a:endParaRPr lang="en-US"/>
          </a:p>
        </p:txBody>
      </p:sp>
      <p:grpSp>
        <p:nvGrpSpPr>
          <p:cNvPr id="18" name="Group 18"/>
          <p:cNvGrpSpPr>
            <a:grpSpLocks noChangeAspect="1"/>
          </p:cNvGrpSpPr>
          <p:nvPr/>
        </p:nvGrpSpPr>
        <p:grpSpPr>
          <a:xfrm rot="-6779253">
            <a:off x="-4703552" y="9484859"/>
            <a:ext cx="9902571" cy="6858447"/>
            <a:chOff x="0" y="0"/>
            <a:chExt cx="3429000" cy="2374900"/>
          </a:xfrm>
        </p:grpSpPr>
        <p:sp>
          <p:nvSpPr>
            <p:cNvPr id="19" name="Freeform 19"/>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9"/>
              <a:stretch>
                <a:fillRect t="-60874" b="-60874"/>
              </a:stretch>
            </a:blipFill>
          </p:spPr>
          <p:txBody>
            <a:bodyPr/>
            <a:lstStyle/>
            <a:p>
              <a:endParaRPr lang="en-US"/>
            </a:p>
          </p:txBody>
        </p:sp>
        <p:sp>
          <p:nvSpPr>
            <p:cNvPr id="20" name="Freeform 20"/>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21" name="Group 21"/>
          <p:cNvGrpSpPr>
            <a:grpSpLocks noChangeAspect="1"/>
          </p:cNvGrpSpPr>
          <p:nvPr/>
        </p:nvGrpSpPr>
        <p:grpSpPr>
          <a:xfrm rot="-6779253">
            <a:off x="16884969" y="1733237"/>
            <a:ext cx="8426457" cy="5836102"/>
            <a:chOff x="0" y="0"/>
            <a:chExt cx="3429000" cy="2374900"/>
          </a:xfrm>
        </p:grpSpPr>
        <p:sp>
          <p:nvSpPr>
            <p:cNvPr id="22" name="Freeform 22"/>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9"/>
              <a:stretch>
                <a:fillRect t="-60874" b="-60874"/>
              </a:stretch>
            </a:blipFill>
          </p:spPr>
          <p:txBody>
            <a:bodyPr/>
            <a:lstStyle/>
            <a:p>
              <a:endParaRPr lang="en-US"/>
            </a:p>
          </p:txBody>
        </p:sp>
        <p:sp>
          <p:nvSpPr>
            <p:cNvPr id="23" name="Freeform 23"/>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pic>
        <p:nvPicPr>
          <p:cNvPr id="38" name="Picture 37">
            <a:extLst>
              <a:ext uri="{FF2B5EF4-FFF2-40B4-BE49-F238E27FC236}">
                <a16:creationId xmlns:a16="http://schemas.microsoft.com/office/drawing/2014/main" id="{F2700FB0-5F06-35BE-9FF1-9CF97378A04E}"/>
              </a:ext>
            </a:extLst>
          </p:cNvPr>
          <p:cNvPicPr>
            <a:picLocks noChangeAspect="1"/>
          </p:cNvPicPr>
          <p:nvPr/>
        </p:nvPicPr>
        <p:blipFill>
          <a:blip r:embed="rId10"/>
          <a:stretch>
            <a:fillRect/>
          </a:stretch>
        </p:blipFill>
        <p:spPr>
          <a:xfrm>
            <a:off x="3810000" y="800100"/>
            <a:ext cx="10531078"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sp>
        <p:nvSpPr>
          <p:cNvPr id="3" name="Freeform 3"/>
          <p:cNvSpPr/>
          <p:nvPr/>
        </p:nvSpPr>
        <p:spPr>
          <a:xfrm rot="-10800000" flipV="1">
            <a:off x="90298" y="-1069061"/>
            <a:ext cx="18145504" cy="12104837"/>
          </a:xfrm>
          <a:custGeom>
            <a:avLst/>
            <a:gdLst/>
            <a:ahLst/>
            <a:cxnLst/>
            <a:rect l="l" t="t" r="r" b="b"/>
            <a:pathLst>
              <a:path w="18145504" h="12104837">
                <a:moveTo>
                  <a:pt x="0" y="12104838"/>
                </a:moveTo>
                <a:lnTo>
                  <a:pt x="18145504" y="12104838"/>
                </a:lnTo>
                <a:lnTo>
                  <a:pt x="18145504" y="0"/>
                </a:lnTo>
                <a:lnTo>
                  <a:pt x="0" y="0"/>
                </a:lnTo>
                <a:lnTo>
                  <a:pt x="0" y="12104838"/>
                </a:lnTo>
                <a:close/>
              </a:path>
            </a:pathLst>
          </a:custGeom>
          <a:blipFill>
            <a:blip r:embed="rId3"/>
            <a:stretch>
              <a:fillRect/>
            </a:stretch>
          </a:blipFill>
        </p:spPr>
        <p:txBody>
          <a:bodyPr/>
          <a:lstStyle/>
          <a:p>
            <a:endParaRPr lang="en-US"/>
          </a:p>
        </p:txBody>
      </p:sp>
      <p:sp>
        <p:nvSpPr>
          <p:cNvPr id="22" name="Rectangle: Rounded Corners 21">
            <a:extLst>
              <a:ext uri="{FF2B5EF4-FFF2-40B4-BE49-F238E27FC236}">
                <a16:creationId xmlns:a16="http://schemas.microsoft.com/office/drawing/2014/main" id="{CE9683C3-67A6-1872-B777-209597947493}"/>
              </a:ext>
            </a:extLst>
          </p:cNvPr>
          <p:cNvSpPr/>
          <p:nvPr/>
        </p:nvSpPr>
        <p:spPr>
          <a:xfrm>
            <a:off x="762000" y="1409700"/>
            <a:ext cx="7010400" cy="7328072"/>
          </a:xfrm>
          <a:prstGeom prst="roundRect">
            <a:avLst/>
          </a:prstGeom>
          <a:solidFill>
            <a:schemeClr val="accent6">
              <a:lumMod val="40000"/>
              <a:lumOff val="6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3" name="TextBox 22">
            <a:extLst>
              <a:ext uri="{FF2B5EF4-FFF2-40B4-BE49-F238E27FC236}">
                <a16:creationId xmlns:a16="http://schemas.microsoft.com/office/drawing/2014/main" id="{A1D3C847-9F36-3786-3E04-F1D3B1380C48}"/>
              </a:ext>
            </a:extLst>
          </p:cNvPr>
          <p:cNvSpPr txBox="1"/>
          <p:nvPr/>
        </p:nvSpPr>
        <p:spPr>
          <a:xfrm>
            <a:off x="1143000" y="1997802"/>
            <a:ext cx="6477000" cy="6001643"/>
          </a:xfrm>
          <a:prstGeom prst="rect">
            <a:avLst/>
          </a:prstGeom>
          <a:noFill/>
        </p:spPr>
        <p:txBody>
          <a:bodyPr wrap="square" rtlCol="0">
            <a:spAutoFit/>
          </a:bodyPr>
          <a:lstStyle/>
          <a:p>
            <a:pPr algn="just"/>
            <a:r>
              <a:rPr lang="vi-VN" sz="4800" b="1" dirty="0">
                <a:latin typeface="Cambria" panose="02040503050406030204" pitchFamily="18" charset="0"/>
                <a:ea typeface="Cambria" panose="02040503050406030204" pitchFamily="18" charset="0"/>
              </a:rPr>
              <a:t>Đọc thông tin và quan sát các hình 2, 3, em hãy:</a:t>
            </a:r>
          </a:p>
          <a:p>
            <a:pPr algn="just"/>
            <a:r>
              <a:rPr lang="vi-VN" sz="4800" dirty="0">
                <a:latin typeface="Cambria" panose="02040503050406030204" pitchFamily="18" charset="0"/>
                <a:ea typeface="Cambria" panose="02040503050406030204" pitchFamily="18" charset="0"/>
              </a:rPr>
              <a:t>- Cho biết thời gian và địa điểm thành lập Vương quốc Phù Nam.</a:t>
            </a:r>
          </a:p>
          <a:p>
            <a:pPr algn="just"/>
            <a:r>
              <a:rPr lang="vi-VN" sz="4800" dirty="0">
                <a:latin typeface="Cambria" panose="02040503050406030204" pitchFamily="18" charset="0"/>
                <a:ea typeface="Cambria" panose="02040503050406030204" pitchFamily="18" charset="0"/>
              </a:rPr>
              <a:t>- Kể lại truyền thuyết về Hỗn Điền-Liễu Diệp.</a:t>
            </a:r>
            <a:endParaRPr lang="vi-VN" sz="5400" b="1" dirty="0">
              <a:latin typeface="Cambria" panose="02040503050406030204" pitchFamily="18" charset="0"/>
              <a:ea typeface="Cambria" panose="02040503050406030204" pitchFamily="18" charset="0"/>
            </a:endParaRPr>
          </a:p>
        </p:txBody>
      </p:sp>
      <p:pic>
        <p:nvPicPr>
          <p:cNvPr id="27" name="Picture 26">
            <a:extLst>
              <a:ext uri="{FF2B5EF4-FFF2-40B4-BE49-F238E27FC236}">
                <a16:creationId xmlns:a16="http://schemas.microsoft.com/office/drawing/2014/main" id="{DF87E5A6-A429-B51F-9640-C9065BB8AC8F}"/>
              </a:ext>
            </a:extLst>
          </p:cNvPr>
          <p:cNvPicPr>
            <a:picLocks noChangeAspect="1"/>
          </p:cNvPicPr>
          <p:nvPr/>
        </p:nvPicPr>
        <p:blipFill>
          <a:blip r:embed="rId4"/>
          <a:stretch>
            <a:fillRect/>
          </a:stretch>
        </p:blipFill>
        <p:spPr>
          <a:xfrm rot="21235231">
            <a:off x="9226227" y="115425"/>
            <a:ext cx="6029471" cy="47509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9" name="Picture 28">
            <a:extLst>
              <a:ext uri="{FF2B5EF4-FFF2-40B4-BE49-F238E27FC236}">
                <a16:creationId xmlns:a16="http://schemas.microsoft.com/office/drawing/2014/main" id="{E3560D88-8DC1-39DF-C372-9D6D4FAA0E40}"/>
              </a:ext>
            </a:extLst>
          </p:cNvPr>
          <p:cNvPicPr>
            <a:picLocks noChangeAspect="1"/>
          </p:cNvPicPr>
          <p:nvPr/>
        </p:nvPicPr>
        <p:blipFill>
          <a:blip r:embed="rId5"/>
          <a:stretch>
            <a:fillRect/>
          </a:stretch>
        </p:blipFill>
        <p:spPr>
          <a:xfrm rot="371185">
            <a:off x="9855005" y="5183009"/>
            <a:ext cx="5928614" cy="4943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1000"/>
                                        <p:tgtEl>
                                          <p:spTgt spid="27"/>
                                        </p:tgtEl>
                                      </p:cBhvr>
                                    </p:animEffect>
                                    <p:anim calcmode="lin" valueType="num">
                                      <p:cBhvr>
                                        <p:cTn id="23" dur="1000" fill="hold"/>
                                        <p:tgtEl>
                                          <p:spTgt spid="27"/>
                                        </p:tgtEl>
                                        <p:attrNameLst>
                                          <p:attrName>ppt_x</p:attrName>
                                        </p:attrNameLst>
                                      </p:cBhvr>
                                      <p:tavLst>
                                        <p:tav tm="0">
                                          <p:val>
                                            <p:strVal val="#ppt_x"/>
                                          </p:val>
                                        </p:tav>
                                        <p:tav tm="100000">
                                          <p:val>
                                            <p:strVal val="#ppt_x"/>
                                          </p:val>
                                        </p:tav>
                                      </p:tavLst>
                                    </p:anim>
                                    <p:anim calcmode="lin" valueType="num">
                                      <p:cBhvr>
                                        <p:cTn id="2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flipV="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l="-6054" t="-25938" r="-6980" b="-8116"/>
            </a:stretch>
          </a:blipFill>
        </p:spPr>
        <p:txBody>
          <a:bodyPr/>
          <a:lstStyle/>
          <a:p>
            <a:endParaRPr lang="en-US"/>
          </a:p>
        </p:txBody>
      </p:sp>
      <p:grpSp>
        <p:nvGrpSpPr>
          <p:cNvPr id="25" name="Group 25"/>
          <p:cNvGrpSpPr>
            <a:grpSpLocks noChangeAspect="1"/>
          </p:cNvGrpSpPr>
          <p:nvPr/>
        </p:nvGrpSpPr>
        <p:grpSpPr>
          <a:xfrm rot="3047705">
            <a:off x="-5953092" y="-2399286"/>
            <a:ext cx="8708432" cy="6031395"/>
            <a:chOff x="0" y="0"/>
            <a:chExt cx="3429000" cy="2374900"/>
          </a:xfrm>
        </p:grpSpPr>
        <p:sp>
          <p:nvSpPr>
            <p:cNvPr id="26" name="Freeform 26"/>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50618" b="-50618"/>
              </a:stretch>
            </a:blipFill>
          </p:spPr>
          <p:txBody>
            <a:bodyPr/>
            <a:lstStyle/>
            <a:p>
              <a:endParaRPr lang="en-US"/>
            </a:p>
          </p:txBody>
        </p:sp>
        <p:sp>
          <p:nvSpPr>
            <p:cNvPr id="27" name="Freeform 27"/>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sp>
        <p:nvSpPr>
          <p:cNvPr id="28" name="Freeform 28"/>
          <p:cNvSpPr/>
          <p:nvPr/>
        </p:nvSpPr>
        <p:spPr>
          <a:xfrm rot="-4335944">
            <a:off x="2052974" y="-95786"/>
            <a:ext cx="1157000" cy="2995469"/>
          </a:xfrm>
          <a:custGeom>
            <a:avLst/>
            <a:gdLst/>
            <a:ahLst/>
            <a:cxnLst/>
            <a:rect l="l" t="t" r="r" b="b"/>
            <a:pathLst>
              <a:path w="1157000" h="2995469">
                <a:moveTo>
                  <a:pt x="0" y="0"/>
                </a:moveTo>
                <a:lnTo>
                  <a:pt x="1157000" y="0"/>
                </a:lnTo>
                <a:lnTo>
                  <a:pt x="1157000" y="2995470"/>
                </a:lnTo>
                <a:lnTo>
                  <a:pt x="0" y="2995470"/>
                </a:lnTo>
                <a:lnTo>
                  <a:pt x="0" y="0"/>
                </a:lnTo>
                <a:close/>
              </a:path>
            </a:pathLst>
          </a:custGeom>
          <a:blipFill>
            <a:blip r:embed="rId5">
              <a:alphaModFix amt="88000"/>
            </a:blip>
            <a:stretch>
              <a:fillRect/>
            </a:stretch>
          </a:blipFill>
        </p:spPr>
        <p:txBody>
          <a:bodyPr/>
          <a:lstStyle/>
          <a:p>
            <a:endParaRPr lang="en-US"/>
          </a:p>
        </p:txBody>
      </p:sp>
      <p:sp>
        <p:nvSpPr>
          <p:cNvPr id="31" name="TextBox 31"/>
          <p:cNvSpPr txBox="1"/>
          <p:nvPr/>
        </p:nvSpPr>
        <p:spPr>
          <a:xfrm>
            <a:off x="2819400" y="1028700"/>
            <a:ext cx="12268200" cy="5909310"/>
          </a:xfrm>
          <a:prstGeom prst="rect">
            <a:avLst/>
          </a:prstGeom>
        </p:spPr>
        <p:txBody>
          <a:bodyPr wrap="square" lIns="0" tIns="0" rIns="0" bIns="0" rtlCol="0" anchor="t">
            <a:spAutoFit/>
          </a:bodyPr>
          <a:lstStyle/>
          <a:p>
            <a:pPr algn="ctr">
              <a:spcBef>
                <a:spcPct val="0"/>
              </a:spcBef>
            </a:pPr>
            <a:r>
              <a:rPr lang="vi-VN" sz="9600" b="1" dirty="0">
                <a:solidFill>
                  <a:srgbClr val="402B2B"/>
                </a:solidFill>
                <a:latin typeface="Cambria" panose="02040503050406030204" pitchFamily="18" charset="0"/>
                <a:ea typeface="Cambria" panose="02040503050406030204" pitchFamily="18" charset="0"/>
                <a:cs typeface="Sugo Display"/>
                <a:sym typeface="Sugo Display"/>
              </a:rPr>
              <a:t>Hoạt động 1: </a:t>
            </a:r>
            <a:endParaRPr lang="en-US" sz="9600" b="1" dirty="0">
              <a:solidFill>
                <a:srgbClr val="402B2B"/>
              </a:solidFill>
              <a:latin typeface="Cambria" panose="02040503050406030204" pitchFamily="18" charset="0"/>
              <a:ea typeface="Cambria" panose="02040503050406030204" pitchFamily="18" charset="0"/>
              <a:cs typeface="Sugo Display"/>
              <a:sym typeface="Sugo Display"/>
            </a:endParaRPr>
          </a:p>
          <a:p>
            <a:pPr algn="ctr">
              <a:spcBef>
                <a:spcPct val="0"/>
              </a:spcBef>
            </a:pPr>
            <a:r>
              <a:rPr lang="vi-VN" sz="9600" b="1" dirty="0">
                <a:solidFill>
                  <a:srgbClr val="402B2B"/>
                </a:solidFill>
                <a:latin typeface="Cambria" panose="02040503050406030204" pitchFamily="18" charset="0"/>
                <a:ea typeface="Cambria" panose="02040503050406030204" pitchFamily="18" charset="0"/>
                <a:cs typeface="Sugo Display"/>
                <a:sym typeface="Sugo Display"/>
              </a:rPr>
              <a:t>Tìm hiểu về sự thành lập của Vương quốc Phù Nam. </a:t>
            </a:r>
            <a:endParaRPr lang="en-US" sz="9600" b="1" dirty="0">
              <a:solidFill>
                <a:srgbClr val="402B2B"/>
              </a:solidFill>
              <a:latin typeface="Cambria" panose="02040503050406030204" pitchFamily="18" charset="0"/>
              <a:ea typeface="Cambria" panose="02040503050406030204" pitchFamily="18" charset="0"/>
              <a:cs typeface="Sugo Display"/>
              <a:sym typeface="Sugo Display"/>
            </a:endParaRPr>
          </a:p>
        </p:txBody>
      </p:sp>
      <p:sp>
        <p:nvSpPr>
          <p:cNvPr id="33" name="Freeform 33"/>
          <p:cNvSpPr/>
          <p:nvPr/>
        </p:nvSpPr>
        <p:spPr>
          <a:xfrm rot="-8696648">
            <a:off x="16315658" y="8953369"/>
            <a:ext cx="2769237" cy="1883102"/>
          </a:xfrm>
          <a:custGeom>
            <a:avLst/>
            <a:gdLst/>
            <a:ahLst/>
            <a:cxnLst/>
            <a:rect l="l" t="t" r="r" b="b"/>
            <a:pathLst>
              <a:path w="2769237" h="1883102">
                <a:moveTo>
                  <a:pt x="0" y="0"/>
                </a:moveTo>
                <a:lnTo>
                  <a:pt x="2769237" y="0"/>
                </a:lnTo>
                <a:lnTo>
                  <a:pt x="2769237" y="1883101"/>
                </a:lnTo>
                <a:lnTo>
                  <a:pt x="0" y="1883101"/>
                </a:lnTo>
                <a:lnTo>
                  <a:pt x="0" y="0"/>
                </a:lnTo>
                <a:close/>
              </a:path>
            </a:pathLst>
          </a:custGeom>
          <a:blipFill>
            <a:blip r:embed="rId6">
              <a:alphaModFix amt="70000"/>
            </a:blip>
            <a:stretch>
              <a:fillRect l="-248721"/>
            </a:stretch>
          </a:blipFill>
        </p:spPr>
        <p:txBody>
          <a:bodyPr/>
          <a:lstStyle/>
          <a:p>
            <a:endParaRPr lang="en-US"/>
          </a:p>
        </p:txBody>
      </p:sp>
      <p:sp>
        <p:nvSpPr>
          <p:cNvPr id="34" name="Freeform 34"/>
          <p:cNvSpPr/>
          <p:nvPr/>
        </p:nvSpPr>
        <p:spPr>
          <a:xfrm rot="-1855457">
            <a:off x="17169139" y="6893416"/>
            <a:ext cx="1506778" cy="3901043"/>
          </a:xfrm>
          <a:custGeom>
            <a:avLst/>
            <a:gdLst/>
            <a:ahLst/>
            <a:cxnLst/>
            <a:rect l="l" t="t" r="r" b="b"/>
            <a:pathLst>
              <a:path w="1506778" h="3901043">
                <a:moveTo>
                  <a:pt x="0" y="0"/>
                </a:moveTo>
                <a:lnTo>
                  <a:pt x="1506778" y="0"/>
                </a:lnTo>
                <a:lnTo>
                  <a:pt x="1506778" y="3901043"/>
                </a:lnTo>
                <a:lnTo>
                  <a:pt x="0" y="3901043"/>
                </a:lnTo>
                <a:lnTo>
                  <a:pt x="0" y="0"/>
                </a:lnTo>
                <a:close/>
              </a:path>
            </a:pathLst>
          </a:custGeom>
          <a:blipFill>
            <a:blip r:embed="rId5">
              <a:alphaModFix amt="88000"/>
            </a:blip>
            <a:stretch>
              <a:fillRect/>
            </a:stretch>
          </a:blipFill>
        </p:spPr>
        <p:txBody>
          <a:bodyPr/>
          <a:lstStyle/>
          <a:p>
            <a:endParaRPr lang="en-US"/>
          </a:p>
        </p:txBody>
      </p:sp>
      <p:sp>
        <p:nvSpPr>
          <p:cNvPr id="35" name="Freeform 35"/>
          <p:cNvSpPr/>
          <p:nvPr/>
        </p:nvSpPr>
        <p:spPr>
          <a:xfrm rot="-148964" flipH="1">
            <a:off x="14083673" y="360249"/>
            <a:ext cx="4804842" cy="3485355"/>
          </a:xfrm>
          <a:custGeom>
            <a:avLst/>
            <a:gdLst/>
            <a:ahLst/>
            <a:cxnLst/>
            <a:rect l="l" t="t" r="r" b="b"/>
            <a:pathLst>
              <a:path w="4804842" h="3485355">
                <a:moveTo>
                  <a:pt x="4804842" y="0"/>
                </a:moveTo>
                <a:lnTo>
                  <a:pt x="0" y="0"/>
                </a:lnTo>
                <a:lnTo>
                  <a:pt x="0" y="3485355"/>
                </a:lnTo>
                <a:lnTo>
                  <a:pt x="4804842" y="3485355"/>
                </a:lnTo>
                <a:lnTo>
                  <a:pt x="4804842"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36" name="Picture 35">
            <a:extLst>
              <a:ext uri="{FF2B5EF4-FFF2-40B4-BE49-F238E27FC236}">
                <a16:creationId xmlns:a16="http://schemas.microsoft.com/office/drawing/2014/main" id="{7354427A-C3F0-8407-FFAA-A4ECCE23B7B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379272">
            <a:off x="362675" y="5897464"/>
            <a:ext cx="4371780" cy="38220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Vương quốc Phù Nam biến mất như thế nào?">
            <a:extLst>
              <a:ext uri="{FF2B5EF4-FFF2-40B4-BE49-F238E27FC236}">
                <a16:creationId xmlns:a16="http://schemas.microsoft.com/office/drawing/2014/main" id="{1FA5A0F5-AD7F-2318-ABC3-C1F8E3DB34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0017"/>
          <a:stretch/>
        </p:blipFill>
        <p:spPr bwMode="auto">
          <a:xfrm>
            <a:off x="20" y="1923"/>
            <a:ext cx="18287980" cy="10285077"/>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71BE4C98-4F3F-E3B7-F5ED-F6F06E6FC033}"/>
              </a:ext>
            </a:extLst>
          </p:cNvPr>
          <p:cNvGrpSpPr/>
          <p:nvPr/>
        </p:nvGrpSpPr>
        <p:grpSpPr>
          <a:xfrm>
            <a:off x="2590800" y="1638300"/>
            <a:ext cx="14782800" cy="7696200"/>
            <a:chOff x="2133600" y="446284"/>
            <a:chExt cx="10058400" cy="5586852"/>
          </a:xfrm>
        </p:grpSpPr>
        <p:grpSp>
          <p:nvGrpSpPr>
            <p:cNvPr id="2048" name="Group 2047">
              <a:extLst>
                <a:ext uri="{FF2B5EF4-FFF2-40B4-BE49-F238E27FC236}">
                  <a16:creationId xmlns:a16="http://schemas.microsoft.com/office/drawing/2014/main" id="{997A43E6-C609-6F26-B811-94AEF29A1FAB}"/>
                </a:ext>
              </a:extLst>
            </p:cNvPr>
            <p:cNvGrpSpPr/>
            <p:nvPr/>
          </p:nvGrpSpPr>
          <p:grpSpPr>
            <a:xfrm>
              <a:off x="2133600" y="446284"/>
              <a:ext cx="10058400" cy="5586852"/>
              <a:chOff x="785329" y="7807418"/>
              <a:chExt cx="10221547" cy="4619371"/>
            </a:xfrm>
          </p:grpSpPr>
          <p:sp>
            <p:nvSpPr>
              <p:cNvPr id="2052" name="Rectangle: Rounded Corners 2051">
                <a:extLst>
                  <a:ext uri="{FF2B5EF4-FFF2-40B4-BE49-F238E27FC236}">
                    <a16:creationId xmlns:a16="http://schemas.microsoft.com/office/drawing/2014/main" id="{EB24FACE-C2B8-7E43-60F5-AA5AB2E272E3}"/>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思源黑体 CN"/>
                  <a:cs typeface="+mn-cs"/>
                </a:endParaRPr>
              </a:p>
            </p:txBody>
          </p:sp>
          <p:sp>
            <p:nvSpPr>
              <p:cNvPr id="2053" name="Rectangle: Rounded Corners 2052">
                <a:extLst>
                  <a:ext uri="{FF2B5EF4-FFF2-40B4-BE49-F238E27FC236}">
                    <a16:creationId xmlns:a16="http://schemas.microsoft.com/office/drawing/2014/main" id="{C699F7C3-F3CF-CD4D-4DB7-E4AAE8FB75D2}"/>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思源黑体 CN"/>
                  <a:cs typeface="+mn-cs"/>
                </a:endParaRPr>
              </a:p>
            </p:txBody>
          </p:sp>
        </p:grpSp>
        <p:sp>
          <p:nvSpPr>
            <p:cNvPr id="2049" name="TextBox 2048">
              <a:extLst>
                <a:ext uri="{FF2B5EF4-FFF2-40B4-BE49-F238E27FC236}">
                  <a16:creationId xmlns:a16="http://schemas.microsoft.com/office/drawing/2014/main" id="{CB8E4343-12AC-BA64-1DFD-4FF6182C0F12}"/>
                </a:ext>
              </a:extLst>
            </p:cNvPr>
            <p:cNvSpPr txBox="1"/>
            <p:nvPr/>
          </p:nvSpPr>
          <p:spPr>
            <a:xfrm>
              <a:off x="2473569" y="790503"/>
              <a:ext cx="9266486" cy="4758893"/>
            </a:xfrm>
            <a:prstGeom prst="rect">
              <a:avLst/>
            </a:prstGeom>
            <a:noFill/>
          </p:spPr>
          <p:txBody>
            <a:bodyPr wrap="square">
              <a:spAutoFit/>
            </a:bodyPr>
            <a:lstStyle/>
            <a:p>
              <a:pPr marL="857250" marR="0" lvl="0" indent="-8572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vi-VN" sz="6000" dirty="0">
                  <a:solidFill>
                    <a:srgbClr val="002060"/>
                  </a:solidFill>
                  <a:latin typeface="Cambria" panose="02040503050406030204" pitchFamily="18" charset="0"/>
                  <a:ea typeface="Cambria" panose="02040503050406030204" pitchFamily="18" charset="0"/>
                  <a:cs typeface="Arial" panose="020B0604020202020204" pitchFamily="34" charset="0"/>
                </a:rPr>
                <a:t>Vương quốc</a:t>
              </a:r>
              <a:r>
                <a:rPr lang="en-US" sz="60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vi-VN" sz="6000" dirty="0">
                  <a:solidFill>
                    <a:srgbClr val="002060"/>
                  </a:solidFill>
                  <a:latin typeface="Cambria" panose="02040503050406030204" pitchFamily="18" charset="0"/>
                  <a:ea typeface="Cambria" panose="02040503050406030204" pitchFamily="18" charset="0"/>
                  <a:cs typeface="Arial" panose="020B0604020202020204" pitchFamily="34" charset="0"/>
                </a:rPr>
                <a:t>Phù Nam ra đời vào khoảng thế kỉ I. Sự ra đời và phát triển của Vương quốc này gần với truyền thuyết về Hỗn Điền – Liễu Diệp. </a:t>
              </a:r>
              <a:endParaRPr lang="en-US" sz="6000" dirty="0">
                <a:solidFill>
                  <a:srgbClr val="002060"/>
                </a:solidFill>
                <a:latin typeface="Cambria" panose="02040503050406030204" pitchFamily="18" charset="0"/>
                <a:ea typeface="Cambria" panose="02040503050406030204" pitchFamily="18" charset="0"/>
                <a:cs typeface="Arial" panose="020B0604020202020204" pitchFamily="34" charset="0"/>
              </a:endParaRPr>
            </a:p>
            <a:p>
              <a:pPr marL="857250" marR="0" lvl="0" indent="-8572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6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Địa bàn cư trú của cư dân Phù Nam chủ yếu ở khu vực Nam Bộ Việt Nam hiện nay.</a:t>
              </a:r>
              <a:endParaRPr kumimoji="0" lang="en-US" sz="6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2400" y="-10026"/>
            <a:ext cx="184404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sp>
        <p:nvSpPr>
          <p:cNvPr id="3" name="Freeform 3"/>
          <p:cNvSpPr/>
          <p:nvPr/>
        </p:nvSpPr>
        <p:spPr>
          <a:xfrm rot="-10800000" flipH="1" flipV="1">
            <a:off x="7391400" y="1866900"/>
            <a:ext cx="8217319" cy="6781800"/>
          </a:xfrm>
          <a:custGeom>
            <a:avLst/>
            <a:gdLst/>
            <a:ahLst/>
            <a:cxnLst/>
            <a:rect l="l" t="t" r="r" b="b"/>
            <a:pathLst>
              <a:path w="8064919" h="5380095">
                <a:moveTo>
                  <a:pt x="8064919" y="5380095"/>
                </a:moveTo>
                <a:lnTo>
                  <a:pt x="0" y="5380095"/>
                </a:lnTo>
                <a:lnTo>
                  <a:pt x="0" y="0"/>
                </a:lnTo>
                <a:lnTo>
                  <a:pt x="8064919" y="0"/>
                </a:lnTo>
                <a:lnTo>
                  <a:pt x="8064919" y="5380095"/>
                </a:lnTo>
                <a:close/>
              </a:path>
            </a:pathLst>
          </a:custGeom>
          <a:blipFill>
            <a:blip r:embed="rId3"/>
            <a:stretch>
              <a:fillRect/>
            </a:stretch>
          </a:blipFill>
        </p:spPr>
        <p:txBody>
          <a:bodyPr/>
          <a:lstStyle/>
          <a:p>
            <a:endParaRPr lang="en-US"/>
          </a:p>
        </p:txBody>
      </p:sp>
      <p:sp>
        <p:nvSpPr>
          <p:cNvPr id="5" name="TextBox 5"/>
          <p:cNvSpPr txBox="1"/>
          <p:nvPr/>
        </p:nvSpPr>
        <p:spPr>
          <a:xfrm>
            <a:off x="7947607" y="2705100"/>
            <a:ext cx="6987593" cy="4759712"/>
          </a:xfrm>
          <a:prstGeom prst="rect">
            <a:avLst/>
          </a:prstGeom>
        </p:spPr>
        <p:txBody>
          <a:bodyPr wrap="square" lIns="0" tIns="0" rIns="0" bIns="0" rtlCol="0" anchor="t">
            <a:spAutoFit/>
          </a:bodyPr>
          <a:lstStyle/>
          <a:p>
            <a:pPr algn="ctr">
              <a:lnSpc>
                <a:spcPts val="9239"/>
              </a:lnSpc>
              <a:spcBef>
                <a:spcPct val="0"/>
              </a:spcBef>
            </a:pPr>
            <a:r>
              <a:rPr lang="vi-VN" sz="6000" b="1" dirty="0">
                <a:solidFill>
                  <a:srgbClr val="402B2B"/>
                </a:solidFill>
                <a:latin typeface="Cambria" panose="02040503050406030204" pitchFamily="18" charset="0"/>
                <a:ea typeface="Cambria" panose="02040503050406030204" pitchFamily="18" charset="0"/>
                <a:cs typeface="Sugo Display"/>
                <a:sym typeface="Sugo Display"/>
              </a:rPr>
              <a:t>Những bằng chứng nào chứng tỏ sự tồn tại của Vương quốc Phù Nam?</a:t>
            </a:r>
            <a:endParaRPr lang="en-US" sz="6000" b="1" dirty="0">
              <a:solidFill>
                <a:srgbClr val="402B2B"/>
              </a:solidFill>
              <a:latin typeface="Cambria" panose="02040503050406030204" pitchFamily="18" charset="0"/>
              <a:ea typeface="Cambria" panose="02040503050406030204" pitchFamily="18" charset="0"/>
              <a:cs typeface="Sugo Display"/>
              <a:sym typeface="Sugo Display"/>
            </a:endParaRPr>
          </a:p>
        </p:txBody>
      </p:sp>
      <p:sp>
        <p:nvSpPr>
          <p:cNvPr id="11" name="Freeform 11"/>
          <p:cNvSpPr/>
          <p:nvPr/>
        </p:nvSpPr>
        <p:spPr>
          <a:xfrm rot="-68087">
            <a:off x="7625667" y="2024858"/>
            <a:ext cx="567127" cy="577964"/>
          </a:xfrm>
          <a:custGeom>
            <a:avLst/>
            <a:gdLst/>
            <a:ahLst/>
            <a:cxnLst/>
            <a:rect l="l" t="t" r="r" b="b"/>
            <a:pathLst>
              <a:path w="567127" h="577964">
                <a:moveTo>
                  <a:pt x="0" y="0"/>
                </a:moveTo>
                <a:lnTo>
                  <a:pt x="567127" y="0"/>
                </a:lnTo>
                <a:lnTo>
                  <a:pt x="567127" y="577964"/>
                </a:lnTo>
                <a:lnTo>
                  <a:pt x="0" y="577964"/>
                </a:lnTo>
                <a:lnTo>
                  <a:pt x="0" y="0"/>
                </a:lnTo>
                <a:close/>
              </a:path>
            </a:pathLst>
          </a:custGeom>
          <a:blipFill>
            <a:blip r:embed="rId4"/>
            <a:stretch>
              <a:fillRect/>
            </a:stretch>
          </a:blipFill>
        </p:spPr>
        <p:txBody>
          <a:bodyPr/>
          <a:lstStyle/>
          <a:p>
            <a:endParaRPr lang="en-US"/>
          </a:p>
        </p:txBody>
      </p:sp>
      <p:sp>
        <p:nvSpPr>
          <p:cNvPr id="12" name="Freeform 12"/>
          <p:cNvSpPr/>
          <p:nvPr/>
        </p:nvSpPr>
        <p:spPr>
          <a:xfrm rot="-68087">
            <a:off x="14940867" y="2177259"/>
            <a:ext cx="567127" cy="577964"/>
          </a:xfrm>
          <a:custGeom>
            <a:avLst/>
            <a:gdLst/>
            <a:ahLst/>
            <a:cxnLst/>
            <a:rect l="l" t="t" r="r" b="b"/>
            <a:pathLst>
              <a:path w="567127" h="577964">
                <a:moveTo>
                  <a:pt x="0" y="0"/>
                </a:moveTo>
                <a:lnTo>
                  <a:pt x="567128" y="0"/>
                </a:lnTo>
                <a:lnTo>
                  <a:pt x="567128" y="577964"/>
                </a:lnTo>
                <a:lnTo>
                  <a:pt x="0" y="577964"/>
                </a:lnTo>
                <a:lnTo>
                  <a:pt x="0" y="0"/>
                </a:lnTo>
                <a:close/>
              </a:path>
            </a:pathLst>
          </a:custGeom>
          <a:blipFill>
            <a:blip r:embed="rId4"/>
            <a:stretch>
              <a:fillRect/>
            </a:stretch>
          </a:blipFill>
        </p:spPr>
        <p:txBody>
          <a:bodyPr/>
          <a:lstStyle/>
          <a:p>
            <a:endParaRPr lang="en-US"/>
          </a:p>
        </p:txBody>
      </p:sp>
      <p:grpSp>
        <p:nvGrpSpPr>
          <p:cNvPr id="13" name="Group 13"/>
          <p:cNvGrpSpPr>
            <a:grpSpLocks noChangeAspect="1"/>
          </p:cNvGrpSpPr>
          <p:nvPr/>
        </p:nvGrpSpPr>
        <p:grpSpPr>
          <a:xfrm rot="-8100000">
            <a:off x="15178109" y="-3817664"/>
            <a:ext cx="12231769" cy="8471632"/>
            <a:chOff x="0" y="0"/>
            <a:chExt cx="3429000" cy="2374900"/>
          </a:xfrm>
        </p:grpSpPr>
        <p:sp>
          <p:nvSpPr>
            <p:cNvPr id="14" name="Freeform 1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60874" b="-60874"/>
              </a:stretch>
            </a:blipFill>
          </p:spPr>
          <p:txBody>
            <a:bodyPr/>
            <a:lstStyle/>
            <a:p>
              <a:endParaRPr lang="en-US"/>
            </a:p>
          </p:txBody>
        </p:sp>
        <p:sp>
          <p:nvSpPr>
            <p:cNvPr id="15" name="Freeform 1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6"/>
              <a:stretch>
                <a:fillRect l="-2902" t="-10996" r="-2492" b="-11124"/>
              </a:stretch>
            </a:blipFill>
          </p:spPr>
          <p:txBody>
            <a:bodyPr/>
            <a:lstStyle/>
            <a:p>
              <a:endParaRPr lang="en-US"/>
            </a:p>
          </p:txBody>
        </p:sp>
      </p:grpSp>
      <p:grpSp>
        <p:nvGrpSpPr>
          <p:cNvPr id="17" name="Group 17"/>
          <p:cNvGrpSpPr>
            <a:grpSpLocks noChangeAspect="1"/>
          </p:cNvGrpSpPr>
          <p:nvPr/>
        </p:nvGrpSpPr>
        <p:grpSpPr>
          <a:xfrm rot="-1733462">
            <a:off x="-7786722" y="-1936157"/>
            <a:ext cx="10325542" cy="7151394"/>
            <a:chOff x="0" y="0"/>
            <a:chExt cx="3429000" cy="2374900"/>
          </a:xfrm>
        </p:grpSpPr>
        <p:sp>
          <p:nvSpPr>
            <p:cNvPr id="18" name="Freeform 18"/>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7"/>
              <a:stretch>
                <a:fillRect t="-50618" b="-50618"/>
              </a:stretch>
            </a:blipFill>
          </p:spPr>
          <p:txBody>
            <a:bodyPr/>
            <a:lstStyle/>
            <a:p>
              <a:endParaRPr lang="en-US"/>
            </a:p>
          </p:txBody>
        </p:sp>
        <p:sp>
          <p:nvSpPr>
            <p:cNvPr id="19" name="Freeform 19"/>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6"/>
              <a:stretch>
                <a:fillRect l="-2902" t="-10996" r="-2492" b="-11124"/>
              </a:stretch>
            </a:blipFill>
          </p:spPr>
          <p:txBody>
            <a:bodyPr/>
            <a:lstStyle/>
            <a:p>
              <a:endParaRPr lang="en-US"/>
            </a:p>
          </p:txBody>
        </p:sp>
      </p:grpSp>
      <p:sp>
        <p:nvSpPr>
          <p:cNvPr id="20" name="Freeform 20"/>
          <p:cNvSpPr/>
          <p:nvPr/>
        </p:nvSpPr>
        <p:spPr>
          <a:xfrm rot="-6687178">
            <a:off x="-699699" y="1568674"/>
            <a:ext cx="1472888" cy="3813303"/>
          </a:xfrm>
          <a:custGeom>
            <a:avLst/>
            <a:gdLst/>
            <a:ahLst/>
            <a:cxnLst/>
            <a:rect l="l" t="t" r="r" b="b"/>
            <a:pathLst>
              <a:path w="1472888" h="3813303">
                <a:moveTo>
                  <a:pt x="0" y="0"/>
                </a:moveTo>
                <a:lnTo>
                  <a:pt x="1472889" y="0"/>
                </a:lnTo>
                <a:lnTo>
                  <a:pt x="1472889" y="3813303"/>
                </a:lnTo>
                <a:lnTo>
                  <a:pt x="0" y="3813303"/>
                </a:lnTo>
                <a:lnTo>
                  <a:pt x="0" y="0"/>
                </a:lnTo>
                <a:close/>
              </a:path>
            </a:pathLst>
          </a:custGeom>
          <a:blipFill>
            <a:blip r:embed="rId8">
              <a:alphaModFix amt="88000"/>
            </a:blip>
            <a:stretch>
              <a:fillRect/>
            </a:stretch>
          </a:blipFill>
        </p:spPr>
        <p:txBody>
          <a:bodyPr/>
          <a:lstStyle/>
          <a:p>
            <a:endParaRPr lang="en-US"/>
          </a:p>
        </p:txBody>
      </p:sp>
      <p:sp>
        <p:nvSpPr>
          <p:cNvPr id="21" name="Freeform 21"/>
          <p:cNvSpPr/>
          <p:nvPr/>
        </p:nvSpPr>
        <p:spPr>
          <a:xfrm rot="-6562486">
            <a:off x="3161582" y="-374658"/>
            <a:ext cx="1323072" cy="3228877"/>
          </a:xfrm>
          <a:custGeom>
            <a:avLst/>
            <a:gdLst/>
            <a:ahLst/>
            <a:cxnLst/>
            <a:rect l="l" t="t" r="r" b="b"/>
            <a:pathLst>
              <a:path w="1323072" h="3228877">
                <a:moveTo>
                  <a:pt x="0" y="0"/>
                </a:moveTo>
                <a:lnTo>
                  <a:pt x="1323072" y="0"/>
                </a:lnTo>
                <a:lnTo>
                  <a:pt x="1323072" y="3228876"/>
                </a:lnTo>
                <a:lnTo>
                  <a:pt x="0" y="3228876"/>
                </a:lnTo>
                <a:lnTo>
                  <a:pt x="0" y="0"/>
                </a:lnTo>
                <a:close/>
              </a:path>
            </a:pathLst>
          </a:custGeom>
          <a:blipFill>
            <a:blip r:embed="rId9">
              <a:alphaModFix amt="88000"/>
            </a:blip>
            <a:stretch>
              <a:fillRect/>
            </a:stretch>
          </a:blipFill>
        </p:spPr>
        <p:txBody>
          <a:bodyPr/>
          <a:lstStyle/>
          <a:p>
            <a:endParaRPr lang="en-US"/>
          </a:p>
        </p:txBody>
      </p:sp>
      <p:pic>
        <p:nvPicPr>
          <p:cNvPr id="24" name="Picture 2" descr="実は自分が苦手な内容の方が教えやすい・・？">
            <a:extLst>
              <a:ext uri="{FF2B5EF4-FFF2-40B4-BE49-F238E27FC236}">
                <a16:creationId xmlns:a16="http://schemas.microsoft.com/office/drawing/2014/main" id="{78637E53-1837-7E5B-4934-AC04066EB3D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71599" y="4229100"/>
            <a:ext cx="5552785" cy="5638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TotalTime>
  <Words>592</Words>
  <Application>Microsoft Office PowerPoint</Application>
  <PresentationFormat>Custom</PresentationFormat>
  <Paragraphs>42</Paragraphs>
  <Slides>21</Slides>
  <Notes>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21</vt:i4>
      </vt:variant>
    </vt:vector>
  </HeadingPairs>
  <TitlesOfParts>
    <vt:vector size="28" baseType="lpstr">
      <vt:lpstr>Arial</vt:lpstr>
      <vt:lpstr>Calibri</vt:lpstr>
      <vt:lpstr>Cambria</vt:lpstr>
      <vt:lpstr>Times New Roman</vt:lpstr>
      <vt:lpstr>思源黑体 CN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Dell</cp:lastModifiedBy>
  <cp:revision>46</cp:revision>
  <dcterms:created xsi:type="dcterms:W3CDTF">2006-08-16T00:00:00Z</dcterms:created>
  <dcterms:modified xsi:type="dcterms:W3CDTF">2025-10-05T04:07:47Z</dcterms:modified>
  <dc:identifier>DAGGBMTwqNQ</dc:identifier>
</cp:coreProperties>
</file>