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71" r:id="rId3"/>
    <p:sldId id="283" r:id="rId4"/>
    <p:sldId id="284" r:id="rId5"/>
    <p:sldId id="285" r:id="rId6"/>
    <p:sldId id="286" r:id="rId7"/>
    <p:sldId id="294" r:id="rId8"/>
    <p:sldId id="261" r:id="rId9"/>
    <p:sldId id="287" r:id="rId10"/>
    <p:sldId id="288" r:id="rId11"/>
    <p:sldId id="293" r:id="rId12"/>
    <p:sldId id="289" r:id="rId13"/>
    <p:sldId id="290" r:id="rId14"/>
    <p:sldId id="258" r:id="rId15"/>
    <p:sldId id="262" r:id="rId16"/>
    <p:sldId id="29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78F9AC-D149-46A4-8E37-ACC318E99569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595007-E39B-4E83-BD1A-0F7B9049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748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1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6278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5116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6C878-329E-4680-BC08-68F6D798B98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319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00DCF-013F-2BC4-191B-F4ED0F18DF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48E7D9-380C-2385-EE62-D6172375EE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E76C2-C205-1FF8-96D0-CC512732D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2400D-6B0E-41C3-9A7E-AE9A5633C732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30B72-7010-22CE-2047-7B529566F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A80F44-5879-2919-9B76-C0A7F1D1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3910-67F7-446F-8D32-92CF30967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422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F953E-8977-FE83-E238-2936ECA96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032B3E-E484-B918-3126-F7DC508A47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4EF9D-5DBB-7A84-2438-B04A79E83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2400D-6B0E-41C3-9A7E-AE9A5633C732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B19045-4F09-4BBF-5D52-94CF2B3BE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F405B0-A61E-6A83-0158-DA5E849D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3910-67F7-446F-8D32-92CF30967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347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E99E36-385B-B39B-3660-572F7744EC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06D199-28A3-7C69-3B0B-99155B6317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BD7F15-4D48-8C0C-136D-159ED7CE2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2400D-6B0E-41C3-9A7E-AE9A5633C732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5E3323-39AD-1385-7A1B-E1EA59C56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752C3-AE6A-F7EF-21F4-16B3B4F57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3910-67F7-446F-8D32-92CF30967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4515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B99CF5-97DA-4CDC-A50D-887EDDB23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C6F7299-78C8-4BB0-92D1-C81BF4FFFC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AA3B12-76BE-45E8-8A0E-C4F177161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54B6F7D-DC4C-4A81-9B6D-8AA3B1B45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8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7EC2B-09A2-2CCB-C2D9-D56D87613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BD9E48-3C76-4678-2BDB-E0BF453E28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30B5CE-5E6B-A93F-9EA5-B1E49AC3C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2400D-6B0E-41C3-9A7E-AE9A5633C732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AC348-FD13-0D44-660E-97BBFA019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23DE2A-F8DF-754F-DA4E-89E1E165B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3910-67F7-446F-8D32-92CF30967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39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09AFE-E03B-7958-7983-98FEDC6D5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D1DEE-F392-204E-5E6D-072854ABC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74B5BD-D69E-FE1C-76FC-313652FCE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2400D-6B0E-41C3-9A7E-AE9A5633C732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5DD127-D307-479D-338F-9286243EB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C5EC3-65FB-3B1B-C3CE-516360504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3910-67F7-446F-8D32-92CF30967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880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7F58C-AEA2-D20B-543F-EB865E8B5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8D980A-C51E-9B26-C108-FE3CD19844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DC346E-85EC-BDF5-AEAD-98511374FD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60344D-F8AD-D787-B4C3-E5C346FF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2400D-6B0E-41C3-9A7E-AE9A5633C732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6447A1-C2E6-1BEE-1AD2-6E17F3309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8BFCE8-B3D9-6BAA-1B60-6C4017AC3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3910-67F7-446F-8D32-92CF30967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143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9ACB4-0C6E-0230-7896-8ECF78B0B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B55FD7-9921-DC81-9ABA-8D6E81A70F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A30E81-F854-5DAB-5EFC-EC7E07126E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FC1F10-C112-34BE-764A-72B230D679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75D179-24B8-8345-B0D8-7D900BCA1A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A108AA-3832-00A3-6FC3-C21F9B2E2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2400D-6B0E-41C3-9A7E-AE9A5633C732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EA3D58-6A8A-8656-20BA-A1D4151FC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4A2643-6AD2-342D-41E4-982C0EEB3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3910-67F7-446F-8D32-92CF30967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203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B9A25-518B-13C9-F530-89C365DC0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3C5FFD-4883-8DC0-9D21-12BA7100F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2400D-6B0E-41C3-9A7E-AE9A5633C732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D907C0-0BB0-6D43-F9AF-9AAA82C25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95F17C-D11F-897F-7793-89223B661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3910-67F7-446F-8D32-92CF30967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737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F9A1A2-0919-E014-B05C-0974BEE75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2400D-6B0E-41C3-9A7E-AE9A5633C732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F47029-49F9-3336-03AD-6D06E6A2B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3E9DDC-349C-6259-2F49-6F0DD8C64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3910-67F7-446F-8D32-92CF30967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968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067FD-0924-E7E6-E8CD-41B96E3BF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520523-0549-7212-5DD7-217835A43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135CE0-9FAD-E996-0796-84AE025BEB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F07CBE-96CB-D58E-C528-54B9D92D9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2400D-6B0E-41C3-9A7E-AE9A5633C732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6FBB46-DCD7-718C-7784-0182BD213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41BE73-518B-3655-9185-A9E59A153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3910-67F7-446F-8D32-92CF30967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402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20C77-841C-B2B7-342D-17A08D9AF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15A36A-49A2-CB47-9392-30AE193B55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493EED-05F2-E81E-C2F5-63AEE9F40C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F98D22-BB58-0C93-3C25-89E4B08B8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2400D-6B0E-41C3-9A7E-AE9A5633C732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7C44C-A658-B0C7-5189-FB17B399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600063-0FAF-C6B1-27EA-65AAD9E89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3910-67F7-446F-8D32-92CF30967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947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B05AF9-D8A2-AD77-8EF5-19926E445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D6284F-0943-7147-040A-C4219E939F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F30B-E347-FFE6-C88A-8A78925625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2400D-6B0E-41C3-9A7E-AE9A5633C732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70A4C-7125-0A01-5AAE-48AE0C3284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D2D349-921C-DCCA-80A5-83CB2FBE91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53910-67F7-446F-8D32-92CF30967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428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90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2.png"/><Relationship Id="rId18" Type="http://schemas.openxmlformats.org/officeDocument/2006/relationships/image" Target="../media/image16.sv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8.gif"/><Relationship Id="rId7" Type="http://schemas.openxmlformats.org/officeDocument/2006/relationships/image" Target="../media/image7.png"/><Relationship Id="rId12" Type="http://schemas.openxmlformats.org/officeDocument/2006/relationships/image" Target="../media/image11.svg"/><Relationship Id="rId17" Type="http://schemas.openxmlformats.org/officeDocument/2006/relationships/image" Target="../media/image15.png"/><Relationship Id="rId25" Type="http://schemas.openxmlformats.org/officeDocument/2006/relationships/audio" Target="NULL"/><Relationship Id="rId2" Type="http://schemas.openxmlformats.org/officeDocument/2006/relationships/audio" Target="../media/media1.mp3"/><Relationship Id="rId16" Type="http://schemas.openxmlformats.org/officeDocument/2006/relationships/image" Target="../media/image14.svg"/><Relationship Id="rId20" Type="http://schemas.microsoft.com/office/2007/relationships/hdphoto" Target="../media/hdphoto3.wdp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10.png"/><Relationship Id="rId24" Type="http://schemas.openxmlformats.org/officeDocument/2006/relationships/audio" Target="NULL"/><Relationship Id="rId5" Type="http://schemas.openxmlformats.org/officeDocument/2006/relationships/audio" Target="../media/audio1.wav"/><Relationship Id="rId15" Type="http://schemas.openxmlformats.org/officeDocument/2006/relationships/image" Target="../media/image13.png"/><Relationship Id="rId23" Type="http://schemas.openxmlformats.org/officeDocument/2006/relationships/image" Target="../media/image20.png"/><Relationship Id="rId10" Type="http://schemas.openxmlformats.org/officeDocument/2006/relationships/image" Target="../media/image9.svg"/><Relationship Id="rId19" Type="http://schemas.openxmlformats.org/officeDocument/2006/relationships/image" Target="../media/image1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Relationship Id="rId14" Type="http://schemas.microsoft.com/office/2007/relationships/hdphoto" Target="../media/hdphoto2.wdp"/><Relationship Id="rId22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svg"/><Relationship Id="rId18" Type="http://schemas.openxmlformats.org/officeDocument/2006/relationships/image" Target="../media/image12.png"/><Relationship Id="rId26" Type="http://schemas.openxmlformats.org/officeDocument/2006/relationships/audio" Target="NULL"/><Relationship Id="rId3" Type="http://schemas.openxmlformats.org/officeDocument/2006/relationships/slideLayout" Target="../slideLayouts/slideLayout1.xml"/><Relationship Id="rId21" Type="http://schemas.microsoft.com/office/2007/relationships/hdphoto" Target="../media/hdphoto4.wdp"/><Relationship Id="rId7" Type="http://schemas.openxmlformats.org/officeDocument/2006/relationships/audio" Target="../media/audio1.wav"/><Relationship Id="rId12" Type="http://schemas.openxmlformats.org/officeDocument/2006/relationships/image" Target="../media/image15.png"/><Relationship Id="rId17" Type="http://schemas.openxmlformats.org/officeDocument/2006/relationships/image" Target="../media/image11.svg"/><Relationship Id="rId25" Type="http://schemas.openxmlformats.org/officeDocument/2006/relationships/audio" Target="NULL"/><Relationship Id="rId2" Type="http://schemas.openxmlformats.org/officeDocument/2006/relationships/audio" Target="../media/media1.mp3"/><Relationship Id="rId16" Type="http://schemas.openxmlformats.org/officeDocument/2006/relationships/image" Target="../media/image10.png"/><Relationship Id="rId20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14.svg"/><Relationship Id="rId24" Type="http://schemas.openxmlformats.org/officeDocument/2006/relationships/audio" Target="NULL"/><Relationship Id="rId5" Type="http://schemas.openxmlformats.org/officeDocument/2006/relationships/audio" Target="../media/audio2.wav"/><Relationship Id="rId15" Type="http://schemas.openxmlformats.org/officeDocument/2006/relationships/image" Target="../media/image9.svg"/><Relationship Id="rId23" Type="http://schemas.openxmlformats.org/officeDocument/2006/relationships/image" Target="../media/image20.png"/><Relationship Id="rId10" Type="http://schemas.openxmlformats.org/officeDocument/2006/relationships/image" Target="../media/image13.png"/><Relationship Id="rId19" Type="http://schemas.openxmlformats.org/officeDocument/2006/relationships/image" Target="../media/image18.gif"/><Relationship Id="rId4" Type="http://schemas.openxmlformats.org/officeDocument/2006/relationships/notesSlide" Target="../notesSlides/notesSlide2.xml"/><Relationship Id="rId9" Type="http://schemas.microsoft.com/office/2007/relationships/hdphoto" Target="../media/hdphoto1.wdp"/><Relationship Id="rId14" Type="http://schemas.openxmlformats.org/officeDocument/2006/relationships/image" Target="../media/image8.png"/><Relationship Id="rId22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sv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9.png"/><Relationship Id="rId7" Type="http://schemas.openxmlformats.org/officeDocument/2006/relationships/audio" Target="../media/audio1.wav"/><Relationship Id="rId12" Type="http://schemas.openxmlformats.org/officeDocument/2006/relationships/image" Target="../media/image15.png"/><Relationship Id="rId17" Type="http://schemas.openxmlformats.org/officeDocument/2006/relationships/image" Target="../media/image11.svg"/><Relationship Id="rId25" Type="http://schemas.openxmlformats.org/officeDocument/2006/relationships/audio" Target="NULL"/><Relationship Id="rId2" Type="http://schemas.openxmlformats.org/officeDocument/2006/relationships/audio" Target="../media/media1.mp3"/><Relationship Id="rId16" Type="http://schemas.openxmlformats.org/officeDocument/2006/relationships/image" Target="../media/image10.png"/><Relationship Id="rId20" Type="http://schemas.openxmlformats.org/officeDocument/2006/relationships/image" Target="../media/image18.gif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14.svg"/><Relationship Id="rId24" Type="http://schemas.openxmlformats.org/officeDocument/2006/relationships/audio" Target="NULL"/><Relationship Id="rId5" Type="http://schemas.openxmlformats.org/officeDocument/2006/relationships/audio" Target="../media/audio2.wav"/><Relationship Id="rId15" Type="http://schemas.openxmlformats.org/officeDocument/2006/relationships/image" Target="../media/image9.svg"/><Relationship Id="rId23" Type="http://schemas.openxmlformats.org/officeDocument/2006/relationships/audio" Target="NULL"/><Relationship Id="rId10" Type="http://schemas.openxmlformats.org/officeDocument/2006/relationships/image" Target="../media/image13.png"/><Relationship Id="rId19" Type="http://schemas.openxmlformats.org/officeDocument/2006/relationships/image" Target="../media/image12.png"/><Relationship Id="rId4" Type="http://schemas.openxmlformats.org/officeDocument/2006/relationships/notesSlide" Target="../notesSlides/notesSlide3.xml"/><Relationship Id="rId9" Type="http://schemas.microsoft.com/office/2007/relationships/hdphoto" Target="../media/hdphoto1.wdp"/><Relationship Id="rId14" Type="http://schemas.openxmlformats.org/officeDocument/2006/relationships/image" Target="../media/image8.png"/><Relationship Id="rId22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任意多边形: 形状 14">
            <a:extLst>
              <a:ext uri="{FF2B5EF4-FFF2-40B4-BE49-F238E27FC236}">
                <a16:creationId xmlns:a16="http://schemas.microsoft.com/office/drawing/2014/main" id="{968BB80D-89AA-136D-3864-B2BAD5124AE6}"/>
              </a:ext>
            </a:extLst>
          </p:cNvPr>
          <p:cNvSpPr/>
          <p:nvPr/>
        </p:nvSpPr>
        <p:spPr>
          <a:xfrm flipH="1">
            <a:off x="8741710" y="5632052"/>
            <a:ext cx="3431628" cy="1216617"/>
          </a:xfrm>
          <a:custGeom>
            <a:avLst/>
            <a:gdLst>
              <a:gd name="connsiteX0" fmla="*/ 0 w 2702242"/>
              <a:gd name="connsiteY0" fmla="*/ 152400 h 925829"/>
              <a:gd name="connsiteX1" fmla="*/ 746760 w 2702242"/>
              <a:gd name="connsiteY1" fmla="*/ 152400 h 925829"/>
              <a:gd name="connsiteX2" fmla="*/ 2016443 w 2702242"/>
              <a:gd name="connsiteY2" fmla="*/ 714375 h 925829"/>
              <a:gd name="connsiteX3" fmla="*/ 2702243 w 2702242"/>
              <a:gd name="connsiteY3" fmla="*/ 925830 h 925829"/>
              <a:gd name="connsiteX4" fmla="*/ 0 w 2702242"/>
              <a:gd name="connsiteY4" fmla="*/ 925830 h 925829"/>
              <a:gd name="connsiteX5" fmla="*/ 0 w 2702242"/>
              <a:gd name="connsiteY5" fmla="*/ 152400 h 925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02242" h="925829">
                <a:moveTo>
                  <a:pt x="0" y="152400"/>
                </a:moveTo>
                <a:cubicBezTo>
                  <a:pt x="0" y="152400"/>
                  <a:pt x="404813" y="-190500"/>
                  <a:pt x="746760" y="152400"/>
                </a:cubicBezTo>
                <a:cubicBezTo>
                  <a:pt x="1088708" y="495300"/>
                  <a:pt x="1520190" y="728663"/>
                  <a:pt x="2016443" y="714375"/>
                </a:cubicBezTo>
                <a:cubicBezTo>
                  <a:pt x="2512695" y="700088"/>
                  <a:pt x="2702243" y="925830"/>
                  <a:pt x="2702243" y="925830"/>
                </a:cubicBezTo>
                <a:lnTo>
                  <a:pt x="0" y="925830"/>
                </a:lnTo>
                <a:lnTo>
                  <a:pt x="0" y="152400"/>
                </a:lnTo>
                <a:close/>
              </a:path>
            </a:pathLst>
          </a:custGeom>
          <a:solidFill>
            <a:srgbClr val="7ACEA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D072DDCA-95C7-9A0A-9DAA-F5BCBADF86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4864" y="-4047"/>
            <a:ext cx="1517136" cy="15171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6968F0-A1FE-FF86-3ED3-5E260932D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4706" y="247801"/>
            <a:ext cx="2554199" cy="10134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92C6C7-C381-3F78-7011-425F66D6F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4862" y="2037786"/>
            <a:ext cx="7911819" cy="296513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69B3157-1D04-19D7-4307-5C2024BDFB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0186" y="1054116"/>
            <a:ext cx="4621169" cy="12254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429DEA-311E-3B7E-F283-6414E8A96FE7}"/>
              </a:ext>
            </a:extLst>
          </p:cNvPr>
          <p:cNvSpPr txBox="1"/>
          <p:nvPr/>
        </p:nvSpPr>
        <p:spPr>
          <a:xfrm>
            <a:off x="3765588" y="5514298"/>
            <a:ext cx="5190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Nguyễn Thị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2EA5006-D4D9-3960-6C0C-4683E22A9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14706" cy="1261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A52DF8-0195-7464-C275-741C75375D4A}"/>
              </a:ext>
            </a:extLst>
          </p:cNvPr>
          <p:cNvSpPr txBox="1"/>
          <p:nvPr/>
        </p:nvSpPr>
        <p:spPr>
          <a:xfrm>
            <a:off x="0" y="0"/>
            <a:ext cx="46211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TOÀN THẮNG – TIÊN THẮNG</a:t>
            </a:r>
          </a:p>
        </p:txBody>
      </p:sp>
    </p:spTree>
    <p:extLst>
      <p:ext uri="{BB962C8B-B14F-4D97-AF65-F5344CB8AC3E}">
        <p14:creationId xmlns:p14="http://schemas.microsoft.com/office/powerpoint/2010/main" val="297271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D989909-37EF-7479-099C-798BBDDC0A49}"/>
              </a:ext>
            </a:extLst>
          </p:cNvPr>
          <p:cNvSpPr/>
          <p:nvPr/>
        </p:nvSpPr>
        <p:spPr>
          <a:xfrm>
            <a:off x="588579" y="105103"/>
            <a:ext cx="11456276" cy="861849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8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8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56 dm</a:t>
            </a:r>
            <a:r>
              <a:rPr lang="en-US" sz="28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5831D8-6D8D-AA9A-DB0C-955369BD4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4779" y="1331857"/>
            <a:ext cx="4167979" cy="9699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F74EFFA-A001-589C-10A7-55199F9B3CBF}"/>
                  </a:ext>
                </a:extLst>
              </p:cNvPr>
              <p:cNvSpPr txBox="1"/>
              <p:nvPr/>
            </p:nvSpPr>
            <p:spPr>
              <a:xfrm>
                <a:off x="3121572" y="2806263"/>
                <a:ext cx="7052441" cy="20333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56 dm</a:t>
                </a:r>
                <a:r>
                  <a:rPr lang="en-US" sz="3600" b="1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>
                            <a:latin typeface="Cambria Math" panose="02040503050406030204" pitchFamily="18" charset="0"/>
                          </a:rPr>
                          <m:t>𝟓𝟔</m:t>
                        </m:r>
                      </m:num>
                      <m:den>
                        <m:r>
                          <a:rPr lang="en-US" sz="3600" b="1" i="0"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m</a:t>
                </a:r>
                <a:r>
                  <a:rPr lang="en-US" sz="3600" b="1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 0,56 m</a:t>
                </a:r>
                <a:r>
                  <a:rPr lang="en-US" sz="3600" b="1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Vậy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56 dm</a:t>
                </a:r>
                <a:r>
                  <a:rPr lang="en-US" sz="3600" b="1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 0,56 m</a:t>
                </a:r>
                <a:r>
                  <a:rPr lang="en-US" sz="3600" b="1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F74EFFA-A001-589C-10A7-55199F9B3C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1572" y="2806263"/>
                <a:ext cx="7052441" cy="2033377"/>
              </a:xfrm>
              <a:prstGeom prst="rect">
                <a:avLst/>
              </a:prstGeom>
              <a:blipFill>
                <a:blip r:embed="rId3"/>
                <a:stretch>
                  <a:fillRect l="-2593" b="-10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526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596A2-B97E-9EBC-BCF6-1A6C0DCAA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Thiết kế chưa có tên - 2025-10-05T173747.965">
            <a:hlinkClick r:id="" action="ppaction://media"/>
            <a:extLst>
              <a:ext uri="{FF2B5EF4-FFF2-40B4-BE49-F238E27FC236}">
                <a16:creationId xmlns:a16="http://schemas.microsoft.com/office/drawing/2014/main" id="{90D3AD9E-0798-02FF-5333-3BE0EE3723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38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040725-C1F0-0963-68EA-4152C8329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222" b="58333" l="82813" r="93333">
                        <a14:foregroundMark x1="86146" y1="41111" x2="88594" y2="42500"/>
                        <a14:foregroundMark x1="90000" y1="33796" x2="90365" y2="33333"/>
                        <a14:foregroundMark x1="90190" y1="34630" x2="90000" y2="35833"/>
                        <a14:foregroundMark x1="90365" y1="33519" x2="90237" y2="34327"/>
                        <a14:foregroundMark x1="89635" y1="37315" x2="89688" y2="37685"/>
                        <a14:backgroundMark x1="90313" y1="34537" x2="90156" y2="34537"/>
                        <a14:backgroundMark x1="90208" y1="34630" x2="90260" y2="34907"/>
                        <a14:backgroundMark x1="90156" y1="34907" x2="90052" y2="34907"/>
                        <a14:backgroundMark x1="90313" y1="34259" x2="90260" y2="34259"/>
                        <a14:backgroundMark x1="90208" y1="35000" x2="90156" y2="35000"/>
                        <a14:backgroundMark x1="83854" y1="53611" x2="85521" y2="57407"/>
                        <a14:backgroundMark x1="85521" y1="57407" x2="85625" y2="57500"/>
                        <a14:backgroundMark x1="87760" y1="53333" x2="87969" y2="54167"/>
                        <a14:backgroundMark x1="85625" y1="52963" x2="85313" y2="53796"/>
                        <a14:backgroundMark x1="82500" y1="55278" x2="83542" y2="56389"/>
                      </a14:backgroundRemoval>
                    </a14:imgEffect>
                  </a14:imgLayer>
                </a14:imgProps>
              </a:ext>
            </a:extLst>
          </a:blip>
          <a:srcRect l="84065" t="32073" r="7879" b="42834"/>
          <a:stretch/>
        </p:blipFill>
        <p:spPr>
          <a:xfrm>
            <a:off x="9919306" y="2876242"/>
            <a:ext cx="2272694" cy="398175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8BA0305-F7CB-3AA2-2108-035A9F65D978}"/>
              </a:ext>
            </a:extLst>
          </p:cNvPr>
          <p:cNvGrpSpPr/>
          <p:nvPr/>
        </p:nvGrpSpPr>
        <p:grpSpPr>
          <a:xfrm>
            <a:off x="878623" y="567560"/>
            <a:ext cx="8938039" cy="1303281"/>
            <a:chOff x="453320" y="784778"/>
            <a:chExt cx="10434754" cy="1189049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DCE011F1-D4AE-9BDB-C795-97868BD8E0F5}"/>
                </a:ext>
              </a:extLst>
            </p:cNvPr>
            <p:cNvSpPr/>
            <p:nvPr/>
          </p:nvSpPr>
          <p:spPr>
            <a:xfrm>
              <a:off x="453320" y="784778"/>
              <a:ext cx="10434754" cy="1189049"/>
            </a:xfrm>
            <a:prstGeom prst="wedgeRoundRectCallout">
              <a:avLst>
                <a:gd name="adj1" fmla="val -35699"/>
                <a:gd name="adj2" fmla="val 66169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2BF2EB5-979C-DE08-4C21-B3E9A6954118}"/>
                </a:ext>
              </a:extLst>
            </p:cNvPr>
            <p:cNvSpPr txBox="1"/>
            <p:nvPr/>
          </p:nvSpPr>
          <p:spPr>
            <a:xfrm>
              <a:off x="814827" y="784778"/>
              <a:ext cx="9953804" cy="713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4000" b="1" u="sng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Ví dụ:</a:t>
              </a:r>
              <a:r>
                <a:rPr lang="nl-NL" sz="4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12 cm</a:t>
              </a:r>
              <a:r>
                <a:rPr lang="nl-NL" sz="4000" b="1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r>
                <a:rPr lang="nl-NL" sz="4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59 mm</a:t>
              </a:r>
              <a:r>
                <a:rPr lang="nl-NL" sz="4000" b="1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r>
                <a:rPr lang="nl-NL" sz="4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= ? cm</a:t>
              </a:r>
              <a:r>
                <a:rPr lang="nl-NL" sz="4000" b="1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r>
                <a:rPr lang="nl-NL" sz="4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40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1B5F284-2326-08D2-21F6-7FC9D855C6ED}"/>
              </a:ext>
            </a:extLst>
          </p:cNvPr>
          <p:cNvGrpSpPr/>
          <p:nvPr/>
        </p:nvGrpSpPr>
        <p:grpSpPr>
          <a:xfrm>
            <a:off x="2280745" y="2186152"/>
            <a:ext cx="7679659" cy="4351282"/>
            <a:chOff x="5080000" y="744289"/>
            <a:chExt cx="6111165" cy="5965865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843F90BE-E51C-571D-892C-E82DED487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1B70E324-65B7-0168-65C5-B7996B37CC0F}"/>
                    </a:ext>
                  </a:extLst>
                </p:cNvPr>
                <p:cNvSpPr txBox="1"/>
                <p:nvPr/>
              </p:nvSpPr>
              <p:spPr>
                <a:xfrm>
                  <a:off x="5238942" y="861165"/>
                  <a:ext cx="5814512" cy="52503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nl-NL" sz="2400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+ Viết số đo diện tích dưới dạng hỗn số có phần phân số là phân số thập phân.</a:t>
                  </a:r>
                  <a:endPara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nl-NL" sz="2400" b="1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12 cm</a:t>
                  </a:r>
                  <a:r>
                    <a:rPr lang="nl-NL" sz="2400" b="1" i="1" baseline="30000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2</a:t>
                  </a:r>
                  <a:r>
                    <a:rPr lang="nl-NL" sz="2400" b="1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59 mm</a:t>
                  </a:r>
                  <a:r>
                    <a:rPr lang="nl-NL" sz="2400" b="1" i="1" baseline="30000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2</a:t>
                  </a:r>
                  <a:r>
                    <a:rPr lang="nl-NL" sz="2400" b="1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= 12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nl-NL" sz="24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𝟓𝟗</m:t>
                          </m:r>
                        </m:num>
                        <m:den>
                          <m:r>
                            <a:rPr lang="nl-NL" sz="24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𝟏𝟎𝟎</m:t>
                          </m:r>
                        </m:den>
                      </m:f>
                    </m:oMath>
                  </a14:m>
                  <a:r>
                    <a:rPr lang="nl-NL" sz="2400" b="1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cm</a:t>
                  </a:r>
                  <a:r>
                    <a:rPr lang="nl-NL" sz="2400" b="1" i="1" baseline="30000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2</a:t>
                  </a:r>
                  <a:r>
                    <a:rPr lang="nl-NL" sz="2400" b="1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.</a:t>
                  </a:r>
                  <a:endParaRPr lang="en-US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nl-NL" sz="2400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+ Viết hỗn số vừa tìm được dưới dạng số thập phân.</a:t>
                  </a:r>
                  <a:endPara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nl-NL" sz="2400" b="1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12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nl-NL" sz="24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𝟓𝟗</m:t>
                          </m:r>
                        </m:num>
                        <m:den>
                          <m:r>
                            <a:rPr lang="nl-NL" sz="24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𝟏𝟎𝟎</m:t>
                          </m:r>
                        </m:den>
                      </m:f>
                    </m:oMath>
                  </a14:m>
                  <a:r>
                    <a:rPr lang="nl-NL" sz="2400" b="1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cm</a:t>
                  </a:r>
                  <a:r>
                    <a:rPr lang="nl-NL" sz="2400" b="1" i="1" baseline="30000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2</a:t>
                  </a:r>
                  <a:r>
                    <a:rPr lang="nl-NL" sz="2400" b="1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= 12,59 cm</a:t>
                  </a:r>
                  <a:r>
                    <a:rPr lang="nl-NL" sz="2400" b="1" i="1" baseline="30000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2</a:t>
                  </a:r>
                  <a:endParaRPr lang="en-US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nl-NL" sz="2400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Viết gọn: </a:t>
                  </a:r>
                  <a:r>
                    <a:rPr lang="nl-NL" sz="2400" b="1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12 cm</a:t>
                  </a:r>
                  <a:r>
                    <a:rPr lang="nl-NL" sz="2400" b="1" i="1" baseline="30000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2</a:t>
                  </a:r>
                  <a:r>
                    <a:rPr lang="nl-NL" sz="2400" b="1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59 mm</a:t>
                  </a:r>
                  <a:r>
                    <a:rPr lang="nl-NL" sz="2400" b="1" i="1" baseline="30000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2</a:t>
                  </a:r>
                  <a:r>
                    <a:rPr lang="nl-NL" sz="2400" b="1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= 12,59 cm</a:t>
                  </a:r>
                  <a:r>
                    <a:rPr lang="nl-NL" sz="2400" b="1" i="1" baseline="30000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2</a:t>
                  </a:r>
                  <a:r>
                    <a:rPr lang="nl-NL" sz="2400" b="1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.</a:t>
                  </a:r>
                  <a:endParaRPr lang="en-US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1B70E324-65B7-0168-65C5-B7996B37CC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8942" y="861165"/>
                  <a:ext cx="5814512" cy="5250397"/>
                </a:xfrm>
                <a:prstGeom prst="rect">
                  <a:avLst/>
                </a:prstGeom>
                <a:blipFill>
                  <a:blip r:embed="rId5"/>
                  <a:stretch>
                    <a:fillRect l="-1334" r="-1168" b="-33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7" name="Picture 46" descr="A cartoon of a child holding books&#10;&#10;Description automatically generated">
            <a:extLst>
              <a:ext uri="{FF2B5EF4-FFF2-40B4-BE49-F238E27FC236}">
                <a16:creationId xmlns:a16="http://schemas.microsoft.com/office/drawing/2014/main" id="{76920598-9BA2-AF4C-B716-4E26310CA0F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599" y="2932385"/>
            <a:ext cx="2952154" cy="376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17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040725-C1F0-0963-68EA-4152C8329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222" b="58333" l="82813" r="93333">
                        <a14:foregroundMark x1="86146" y1="41111" x2="88594" y2="42500"/>
                        <a14:foregroundMark x1="90000" y1="33796" x2="90365" y2="33333"/>
                        <a14:foregroundMark x1="90190" y1="34630" x2="90000" y2="35833"/>
                        <a14:foregroundMark x1="90365" y1="33519" x2="90237" y2="34327"/>
                        <a14:foregroundMark x1="89635" y1="37315" x2="89688" y2="37685"/>
                        <a14:backgroundMark x1="90313" y1="34537" x2="90156" y2="34537"/>
                        <a14:backgroundMark x1="90208" y1="34630" x2="90260" y2="34907"/>
                        <a14:backgroundMark x1="90156" y1="34907" x2="90052" y2="34907"/>
                        <a14:backgroundMark x1="90313" y1="34259" x2="90260" y2="34259"/>
                        <a14:backgroundMark x1="90208" y1="35000" x2="90156" y2="35000"/>
                        <a14:backgroundMark x1="83854" y1="53611" x2="85521" y2="57407"/>
                        <a14:backgroundMark x1="85521" y1="57407" x2="85625" y2="57500"/>
                        <a14:backgroundMark x1="87760" y1="53333" x2="87969" y2="54167"/>
                        <a14:backgroundMark x1="85625" y1="52963" x2="85313" y2="53796"/>
                        <a14:backgroundMark x1="82500" y1="55278" x2="83542" y2="56389"/>
                      </a14:backgroundRemoval>
                    </a14:imgEffect>
                  </a14:imgLayer>
                </a14:imgProps>
              </a:ext>
            </a:extLst>
          </a:blip>
          <a:srcRect l="84065" t="32073" r="7879" b="42834"/>
          <a:stretch/>
        </p:blipFill>
        <p:spPr>
          <a:xfrm>
            <a:off x="9919306" y="2876242"/>
            <a:ext cx="2272694" cy="398175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1B5F284-2326-08D2-21F6-7FC9D855C6ED}"/>
              </a:ext>
            </a:extLst>
          </p:cNvPr>
          <p:cNvGrpSpPr/>
          <p:nvPr/>
        </p:nvGrpSpPr>
        <p:grpSpPr>
          <a:xfrm>
            <a:off x="2312276" y="1135117"/>
            <a:ext cx="7679659" cy="3626069"/>
            <a:chOff x="5080000" y="744289"/>
            <a:chExt cx="6111165" cy="5965865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843F90BE-E51C-571D-892C-E82DED487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1B70E324-65B7-0168-65C5-B7996B37CC0F}"/>
                    </a:ext>
                  </a:extLst>
                </p:cNvPr>
                <p:cNvSpPr txBox="1"/>
                <p:nvPr/>
              </p:nvSpPr>
              <p:spPr>
                <a:xfrm>
                  <a:off x="5238942" y="861166"/>
                  <a:ext cx="5814512" cy="47464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nl-NL" sz="2800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Trong bảng đơn vị đo diện tích đã học, hai đơn vị đo liền kề nhau hơn (kém) nhau 100 lần.</a:t>
                  </a:r>
                  <a:endPara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nl-NL" sz="2800" b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+ Đơn vị bé bằng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nl-NL" sz="2800" b="1" i="0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nl-NL" sz="2800" b="1" i="0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𝟏𝟎𝟎</m:t>
                          </m:r>
                        </m:den>
                      </m:f>
                    </m:oMath>
                  </a14:m>
                  <a:r>
                    <a:rPr lang="nl-NL" sz="2800" b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đơn vị lớn tiếp liền.</a:t>
                  </a:r>
                  <a:endParaRPr lang="en-US" sz="2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nl-NL" sz="2800" b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+ Đơn vị lớn gấp 100 đơn vị bé tiếp liền.</a:t>
                  </a:r>
                  <a:endParaRPr lang="en-US" sz="2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1B70E324-65B7-0168-65C5-B7996B37CC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8942" y="861166"/>
                  <a:ext cx="5814512" cy="4746428"/>
                </a:xfrm>
                <a:prstGeom prst="rect">
                  <a:avLst/>
                </a:prstGeom>
                <a:blipFill>
                  <a:blip r:embed="rId5"/>
                  <a:stretch>
                    <a:fillRect l="-1668" r="-1668" b="-48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7" name="Picture 46" descr="A cartoon of a child holding books&#10;&#10;Description automatically generated">
            <a:extLst>
              <a:ext uri="{FF2B5EF4-FFF2-40B4-BE49-F238E27FC236}">
                <a16:creationId xmlns:a16="http://schemas.microsoft.com/office/drawing/2014/main" id="{76920598-9BA2-AF4C-B716-4E26310CA0F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599" y="2932385"/>
            <a:ext cx="2952154" cy="376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54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1FB44C0-B384-EA1B-68CD-E10402C9F7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75" t="-1953" r="66809" b="70796"/>
          <a:stretch/>
        </p:blipFill>
        <p:spPr>
          <a:xfrm>
            <a:off x="-1567203" y="2222583"/>
            <a:ext cx="3901924" cy="18620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5452AE-BA7D-CC0D-2A17-0E3B01DF04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49" r="360" b="70519"/>
          <a:stretch/>
        </p:blipFill>
        <p:spPr>
          <a:xfrm rot="1149474">
            <a:off x="9001760" y="2585077"/>
            <a:ext cx="3251200" cy="11370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C5CD6B-1C90-949B-994C-97461DA11D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7930" y="729657"/>
            <a:ext cx="6956139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91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676D5927-B12A-9705-C2FE-DF86D1BA8A2D}"/>
              </a:ext>
            </a:extLst>
          </p:cNvPr>
          <p:cNvSpPr/>
          <p:nvPr/>
        </p:nvSpPr>
        <p:spPr>
          <a:xfrm>
            <a:off x="2648606" y="294290"/>
            <a:ext cx="683173" cy="69368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16FB86-0AC9-35FA-D2A7-7727C8E658E0}"/>
              </a:ext>
            </a:extLst>
          </p:cNvPr>
          <p:cNvSpPr txBox="1"/>
          <p:nvPr/>
        </p:nvSpPr>
        <p:spPr>
          <a:xfrm>
            <a:off x="3426373" y="399393"/>
            <a:ext cx="6526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1C6E74-C221-F3FA-8626-57456FBA8447}"/>
              </a:ext>
            </a:extLst>
          </p:cNvPr>
          <p:cNvSpPr txBox="1"/>
          <p:nvPr/>
        </p:nvSpPr>
        <p:spPr>
          <a:xfrm>
            <a:off x="252248" y="1839310"/>
            <a:ext cx="5244662" cy="2482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8 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75 dm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3 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 dm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120 dm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52CCC4-6B0F-1B91-753D-EF1085744937}"/>
              </a:ext>
            </a:extLst>
          </p:cNvPr>
          <p:cNvSpPr txBox="1"/>
          <p:nvPr/>
        </p:nvSpPr>
        <p:spPr>
          <a:xfrm>
            <a:off x="6369269" y="1881352"/>
            <a:ext cx="5602014" cy="2482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4 dm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25 cm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dm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2 dm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 cm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dm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85 cm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A01C1B2-A294-196B-96DC-CD8EEFA7431D}"/>
              </a:ext>
            </a:extLst>
          </p:cNvPr>
          <p:cNvSpPr/>
          <p:nvPr/>
        </p:nvSpPr>
        <p:spPr>
          <a:xfrm>
            <a:off x="3636580" y="2049517"/>
            <a:ext cx="735724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7379A2C-A783-296D-27AE-71050BFD914F}"/>
              </a:ext>
            </a:extLst>
          </p:cNvPr>
          <p:cNvSpPr/>
          <p:nvPr/>
        </p:nvSpPr>
        <p:spPr>
          <a:xfrm>
            <a:off x="3205656" y="2816772"/>
            <a:ext cx="735724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143EB3E-21FC-67C4-ECA4-52082C83ACF1}"/>
              </a:ext>
            </a:extLst>
          </p:cNvPr>
          <p:cNvSpPr/>
          <p:nvPr/>
        </p:nvSpPr>
        <p:spPr>
          <a:xfrm>
            <a:off x="2575036" y="3647089"/>
            <a:ext cx="735724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B652F80-8060-24F7-3E0E-01F026E8C8D0}"/>
              </a:ext>
            </a:extLst>
          </p:cNvPr>
          <p:cNvSpPr/>
          <p:nvPr/>
        </p:nvSpPr>
        <p:spPr>
          <a:xfrm>
            <a:off x="10005848" y="2081049"/>
            <a:ext cx="735724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6931EB3-F239-D191-0FCC-19DD9D6833DA}"/>
              </a:ext>
            </a:extLst>
          </p:cNvPr>
          <p:cNvSpPr/>
          <p:nvPr/>
        </p:nvSpPr>
        <p:spPr>
          <a:xfrm>
            <a:off x="9522373" y="2879835"/>
            <a:ext cx="735724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AB8FEB7-DA1A-D105-8743-E622516F8FAA}"/>
              </a:ext>
            </a:extLst>
          </p:cNvPr>
          <p:cNvSpPr/>
          <p:nvPr/>
        </p:nvSpPr>
        <p:spPr>
          <a:xfrm>
            <a:off x="8471339" y="3710152"/>
            <a:ext cx="735724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B20FAD9-AAB3-8A96-11A5-AE59E3BDCFB5}"/>
              </a:ext>
            </a:extLst>
          </p:cNvPr>
          <p:cNvSpPr/>
          <p:nvPr/>
        </p:nvSpPr>
        <p:spPr>
          <a:xfrm>
            <a:off x="3626068" y="2044261"/>
            <a:ext cx="756745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8,75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4C47046-A221-C958-211D-BEB6B360E833}"/>
              </a:ext>
            </a:extLst>
          </p:cNvPr>
          <p:cNvSpPr/>
          <p:nvPr/>
        </p:nvSpPr>
        <p:spPr>
          <a:xfrm>
            <a:off x="3195143" y="2822026"/>
            <a:ext cx="756745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3,06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89E9E31-C596-65E0-6F61-A808583868F7}"/>
              </a:ext>
            </a:extLst>
          </p:cNvPr>
          <p:cNvSpPr/>
          <p:nvPr/>
        </p:nvSpPr>
        <p:spPr>
          <a:xfrm>
            <a:off x="2564523" y="3662853"/>
            <a:ext cx="756745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1,2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023B043F-1E93-E6D5-3F8A-A7E1DC0F4DC9}"/>
              </a:ext>
            </a:extLst>
          </p:cNvPr>
          <p:cNvSpPr/>
          <p:nvPr/>
        </p:nvSpPr>
        <p:spPr>
          <a:xfrm>
            <a:off x="10016357" y="2075791"/>
            <a:ext cx="756745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4,25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1A45EE0B-3329-011B-AA0B-A845166F1D09}"/>
              </a:ext>
            </a:extLst>
          </p:cNvPr>
          <p:cNvSpPr/>
          <p:nvPr/>
        </p:nvSpPr>
        <p:spPr>
          <a:xfrm>
            <a:off x="9511860" y="2895598"/>
            <a:ext cx="756745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2,05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A31F20DD-E9A1-65D1-FE8C-B77E3AC7FD82}"/>
              </a:ext>
            </a:extLst>
          </p:cNvPr>
          <p:cNvSpPr/>
          <p:nvPr/>
        </p:nvSpPr>
        <p:spPr>
          <a:xfrm>
            <a:off x="8481846" y="3715404"/>
            <a:ext cx="756745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0,85</a:t>
            </a:r>
          </a:p>
        </p:txBody>
      </p:sp>
    </p:spTree>
    <p:extLst>
      <p:ext uri="{BB962C8B-B14F-4D97-AF65-F5344CB8AC3E}">
        <p14:creationId xmlns:p14="http://schemas.microsoft.com/office/powerpoint/2010/main" val="173673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9" grpId="0" animBg="1"/>
      <p:bldP spid="10" grpId="0" animBg="1"/>
      <p:bldP spid="11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4" grpId="0" animBg="1"/>
      <p:bldP spid="44" grpId="0" animBg="1"/>
      <p:bldP spid="45" grpId="0" animBg="1"/>
      <p:bldP spid="4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21FBC737-E55A-86AE-5799-7A94FED8F337}"/>
              </a:ext>
            </a:extLst>
          </p:cNvPr>
          <p:cNvSpPr/>
          <p:nvPr/>
        </p:nvSpPr>
        <p:spPr>
          <a:xfrm>
            <a:off x="5097516" y="105104"/>
            <a:ext cx="683173" cy="69368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83983E-5020-9CBE-D680-71338D554D28}"/>
              </a:ext>
            </a:extLst>
          </p:cNvPr>
          <p:cNvSpPr txBox="1"/>
          <p:nvPr/>
        </p:nvSpPr>
        <p:spPr>
          <a:xfrm>
            <a:off x="5906814" y="178676"/>
            <a:ext cx="1776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Đ, S?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74A34F-E51A-8484-3B01-A1024369327A}"/>
              </a:ext>
            </a:extLst>
          </p:cNvPr>
          <p:cNvSpPr txBox="1"/>
          <p:nvPr/>
        </p:nvSpPr>
        <p:spPr>
          <a:xfrm>
            <a:off x="199697" y="1650124"/>
            <a:ext cx="9280635" cy="1651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Mai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04C384-DB53-0967-BCDF-CB34B0846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039" y="3401575"/>
            <a:ext cx="4781550" cy="261937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A0AB6E9-740B-20A8-EBDF-6C2B2E5591B3}"/>
              </a:ext>
            </a:extLst>
          </p:cNvPr>
          <p:cNvSpPr/>
          <p:nvPr/>
        </p:nvSpPr>
        <p:spPr>
          <a:xfrm>
            <a:off x="7483364" y="1855075"/>
            <a:ext cx="756745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90B81D3-9520-FBEF-3396-DA11216B2560}"/>
              </a:ext>
            </a:extLst>
          </p:cNvPr>
          <p:cNvSpPr/>
          <p:nvPr/>
        </p:nvSpPr>
        <p:spPr>
          <a:xfrm>
            <a:off x="7430812" y="2653861"/>
            <a:ext cx="756745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7A32AB-EE76-9C04-D205-7A13C848896E}"/>
              </a:ext>
            </a:extLst>
          </p:cNvPr>
          <p:cNvSpPr txBox="1"/>
          <p:nvPr/>
        </p:nvSpPr>
        <p:spPr>
          <a:xfrm>
            <a:off x="5791200" y="3783724"/>
            <a:ext cx="6053959" cy="1951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4 cm</a:t>
            </a:r>
            <a:r>
              <a:rPr lang="en-US" sz="28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15 mm</a:t>
            </a:r>
            <a:r>
              <a:rPr lang="en-US" sz="28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4,15 cm</a:t>
            </a:r>
            <a:r>
              <a:rPr lang="en-US" sz="28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 4,15 cm</a:t>
            </a:r>
            <a:r>
              <a:rPr lang="nl-NL" sz="28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&gt; 3,95 cm</a:t>
            </a:r>
            <a:r>
              <a:rPr lang="nl-NL" sz="28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Nên 4 cm</a:t>
            </a:r>
            <a:r>
              <a:rPr lang="nl-NL" sz="28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15 mm</a:t>
            </a:r>
            <a:r>
              <a:rPr lang="nl-NL" sz="28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&gt; 3,95 cm</a:t>
            </a:r>
            <a:r>
              <a:rPr lang="nl-NL" sz="28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7830D69-0016-CABF-4DB7-1290FF898EAA}"/>
              </a:ext>
            </a:extLst>
          </p:cNvPr>
          <p:cNvSpPr/>
          <p:nvPr/>
        </p:nvSpPr>
        <p:spPr>
          <a:xfrm>
            <a:off x="7488619" y="1839309"/>
            <a:ext cx="756745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ED1B35F-3759-217F-A286-32C358C7AE88}"/>
              </a:ext>
            </a:extLst>
          </p:cNvPr>
          <p:cNvSpPr/>
          <p:nvPr/>
        </p:nvSpPr>
        <p:spPr>
          <a:xfrm>
            <a:off x="7425557" y="2627585"/>
            <a:ext cx="756745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49036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8" grpId="0" animBg="1"/>
      <p:bldP spid="9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FCB3F2A-49C5-AF46-0DDB-E4FDCF3E491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333"/>
            <a:ext cx="8100521" cy="53075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8F045EA-6889-8F5F-4118-6BD312384425}"/>
              </a:ext>
            </a:extLst>
          </p:cNvPr>
          <p:cNvGrpSpPr/>
          <p:nvPr/>
        </p:nvGrpSpPr>
        <p:grpSpPr>
          <a:xfrm>
            <a:off x="7211844" y="1824134"/>
            <a:ext cx="4980156" cy="3647123"/>
            <a:chOff x="597605" y="1362427"/>
            <a:chExt cx="7315491" cy="184341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E87EDC8-91DF-5BED-B7FA-FAE77DB12095}"/>
                </a:ext>
              </a:extLst>
            </p:cNvPr>
            <p:cNvSpPr txBox="1"/>
            <p:nvPr/>
          </p:nvSpPr>
          <p:spPr>
            <a:xfrm>
              <a:off x="1053399" y="1362427"/>
              <a:ext cx="6859697" cy="183565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vi-VN" altLang="ko-KR" sz="11500" b="1" spc="600" dirty="0">
                  <a:ln w="1778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  <a:ea typeface="HY견고딕" pitchFamily="18" charset="-127"/>
                </a:rPr>
                <a:t>KHỞI </a:t>
              </a:r>
            </a:p>
            <a:p>
              <a:pPr algn="ctr"/>
              <a:r>
                <a:rPr lang="vi-VN" altLang="ko-KR" sz="11500" b="1" spc="600" dirty="0">
                  <a:ln w="1778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  <a:ea typeface="HY견고딕" pitchFamily="18" charset="-127"/>
                </a:rPr>
                <a:t>ĐỘNG</a:t>
              </a:r>
              <a:endParaRPr lang="en-US" altLang="ko-KR" sz="11500" b="1" spc="600" dirty="0">
                <a:ln w="1778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  <a:ea typeface="HY견고딕" pitchFamily="18" charset="-127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259BC41-3A35-3B0E-53AF-ECF34D25F4A0}"/>
                </a:ext>
              </a:extLst>
            </p:cNvPr>
            <p:cNvSpPr txBox="1"/>
            <p:nvPr/>
          </p:nvSpPr>
          <p:spPr>
            <a:xfrm>
              <a:off x="597605" y="1370192"/>
              <a:ext cx="7229388" cy="18356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altLang="ko-KR" sz="11500" b="1" spc="600" dirty="0">
                  <a:solidFill>
                    <a:srgbClr val="FF6C6C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K</a:t>
              </a:r>
              <a:r>
                <a:rPr lang="vi-VN" altLang="ko-KR" sz="11500" b="1" spc="600" dirty="0">
                  <a:solidFill>
                    <a:srgbClr val="FCE76B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H</a:t>
              </a:r>
              <a:r>
                <a:rPr lang="vi-VN" altLang="ko-KR" sz="11500" b="1" spc="600" dirty="0">
                  <a:solidFill>
                    <a:srgbClr val="AAF492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Ở</a:t>
              </a:r>
              <a:r>
                <a:rPr lang="vi-VN" altLang="ko-KR" sz="11500" b="1" spc="600" dirty="0">
                  <a:solidFill>
                    <a:srgbClr val="79D0F2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I</a:t>
              </a:r>
            </a:p>
            <a:p>
              <a:pPr algn="ctr"/>
              <a:r>
                <a:rPr lang="vi-VN" altLang="ko-KR" sz="11500" b="1" spc="600" dirty="0">
                  <a:solidFill>
                    <a:srgbClr val="79D0F2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 </a:t>
              </a:r>
              <a:r>
                <a:rPr lang="vi-VN" altLang="ko-KR" sz="11500" b="1" spc="600" dirty="0">
                  <a:solidFill>
                    <a:srgbClr val="AAF492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Đ</a:t>
              </a:r>
              <a:r>
                <a:rPr lang="vi-VN" altLang="ko-KR" sz="11500" b="1" spc="600" dirty="0">
                  <a:solidFill>
                    <a:srgbClr val="79D0F2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Ộ</a:t>
              </a:r>
              <a:r>
                <a:rPr lang="vi-VN" altLang="ko-KR" sz="11500" b="1" spc="600" dirty="0">
                  <a:solidFill>
                    <a:srgbClr val="FCE76B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N</a:t>
              </a:r>
              <a:r>
                <a:rPr lang="vi-VN" altLang="ko-KR" sz="11500" b="1" spc="600" dirty="0">
                  <a:solidFill>
                    <a:srgbClr val="FF6C6C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G</a:t>
              </a:r>
              <a:endParaRPr lang="en-US" altLang="ko-KR" sz="11500" b="1" spc="600" dirty="0">
                <a:solidFill>
                  <a:srgbClr val="FF6C6C"/>
                </a:solidFill>
                <a:effectLst/>
                <a:latin typeface="UTM Showcard" panose="02040603050506020204" pitchFamily="18" charset="0"/>
                <a:ea typeface="HY견고딕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357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-148933" y="-421837"/>
            <a:ext cx="12639985" cy="3540849"/>
            <a:chOff x="-148932" y="-470569"/>
            <a:chExt cx="12639985" cy="3540849"/>
          </a:xfrm>
        </p:grpSpPr>
        <p:grpSp>
          <p:nvGrpSpPr>
            <p:cNvPr id="2" name="Group 1"/>
            <p:cNvGrpSpPr/>
            <p:nvPr/>
          </p:nvGrpSpPr>
          <p:grpSpPr>
            <a:xfrm>
              <a:off x="-148932" y="294969"/>
              <a:ext cx="12063025" cy="2775311"/>
              <a:chOff x="-148932" y="294969"/>
              <a:chExt cx="12063025" cy="2775311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-148932" y="1675164"/>
                <a:ext cx="4329641" cy="1395116"/>
                <a:chOff x="1852533" y="4618573"/>
                <a:chExt cx="4329641" cy="1395116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1901632" y="4632216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1852533" y="4618573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2224442" y="-470569"/>
              <a:ext cx="10266611" cy="2349579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 </a:t>
              </a: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tấn</a:t>
              </a: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262 kg = ..?.. </a:t>
              </a: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tấn</a:t>
              </a:r>
              <a:endParaRPr kumimoji="0" lang="en-US" sz="66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83135" y="4661339"/>
            <a:ext cx="4865720" cy="1509792"/>
            <a:chOff x="56947" y="7199334"/>
            <a:chExt cx="7970686" cy="2323212"/>
          </a:xfrm>
        </p:grpSpPr>
        <p:sp>
          <p:nvSpPr>
            <p:cNvPr id="44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768476" y="7352362"/>
              <a:ext cx="6259157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5,262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tấn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5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56947" y="7199334"/>
              <a:ext cx="2128643" cy="2323212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625428" y="4698189"/>
            <a:ext cx="5332639" cy="1436089"/>
            <a:chOff x="8718303" y="7056816"/>
            <a:chExt cx="8735558" cy="2209801"/>
          </a:xfrm>
        </p:grpSpPr>
        <p:sp>
          <p:nvSpPr>
            <p:cNvPr id="47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10243658" y="7126016"/>
              <a:ext cx="7210203" cy="2071398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526,2 </a:t>
              </a:r>
              <a:r>
                <a:rPr kumimoji="0" lang="en-GB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tấn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8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8718303" y="7056816"/>
              <a:ext cx="2010918" cy="2209801"/>
            </a:xfrm>
            <a:prstGeom prst="rect">
              <a:avLst/>
            </a:prstGeom>
          </p:spPr>
        </p:pic>
      </p:grpSp>
      <p:pic>
        <p:nvPicPr>
          <p:cNvPr id="49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52" y="4775933"/>
            <a:ext cx="1641716" cy="1313371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3135" y="2542980"/>
            <a:ext cx="4865720" cy="1603590"/>
            <a:chOff x="-983096" y="4306632"/>
            <a:chExt cx="6406490" cy="2078381"/>
          </a:xfrm>
        </p:grpSpPr>
        <p:sp>
          <p:nvSpPr>
            <p:cNvPr id="31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655801" y="4546451"/>
              <a:ext cx="4767593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5,202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tấn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2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-983096" y="4306632"/>
              <a:ext cx="1803591" cy="1998441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493595" y="2653667"/>
            <a:ext cx="5464472" cy="1685579"/>
            <a:chOff x="8804714" y="4447253"/>
            <a:chExt cx="7194843" cy="2184644"/>
          </a:xfrm>
        </p:grpSpPr>
        <p:sp>
          <p:nvSpPr>
            <p:cNvPr id="3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10332300" y="4622054"/>
              <a:ext cx="5667257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52,62 </a:t>
              </a: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tấn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foregroundMark x1="31880" y1="36452" x2="25021" y2="40982"/>
                        <a14:foregroundMark x1="32684" y1="30991" x2="33277" y2="37257"/>
                        <a14:foregroundMark x1="48942" y1="41194" x2="38950" y2="53133"/>
                        <a14:foregroundMark x1="64268" y1="43522" x2="59949" y2="52159"/>
                        <a14:foregroundMark x1="67782" y1="37468" x2="61516" y2="39627"/>
                        <a14:foregroundMark x1="77985" y1="35902" x2="77011" y2="32938"/>
                        <a14:foregroundMark x1="78366" y1="34293" x2="78366" y2="36452"/>
                        <a14:foregroundMark x1="78959" y1="33912" x2="76207" y2="321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284" y="1025611"/>
            <a:ext cx="7437581" cy="743758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5017788" y="2463773"/>
            <a:ext cx="2449008" cy="285321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4596837" y="1550085"/>
            <a:ext cx="2278967" cy="2655107"/>
          </a:xfrm>
          <a:prstGeom prst="rect">
            <a:avLst/>
          </a:prstGeom>
        </p:spPr>
      </p:pic>
      <p:pic>
        <p:nvPicPr>
          <p:cNvPr id="38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278850" y="3463398"/>
            <a:ext cx="4642511" cy="288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80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4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4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3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4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8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9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4414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 tmFilter="0, 0; .2, .5; .8, .5; 1, 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6" dur="250" autoRev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2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104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5" fill="hold">
                          <p:stCondLst>
                            <p:cond delay="0"/>
                          </p:stCondLst>
                          <p:childTnLst>
                            <p:par>
                              <p:cTn id="1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8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9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2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5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117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8" fill="hold">
                          <p:stCondLst>
                            <p:cond delay="0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2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5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28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8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4414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3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9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8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 tmFilter="0, 0; .2, .5; .8, .5; 1, 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0" dur="250" autoRev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6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108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9" fill="hold">
                          <p:stCondLst>
                            <p:cond delay="0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3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6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9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121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2" fill="hold">
                          <p:stCondLst>
                            <p:cond delay="0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5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6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9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32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audio>
                  <p:cMediaNode vol="80000">
                    <p:cTn id="1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8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333191"/>
            <a:ext cx="11934543" cy="2509995"/>
            <a:chOff x="-20450" y="294969"/>
            <a:chExt cx="11934543" cy="2509995"/>
          </a:xfrm>
        </p:grpSpPr>
        <p:grpSp>
          <p:nvGrpSpPr>
            <p:cNvPr id="2" name="Group 1"/>
            <p:cNvGrpSpPr/>
            <p:nvPr/>
          </p:nvGrpSpPr>
          <p:grpSpPr>
            <a:xfrm>
              <a:off x="-20450" y="294969"/>
              <a:ext cx="11934543" cy="2509995"/>
              <a:chOff x="-20450" y="294969"/>
              <a:chExt cx="11934543" cy="2509995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-20450" y="1394217"/>
                <a:ext cx="4314988" cy="1410747"/>
                <a:chOff x="1981015" y="4337626"/>
                <a:chExt cx="4314988" cy="1410747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1981015" y="4366900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015461" y="4337626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0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0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3102778" y="575026"/>
              <a:ext cx="8744681" cy="1293971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3 </a:t>
              </a:r>
              <a:r>
                <a:rPr kumimoji="0" lang="en-US" sz="7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tạ</a:t>
              </a:r>
              <a:r>
                <a:rPr kumimoji="0" lang="en-US" sz="7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52 kg = ? </a:t>
              </a:r>
              <a:r>
                <a:rPr kumimoji="0" lang="en-US" sz="7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tạ</a:t>
              </a:r>
              <a:endParaRPr kumimoji="0" lang="en-US" sz="7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3135" y="2542980"/>
            <a:ext cx="4865720" cy="1603590"/>
            <a:chOff x="-983096" y="4306632"/>
            <a:chExt cx="6406490" cy="2078381"/>
          </a:xfrm>
        </p:grpSpPr>
        <p:sp>
          <p:nvSpPr>
            <p:cNvPr id="16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655801" y="4546451"/>
              <a:ext cx="4767593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3,25 </a:t>
              </a:r>
              <a:r>
                <a:rPr kumimoji="0" lang="en-US" sz="9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tạ</a:t>
              </a:r>
              <a:endParaRPr kumimoji="0" lang="en-US" sz="9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-983096" y="4306632"/>
              <a:ext cx="1803591" cy="1998441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493595" y="2653667"/>
            <a:ext cx="5464472" cy="1685579"/>
            <a:chOff x="8804714" y="4447253"/>
            <a:chExt cx="7194843" cy="2184644"/>
          </a:xfrm>
        </p:grpSpPr>
        <p:sp>
          <p:nvSpPr>
            <p:cNvPr id="21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10332300" y="4622054"/>
              <a:ext cx="5667257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35,2 </a:t>
              </a:r>
              <a:r>
                <a:rPr kumimoji="0" lang="en-US" sz="9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tạ</a:t>
              </a:r>
              <a:endParaRPr kumimoji="0" lang="en-US" sz="9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22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83135" y="4731204"/>
            <a:ext cx="4865720" cy="1646772"/>
            <a:chOff x="2147103" y="4634992"/>
            <a:chExt cx="6406490" cy="2134345"/>
          </a:xfrm>
        </p:grpSpPr>
        <p:sp>
          <p:nvSpPr>
            <p:cNvPr id="24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3626200" y="4759487"/>
              <a:ext cx="4927393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3,02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tạ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25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605186" y="4731204"/>
            <a:ext cx="5308906" cy="1646772"/>
            <a:chOff x="10324068" y="7196308"/>
            <a:chExt cx="7873646" cy="2372790"/>
          </a:xfrm>
        </p:grpSpPr>
        <p:sp>
          <p:nvSpPr>
            <p:cNvPr id="31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11831654" y="7334711"/>
              <a:ext cx="6366060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3,52 </a:t>
              </a:r>
              <a:r>
                <a:rPr kumimoji="0" lang="en-US" sz="9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tạ</a:t>
              </a:r>
              <a:endParaRPr kumimoji="0" lang="en-US" sz="9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3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pic>
        <p:nvPicPr>
          <p:cNvPr id="2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364" y="4893469"/>
            <a:ext cx="1975704" cy="158056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431710" y="2419044"/>
            <a:ext cx="2449008" cy="285321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4519696" y="4164474"/>
            <a:ext cx="2278967" cy="265510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496" b="96454" l="7979" r="92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8805">
            <a:off x="2060132" y="1318242"/>
            <a:ext cx="6228394" cy="6228394"/>
          </a:xfrm>
          <a:prstGeom prst="rect">
            <a:avLst/>
          </a:prstGeom>
        </p:spPr>
      </p:pic>
      <p:pic>
        <p:nvPicPr>
          <p:cNvPr id="3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54461" y="2637590"/>
            <a:ext cx="4642511" cy="288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69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2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9" dur="4414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0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1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7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6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2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9" dur="4414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0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1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7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6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343701"/>
            <a:ext cx="12787099" cy="2460583"/>
            <a:chOff x="1" y="294969"/>
            <a:chExt cx="12787099" cy="2460583"/>
          </a:xfrm>
        </p:grpSpPr>
        <p:grpSp>
          <p:nvGrpSpPr>
            <p:cNvPr id="2" name="Group 1"/>
            <p:cNvGrpSpPr/>
            <p:nvPr/>
          </p:nvGrpSpPr>
          <p:grpSpPr>
            <a:xfrm>
              <a:off x="1" y="294969"/>
              <a:ext cx="11914092" cy="2460583"/>
              <a:chOff x="1" y="294969"/>
              <a:chExt cx="11914092" cy="2460583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1" y="1338850"/>
                <a:ext cx="4280958" cy="1416702"/>
                <a:chOff x="2001466" y="4282259"/>
                <a:chExt cx="4280958" cy="1416702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2001466" y="4317488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3: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001882" y="4282259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0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0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3: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2520489" y="350814"/>
              <a:ext cx="10266611" cy="1464231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152 kg = ..?.. </a:t>
              </a:r>
              <a:r>
                <a:rPr kumimoji="0" lang="en-GB" sz="8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tạ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3135" y="2542980"/>
            <a:ext cx="4865720" cy="1603590"/>
            <a:chOff x="-983096" y="4306632"/>
            <a:chExt cx="6406490" cy="2078381"/>
          </a:xfrm>
        </p:grpSpPr>
        <p:sp>
          <p:nvSpPr>
            <p:cNvPr id="46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655801" y="4546451"/>
              <a:ext cx="4767593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1,25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tạ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4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-983096" y="4306632"/>
              <a:ext cx="1803591" cy="1998441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493595" y="2653667"/>
            <a:ext cx="5464472" cy="1685579"/>
            <a:chOff x="8804714" y="4447253"/>
            <a:chExt cx="7194843" cy="2184644"/>
          </a:xfrm>
        </p:grpSpPr>
        <p:sp>
          <p:nvSpPr>
            <p:cNvPr id="49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10332300" y="4622054"/>
              <a:ext cx="5667257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15,2 </a:t>
              </a:r>
              <a:r>
                <a:rPr kumimoji="0" lang="en-US" sz="5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tạ</a:t>
              </a:r>
              <a:endPara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50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83135" y="4731204"/>
            <a:ext cx="4865720" cy="1646772"/>
            <a:chOff x="2147103" y="4634992"/>
            <a:chExt cx="6406490" cy="2134345"/>
          </a:xfrm>
        </p:grpSpPr>
        <p:sp>
          <p:nvSpPr>
            <p:cNvPr id="52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3626200" y="4759487"/>
              <a:ext cx="4927393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0,152 </a:t>
              </a:r>
              <a:r>
                <a:rPr kumimoji="0" lang="en-US" sz="5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tạ</a:t>
              </a:r>
              <a:endPara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53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605186" y="4731204"/>
            <a:ext cx="5308906" cy="1646772"/>
            <a:chOff x="10324068" y="7196308"/>
            <a:chExt cx="7873646" cy="2372790"/>
          </a:xfrm>
        </p:grpSpPr>
        <p:sp>
          <p:nvSpPr>
            <p:cNvPr id="55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11831654" y="7334711"/>
              <a:ext cx="6366060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1,52 </a:t>
              </a:r>
              <a:r>
                <a:rPr kumimoji="0" lang="en-US" sz="5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tạ</a:t>
              </a:r>
              <a:endPara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56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1" r="44077"/>
          <a:stretch/>
        </p:blipFill>
        <p:spPr>
          <a:xfrm>
            <a:off x="2147425" y="964932"/>
            <a:ext cx="6407996" cy="5893068"/>
          </a:xfrm>
          <a:prstGeom prst="rect">
            <a:avLst/>
          </a:prstGeom>
        </p:spPr>
      </p:pic>
      <p:pic>
        <p:nvPicPr>
          <p:cNvPr id="57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364" y="4893469"/>
            <a:ext cx="1975704" cy="158056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431710" y="2419044"/>
            <a:ext cx="2449008" cy="285321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4519696" y="4164474"/>
            <a:ext cx="2278967" cy="2655107"/>
          </a:xfrm>
          <a:prstGeom prst="rect">
            <a:avLst/>
          </a:prstGeom>
        </p:spPr>
      </p:pic>
      <p:pic>
        <p:nvPicPr>
          <p:cNvPr id="2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353769" y="1934102"/>
            <a:ext cx="4642511" cy="288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98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4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9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1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8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5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2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9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5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8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1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1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2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4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5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28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4"/>
                      </p:tgtEl>
                    </p:cond>
                  </p:nextCondLst>
                </p:seq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1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8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5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2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9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5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8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1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1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2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4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5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28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4"/>
                      </p:tgtEl>
                    </p:cond>
                  </p:nextCondLst>
                </p:seq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F8141B6-6650-FE45-6B19-221B0CD174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4"/>
          <a:stretch/>
        </p:blipFill>
        <p:spPr>
          <a:xfrm>
            <a:off x="2334721" y="2619323"/>
            <a:ext cx="7508724" cy="42386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FB44C0-B384-EA1B-68CD-E10402C9F7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75" t="-1953" r="66809" b="70796"/>
          <a:stretch/>
        </p:blipFill>
        <p:spPr>
          <a:xfrm>
            <a:off x="-1567203" y="2222583"/>
            <a:ext cx="3901924" cy="18620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5452AE-BA7D-CC0D-2A17-0E3B01DF04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49" r="360" b="70519"/>
          <a:stretch/>
        </p:blipFill>
        <p:spPr>
          <a:xfrm rot="1149474">
            <a:off x="9001760" y="2585077"/>
            <a:ext cx="3251200" cy="11370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619DCD-BA33-9F78-2851-4FEF0FFE80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986" y="164423"/>
            <a:ext cx="5209986" cy="390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13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9CAD5-DB52-C3B2-BD86-65076CE04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Thiết kế chưa có tên - 2025-10-05T174133.249">
            <a:hlinkClick r:id="" action="ppaction://media"/>
            <a:extLst>
              <a:ext uri="{FF2B5EF4-FFF2-40B4-BE49-F238E27FC236}">
                <a16:creationId xmlns:a16="http://schemas.microsoft.com/office/drawing/2014/main" id="{98252EB0-19DB-398D-AEB6-5A9E532E0C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62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B461386-E58A-F703-611C-2267AD0CD784}"/>
              </a:ext>
            </a:extLst>
          </p:cNvPr>
          <p:cNvSpPr/>
          <p:nvPr/>
        </p:nvSpPr>
        <p:spPr>
          <a:xfrm>
            <a:off x="1818290" y="105103"/>
            <a:ext cx="8334703" cy="861849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43020F-9646-4628-86BF-0C4FBA1C61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900" y="2498321"/>
            <a:ext cx="7156888" cy="4149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8AF4E8FA-14A4-8EC8-74E3-A7E804F1A769}"/>
              </a:ext>
            </a:extLst>
          </p:cNvPr>
          <p:cNvSpPr/>
          <p:nvPr/>
        </p:nvSpPr>
        <p:spPr>
          <a:xfrm>
            <a:off x="493986" y="1156138"/>
            <a:ext cx="3962400" cy="1187669"/>
          </a:xfrm>
          <a:prstGeom prst="wedgeRoundRectCallout">
            <a:avLst>
              <a:gd name="adj1" fmla="val 25014"/>
              <a:gd name="adj2" fmla="val 66040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bể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1800" b="1" i="1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60 dm</a:t>
            </a:r>
            <a:r>
              <a:rPr lang="en-US" sz="1800" b="1" i="1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79A0DC32-2604-9EEC-A633-8334C9D08920}"/>
              </a:ext>
            </a:extLst>
          </p:cNvPr>
          <p:cNvSpPr/>
          <p:nvPr/>
        </p:nvSpPr>
        <p:spPr>
          <a:xfrm>
            <a:off x="5517930" y="1334813"/>
            <a:ext cx="3468415" cy="1187669"/>
          </a:xfrm>
          <a:prstGeom prst="wedgeRoundRectCallout">
            <a:avLst>
              <a:gd name="adj1" fmla="val 5651"/>
              <a:gd name="adj2" fmla="val 74005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11884384-9E0D-9898-3946-07BEAB37C874}"/>
              </a:ext>
            </a:extLst>
          </p:cNvPr>
          <p:cNvSpPr/>
          <p:nvPr/>
        </p:nvSpPr>
        <p:spPr>
          <a:xfrm>
            <a:off x="8198068" y="2995448"/>
            <a:ext cx="3468415" cy="1187669"/>
          </a:xfrm>
          <a:prstGeom prst="wedgeRoundRectCallout">
            <a:avLst>
              <a:gd name="adj1" fmla="val 5651"/>
              <a:gd name="adj2" fmla="val 74005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151088C-DAF8-52A2-96E6-67F9582C1C45}"/>
              </a:ext>
            </a:extLst>
          </p:cNvPr>
          <p:cNvSpPr/>
          <p:nvPr/>
        </p:nvSpPr>
        <p:spPr>
          <a:xfrm>
            <a:off x="2049517" y="5791199"/>
            <a:ext cx="8334703" cy="861849"/>
          </a:xfrm>
          <a:prstGeom prst="roundRect">
            <a:avLst/>
          </a:prstGeom>
          <a:solidFill>
            <a:srgbClr val="FCE76B"/>
          </a:solidFill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bể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73877EE-A5DC-1BBB-8CDA-DB14EB3699BA}"/>
              </a:ext>
            </a:extLst>
          </p:cNvPr>
          <p:cNvSpPr/>
          <p:nvPr/>
        </p:nvSpPr>
        <p:spPr>
          <a:xfrm>
            <a:off x="2065282" y="5806964"/>
            <a:ext cx="8334703" cy="861849"/>
          </a:xfrm>
          <a:prstGeom prst="roundRect">
            <a:avLst/>
          </a:prstGeom>
          <a:solidFill>
            <a:srgbClr val="FFFFFF"/>
          </a:solidFill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bể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m</a:t>
            </a:r>
            <a:r>
              <a:rPr lang="en-US" sz="2800" b="1" i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60 dm</a:t>
            </a:r>
            <a:r>
              <a:rPr lang="en-US" sz="2800" b="1" i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AF1DC03-B397-77AB-AECC-B242206BE7D1}"/>
              </a:ext>
            </a:extLst>
          </p:cNvPr>
          <p:cNvSpPr/>
          <p:nvPr/>
        </p:nvSpPr>
        <p:spPr>
          <a:xfrm>
            <a:off x="2065283" y="5785944"/>
            <a:ext cx="8334703" cy="861849"/>
          </a:xfrm>
          <a:prstGeom prst="roundRect">
            <a:avLst/>
          </a:prstGeom>
          <a:solidFill>
            <a:srgbClr val="FCE76B"/>
          </a:solidFill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3EF6EFB-FC36-F61E-DA84-40AF1D40D6A8}"/>
              </a:ext>
            </a:extLst>
          </p:cNvPr>
          <p:cNvSpPr/>
          <p:nvPr/>
        </p:nvSpPr>
        <p:spPr>
          <a:xfrm>
            <a:off x="2091558" y="5812219"/>
            <a:ext cx="8334703" cy="861849"/>
          </a:xfrm>
          <a:prstGeom prst="roundRect">
            <a:avLst/>
          </a:prstGeom>
          <a:solidFill>
            <a:srgbClr val="FFFFFF"/>
          </a:solidFill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viết số đo diện tích dưới dạng số thập phân.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54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D989909-37EF-7479-099C-798BBDDC0A49}"/>
              </a:ext>
            </a:extLst>
          </p:cNvPr>
          <p:cNvSpPr/>
          <p:nvPr/>
        </p:nvSpPr>
        <p:spPr>
          <a:xfrm>
            <a:off x="1008993" y="105103"/>
            <a:ext cx="10531366" cy="861849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m</a:t>
            </a:r>
            <a:r>
              <a:rPr lang="en-US" sz="24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60 dm</a:t>
            </a:r>
            <a:r>
              <a:rPr lang="en-US" sz="24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007909-8655-CF5E-8497-92311F110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0457" y="1628939"/>
            <a:ext cx="3887619" cy="8304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8C58FB9-C17C-071E-2F1A-30BF9BDEC27D}"/>
                  </a:ext>
                </a:extLst>
              </p:cNvPr>
              <p:cNvSpPr txBox="1"/>
              <p:nvPr/>
            </p:nvSpPr>
            <p:spPr>
              <a:xfrm>
                <a:off x="2575035" y="2669628"/>
                <a:ext cx="7052441" cy="20209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 m</a:t>
                </a:r>
                <a:r>
                  <a:rPr lang="en-US" sz="3600" b="1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60 dm</a:t>
                </a:r>
                <a:r>
                  <a:rPr lang="en-US" sz="3600" b="1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3600" b="1" i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𝟏</m:t>
                    </m:r>
                    <m:f>
                      <m:f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𝟔𝟎</m:t>
                        </m:r>
                      </m:num>
                      <m:den>
                        <m:r>
                          <a:rPr lang="en-US" sz="3600" b="1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m</a:t>
                </a:r>
                <a:r>
                  <a:rPr lang="en-US" sz="3600" b="1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</a:t>
                </a:r>
                <a:r>
                  <a:rPr lang="en-US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1,6 m</a:t>
                </a:r>
                <a:r>
                  <a:rPr lang="en-US" sz="3600" b="1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 m</a:t>
                </a:r>
                <a:r>
                  <a:rPr lang="en-US" sz="3600" b="1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60 dm</a:t>
                </a:r>
                <a:r>
                  <a:rPr lang="en-US" sz="3600" b="1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1,6 m</a:t>
                </a:r>
                <a:r>
                  <a:rPr lang="en-US" sz="3600" b="1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8C58FB9-C17C-071E-2F1A-30BF9BDEC2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5035" y="2669628"/>
                <a:ext cx="7052441" cy="2020938"/>
              </a:xfrm>
              <a:prstGeom prst="rect">
                <a:avLst/>
              </a:prstGeom>
              <a:blipFill>
                <a:blip r:embed="rId3"/>
                <a:stretch>
                  <a:fillRect l="-2593" b="-105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0708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571</Words>
  <Application>Microsoft Office PowerPoint</Application>
  <PresentationFormat>Widescreen</PresentationFormat>
  <Paragraphs>89</Paragraphs>
  <Slides>16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LNTH-LuoLuoNotangYuanTi 1</vt:lpstr>
      <vt:lpstr>Arial</vt:lpstr>
      <vt:lpstr>Calibri</vt:lpstr>
      <vt:lpstr>Calibri Light</vt:lpstr>
      <vt:lpstr>Cambria</vt:lpstr>
      <vt:lpstr>Cambria Math</vt:lpstr>
      <vt:lpstr>Times New Roman</vt:lpstr>
      <vt:lpstr>UTM Showcard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bang120879@gmail.com</dc:creator>
  <cp:lastModifiedBy>bang120879@gmail.com</cp:lastModifiedBy>
  <cp:revision>4</cp:revision>
  <dcterms:created xsi:type="dcterms:W3CDTF">2025-10-18T08:04:44Z</dcterms:created>
  <dcterms:modified xsi:type="dcterms:W3CDTF">2025-10-18T08:15:04Z</dcterms:modified>
</cp:coreProperties>
</file>