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18" r:id="rId2"/>
    <p:sldId id="319" r:id="rId3"/>
    <p:sldId id="291" r:id="rId4"/>
    <p:sldId id="322" r:id="rId5"/>
    <p:sldId id="324" r:id="rId6"/>
    <p:sldId id="299" r:id="rId7"/>
    <p:sldId id="30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8E86D-06C7-4C90-969F-F23993F3275C}"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E9EBE-6517-4E1E-8D52-19FCAED79E0F}" type="slidenum">
              <a:rPr lang="en-US" smtClean="0"/>
              <a:t>‹#›</a:t>
            </a:fld>
            <a:endParaRPr lang="en-US"/>
          </a:p>
        </p:txBody>
      </p:sp>
    </p:spTree>
    <p:extLst>
      <p:ext uri="{BB962C8B-B14F-4D97-AF65-F5344CB8AC3E}">
        <p14:creationId xmlns:p14="http://schemas.microsoft.com/office/powerpoint/2010/main" val="144916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6358-4E31-05F1-64E7-AEC0E7158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58EB51-6F11-931D-3B55-C10D95FD3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EFE90E-5BE6-9A64-AC6E-2FD867DFDD7D}"/>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B9257E7E-ACFD-A7CE-5F0D-9F41C7B83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0359D-5C06-B68E-34F4-F822C577F80D}"/>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22667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724D-C280-C340-88E0-4F9B771930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2BC9B-D0F2-B881-2DD3-542D0382E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96106-B85B-36FB-DACF-357970887ACC}"/>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724BFFAA-C363-3139-4D9C-92EACBC2F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FE61-2DB3-C9AB-CC89-796055C6F050}"/>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167666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3F892-9C66-8BDD-B9A7-430071C954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5247DF-8E4B-0AB9-F4BD-19D37A80B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B04E4-3E82-8CCB-2680-D9FB2F769BFC}"/>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B03AA6C3-9AFF-1B2F-E67A-010D6F77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BA74-EA9A-3A80-B8ED-9FF36F586FCE}"/>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72630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A23F-1FC5-68C0-0DEE-8E2EF4F26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7E176-C01F-A78D-CEAC-C2B037B05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11410-9DDE-DBD9-3976-60E159C31F9F}"/>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4BED75A3-4C90-0F63-4DA8-B25158D1D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4FEB8-314A-D105-1B28-17524EC4EFB0}"/>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4169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0DA8-C703-041A-9614-9EA4735FB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235F3-F053-3654-3EE8-D3CE17BF3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E1D96-1A8B-6E39-F364-F05B36317C29}"/>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65631F22-D208-E5E5-7022-ADC0C6C76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0B132-33C7-7DA4-69E8-121669E1A2A0}"/>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32353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FDBF-DA59-231E-4C9F-F546F7FF2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E5EAC-AC02-C749-1756-AF7A959F3E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81077-81CD-7529-7A4A-B6820B9C2E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7EA61-242F-2430-7B19-BC9DA689296D}"/>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6" name="Footer Placeholder 5">
            <a:extLst>
              <a:ext uri="{FF2B5EF4-FFF2-40B4-BE49-F238E27FC236}">
                <a16:creationId xmlns:a16="http://schemas.microsoft.com/office/drawing/2014/main" id="{266ABFE5-D192-80ED-AC21-825F2FF61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F2DCC-37B3-C8BD-FAED-51EC4BD15D2D}"/>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01011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0C37-14EC-3735-B512-EAFC746836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AB4C15-7750-87C1-17B9-4ACACFB60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B87CF4-6900-6152-2429-47D95B175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011FDC-1DE7-A9FF-4068-50E21277B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14E64-A14E-55B2-3196-C79BDB53F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B12582-0C13-B9A6-BEB5-2A91CBD722EA}"/>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8" name="Footer Placeholder 7">
            <a:extLst>
              <a:ext uri="{FF2B5EF4-FFF2-40B4-BE49-F238E27FC236}">
                <a16:creationId xmlns:a16="http://schemas.microsoft.com/office/drawing/2014/main" id="{50143410-81F6-DC9F-4E25-C8618BF3A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2E9E2-A4E2-44A1-382C-453E9537060E}"/>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266499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CB8-013D-A7ED-D6DF-A4D7D3A493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1E6E0-79E7-250F-567F-0DE1256415A0}"/>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4" name="Footer Placeholder 3">
            <a:extLst>
              <a:ext uri="{FF2B5EF4-FFF2-40B4-BE49-F238E27FC236}">
                <a16:creationId xmlns:a16="http://schemas.microsoft.com/office/drawing/2014/main" id="{8A3CFD23-A49C-E2EB-7343-B145008B1E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7B6DC5-ECF0-5AD3-A286-DFEEFA9E8535}"/>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143152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4B9CD-924A-CE42-B34C-B00348EF4A3A}"/>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3" name="Footer Placeholder 2">
            <a:extLst>
              <a:ext uri="{FF2B5EF4-FFF2-40B4-BE49-F238E27FC236}">
                <a16:creationId xmlns:a16="http://schemas.microsoft.com/office/drawing/2014/main" id="{38277BA1-0D59-8955-1333-8373EE7A0E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B1FE1-AE72-4179-56F9-D88C12C27304}"/>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168261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05F8-2588-DF90-2E67-099B5D1B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868B3-B282-E05D-D0F9-4F2368896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2E629-6E8D-10AE-6658-CB051D360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504B4-5F16-59DF-861A-A98A1EBFCA96}"/>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6" name="Footer Placeholder 5">
            <a:extLst>
              <a:ext uri="{FF2B5EF4-FFF2-40B4-BE49-F238E27FC236}">
                <a16:creationId xmlns:a16="http://schemas.microsoft.com/office/drawing/2014/main" id="{9FBCBCD7-17F3-C082-8ED4-80EC8B4B5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1E695-5BF7-1B54-700B-B13B8A6C18A4}"/>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50670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A7C6-6D3C-5EE5-08E9-43F0C1A5B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10B00-D46B-DB20-F0F4-0F05D08AE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9EC42-9A5E-C820-6B1C-4B36A6138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44D6D-C230-0FCA-C623-6CAC65257BF8}"/>
              </a:ext>
            </a:extLst>
          </p:cNvPr>
          <p:cNvSpPr>
            <a:spLocks noGrp="1"/>
          </p:cNvSpPr>
          <p:nvPr>
            <p:ph type="dt" sz="half" idx="10"/>
          </p:nvPr>
        </p:nvSpPr>
        <p:spPr/>
        <p:txBody>
          <a:bodyPr/>
          <a:lstStyle/>
          <a:p>
            <a:fld id="{6AF1A3C0-60B3-46A8-828F-FD31D717CACB}" type="datetimeFigureOut">
              <a:rPr lang="en-US" smtClean="0"/>
              <a:t>9/29/2025</a:t>
            </a:fld>
            <a:endParaRPr lang="en-US"/>
          </a:p>
        </p:txBody>
      </p:sp>
      <p:sp>
        <p:nvSpPr>
          <p:cNvPr id="6" name="Footer Placeholder 5">
            <a:extLst>
              <a:ext uri="{FF2B5EF4-FFF2-40B4-BE49-F238E27FC236}">
                <a16:creationId xmlns:a16="http://schemas.microsoft.com/office/drawing/2014/main" id="{1E06FD2C-A9DF-773C-23F2-34F2357D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BF3B8-3779-C541-9A03-DCA01960E5A4}"/>
              </a:ext>
            </a:extLst>
          </p:cNvPr>
          <p:cNvSpPr>
            <a:spLocks noGrp="1"/>
          </p:cNvSpPr>
          <p:nvPr>
            <p:ph type="sldNum" sz="quarter" idx="12"/>
          </p:nvPr>
        </p:nvSpPr>
        <p:spPr/>
        <p:txBody>
          <a:bodyPr/>
          <a:lstStyle/>
          <a:p>
            <a:fld id="{3B53790F-4663-438E-92F8-0D26FE3AC6DB}" type="slidenum">
              <a:rPr lang="en-US" smtClean="0"/>
              <a:t>‹#›</a:t>
            </a:fld>
            <a:endParaRPr lang="en-US"/>
          </a:p>
        </p:txBody>
      </p:sp>
    </p:spTree>
    <p:extLst>
      <p:ext uri="{BB962C8B-B14F-4D97-AF65-F5344CB8AC3E}">
        <p14:creationId xmlns:p14="http://schemas.microsoft.com/office/powerpoint/2010/main" val="36719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930E1-C22D-20B3-83EB-8A0E9F6EE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E5E79-2864-DAC2-26BD-1DA128687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99F83-CADD-8357-2A85-FCB5CB732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A3C0-60B3-46A8-828F-FD31D717CACB}" type="datetimeFigureOut">
              <a:rPr lang="en-US" smtClean="0"/>
              <a:t>9/29/2025</a:t>
            </a:fld>
            <a:endParaRPr lang="en-US"/>
          </a:p>
        </p:txBody>
      </p:sp>
      <p:sp>
        <p:nvSpPr>
          <p:cNvPr id="5" name="Footer Placeholder 4">
            <a:extLst>
              <a:ext uri="{FF2B5EF4-FFF2-40B4-BE49-F238E27FC236}">
                <a16:creationId xmlns:a16="http://schemas.microsoft.com/office/drawing/2014/main" id="{0CBC7080-2671-5006-60F2-F6C409607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6154CF-201D-43E5-654B-ADC63DF91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790F-4663-438E-92F8-0D26FE3AC6DB}" type="slidenum">
              <a:rPr lang="en-US" smtClean="0"/>
              <a:t>‹#›</a:t>
            </a:fld>
            <a:endParaRPr lang="en-US"/>
          </a:p>
        </p:txBody>
      </p:sp>
    </p:spTree>
    <p:extLst>
      <p:ext uri="{BB962C8B-B14F-4D97-AF65-F5344CB8AC3E}">
        <p14:creationId xmlns:p14="http://schemas.microsoft.com/office/powerpoint/2010/main" val="38236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10.glitter-graphics.net/pub/628/628290gqhiis6k6p.gif" TargetMode="External"/><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7.wmf"/><Relationship Id="rId4" Type="http://schemas.openxmlformats.org/officeDocument/2006/relationships/image" Target="../media/image3.wmf"/><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7080" y="1513945"/>
            <a:ext cx="142875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charset="0"/>
              </a:rPr>
              <a:t>GD &amp; ÑT</a:t>
            </a:r>
          </a:p>
        </p:txBody>
      </p:sp>
      <p:sp>
        <p:nvSpPr>
          <p:cNvPr id="5123" name="AutoShape 33"/>
          <p:cNvSpPr>
            <a:spLocks noChangeArrowheads="1"/>
          </p:cNvSpPr>
          <p:nvPr/>
        </p:nvSpPr>
        <p:spPr bwMode="auto">
          <a:xfrm>
            <a:off x="6153152" y="990600"/>
            <a:ext cx="747713"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3325416" y="4503738"/>
            <a:ext cx="97155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381753" y="42672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3581403" y="50292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7696202" y="1981200"/>
            <a:ext cx="747713"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267450" y="43434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581650" y="1676404"/>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294166" y="2116934"/>
            <a:ext cx="715962" cy="447675"/>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10303" y="41148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3067052" y="990600"/>
            <a:ext cx="747713" cy="8715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3467103" y="55626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4" name="AutoShape 24"/>
          <p:cNvSpPr>
            <a:spLocks noChangeArrowheads="1"/>
          </p:cNvSpPr>
          <p:nvPr/>
        </p:nvSpPr>
        <p:spPr bwMode="auto">
          <a:xfrm rot="19926999">
            <a:off x="8553453" y="54864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867403" y="2133600"/>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267702" y="1066800"/>
            <a:ext cx="747713" cy="8715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8553450" y="31242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3124200" y="30480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810250" y="9906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924550" y="5334005"/>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9124950" y="5943600"/>
            <a:ext cx="40005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1441524" y="766042"/>
            <a:ext cx="2569369" cy="2698750"/>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pic>
        <p:nvPicPr>
          <p:cNvPr id="5143" name="Picture 36" descr="http://dl10.glitter-graphics.net/pub/628/628290gqhiis6k6p.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rot="5400000">
            <a:off x="-2175683" y="2712766"/>
            <a:ext cx="5775325"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44" name="Object 37"/>
          <p:cNvGraphicFramePr>
            <a:graphicFrameLocks noChangeAspect="1"/>
          </p:cNvGraphicFramePr>
          <p:nvPr>
            <p:extLst>
              <p:ext uri="{D42A27DB-BD31-4B8C-83A1-F6EECF244321}">
                <p14:modId xmlns:p14="http://schemas.microsoft.com/office/powerpoint/2010/main" val="2911417208"/>
              </p:ext>
            </p:extLst>
          </p:nvPr>
        </p:nvGraphicFramePr>
        <p:xfrm>
          <a:off x="297167" y="3400185"/>
          <a:ext cx="2052638" cy="3444875"/>
        </p:xfrm>
        <a:graphic>
          <a:graphicData uri="http://schemas.openxmlformats.org/presentationml/2006/ole">
            <mc:AlternateContent xmlns:mc="http://schemas.openxmlformats.org/markup-compatibility/2006">
              <mc:Choice xmlns:v="urn:schemas-microsoft-com:vml" Requires="v">
                <p:oleObj name="Clip" r:id="rId9" imgW="3535680" imgH="4450080" progId="">
                  <p:embed/>
                </p:oleObj>
              </mc:Choice>
              <mc:Fallback>
                <p:oleObj name="Clip" r:id="rId9" imgW="3535680" imgH="4450080" progId="">
                  <p:embed/>
                  <p:pic>
                    <p:nvPicPr>
                      <p:cNvPr id="5144"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67" y="3400185"/>
                        <a:ext cx="2052638"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6224172" y="1690304"/>
            <a:ext cx="3932702" cy="719104"/>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 5 - KNTT</a:t>
            </a:r>
          </a:p>
        </p:txBody>
      </p:sp>
      <p:sp>
        <p:nvSpPr>
          <p:cNvPr id="40" name="WordArt 3"/>
          <p:cNvSpPr>
            <a:spLocks noChangeArrowheads="1" noChangeShapeType="1" noTextEdit="1"/>
          </p:cNvSpPr>
          <p:nvPr/>
        </p:nvSpPr>
        <p:spPr bwMode="auto">
          <a:xfrm>
            <a:off x="4621068" y="3428345"/>
            <a:ext cx="6633085" cy="1411258"/>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7 :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a:t>
            </a:r>
          </a:p>
          <a:p>
            <a:pPr algn="ct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đại</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tiếp</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theo</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41" name="WordArt 4"/>
          <p:cNvSpPr>
            <a:spLocks noChangeArrowheads="1" noChangeShapeType="1" noTextEdit="1"/>
          </p:cNvSpPr>
          <p:nvPr/>
        </p:nvSpPr>
        <p:spPr bwMode="auto">
          <a:xfrm>
            <a:off x="2860990" y="5816193"/>
            <a:ext cx="6233615" cy="833023"/>
          </a:xfrm>
          <a:prstGeom prst="rect">
            <a:avLst/>
          </a:prstGeom>
        </p:spPr>
        <p:txBody>
          <a:bodyPr wrap="none"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VIÊN:NGUYỄN THỊ BĂNG</a:t>
            </a:r>
          </a:p>
        </p:txBody>
      </p:sp>
      <p:sp>
        <p:nvSpPr>
          <p:cNvPr id="42" name="WordArt 16"/>
          <p:cNvSpPr>
            <a:spLocks noChangeArrowheads="1" noChangeShapeType="1" noTextEdit="1"/>
          </p:cNvSpPr>
          <p:nvPr/>
        </p:nvSpPr>
        <p:spPr bwMode="auto">
          <a:xfrm>
            <a:off x="2860990" y="48579"/>
            <a:ext cx="6964262"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 TOÀN THẮNG – TIÊN THẮNG</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402762"/>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528460" y="424432"/>
            <a:ext cx="1571636" cy="1071570"/>
          </a:xfrm>
          <a:prstGeom prst="rect">
            <a:avLst/>
          </a:prstGeom>
        </p:spPr>
      </p:pic>
      <p:pic>
        <p:nvPicPr>
          <p:cNvPr id="12" name="Picture 11">
            <a:extLst>
              <a:ext uri="{FF2B5EF4-FFF2-40B4-BE49-F238E27FC236}">
                <a16:creationId xmlns:a16="http://schemas.microsoft.com/office/drawing/2014/main" id="{2BA56FE9-9C0A-4009-A4AD-A737AC04888A}"/>
              </a:ext>
            </a:extLst>
          </p:cNvPr>
          <p:cNvPicPr>
            <a:picLocks noChangeAspect="1"/>
          </p:cNvPicPr>
          <p:nvPr/>
        </p:nvPicPr>
        <p:blipFill>
          <a:blip r:embed="rId3"/>
          <a:stretch>
            <a:fillRect/>
          </a:stretch>
        </p:blipFill>
        <p:spPr>
          <a:xfrm>
            <a:off x="3796029" y="109245"/>
            <a:ext cx="5038482" cy="1592946"/>
          </a:xfrm>
          <a:prstGeom prst="rect">
            <a:avLst/>
          </a:prstGeom>
        </p:spPr>
      </p:pic>
      <p:sp>
        <p:nvSpPr>
          <p:cNvPr id="14" name="TextBox 13"/>
          <p:cNvSpPr txBox="1"/>
          <p:nvPr/>
        </p:nvSpPr>
        <p:spPr>
          <a:xfrm>
            <a:off x="929342" y="2736502"/>
            <a:ext cx="10146911" cy="1384995"/>
          </a:xfrm>
          <a:prstGeom prst="rect">
            <a:avLst/>
          </a:prstGeom>
          <a:noFill/>
        </p:spPr>
        <p:txBody>
          <a:bodyPr wrap="square" rtlCol="0">
            <a:spAutoFit/>
          </a:bodyPr>
          <a:lstStyle/>
          <a:p>
            <a:pPr defTabSz="1219170">
              <a:buClr>
                <a:srgbClr val="000000"/>
              </a:buClr>
            </a:pP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Tìm</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đại</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từ</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trong</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câu</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00FF"/>
                </a:solidFill>
                <a:latin typeface="Times New Roman" pitchFamily="18" charset="0"/>
                <a:ea typeface="Tahoma" panose="020B0604030504040204" pitchFamily="34" charset="0"/>
                <a:cs typeface="Times New Roman" pitchFamily="18" charset="0"/>
                <a:sym typeface="Arial"/>
              </a:rPr>
              <a:t>sau</a:t>
            </a:r>
            <a:r>
              <a:rPr lang="en-US" sz="2800" b="1" kern="0" dirty="0">
                <a:solidFill>
                  <a:srgbClr val="0000FF"/>
                </a:solidFill>
                <a:latin typeface="Times New Roman" pitchFamily="18" charset="0"/>
                <a:ea typeface="Tahoma" panose="020B0604030504040204" pitchFamily="34" charset="0"/>
                <a:cs typeface="Times New Roman" pitchFamily="18" charset="0"/>
                <a:sym typeface="Arial"/>
              </a:rPr>
              <a:t>:</a:t>
            </a:r>
          </a:p>
          <a:p>
            <a:pPr defTabSz="1219170">
              <a:buClr>
                <a:srgbClr val="000000"/>
              </a:buClr>
            </a:pPr>
            <a:r>
              <a:rPr lang="en-US" sz="2800" b="1" kern="0" dirty="0">
                <a:solidFill>
                  <a:srgbClr val="00B05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Chim</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non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đang</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sống</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với</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mẹ</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sao</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em</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nỡ</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bắt</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nó</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Lát</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nữa</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chim</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mẹ</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về</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không</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thấy</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con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sẽ</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buồn</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lắm</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 </a:t>
            </a:r>
            <a:r>
              <a:rPr lang="en-US" sz="2800" b="1" kern="0" dirty="0" err="1">
                <a:solidFill>
                  <a:srgbClr val="009900"/>
                </a:solidFill>
                <a:latin typeface="Times New Roman" pitchFamily="18" charset="0"/>
                <a:ea typeface="Tahoma" panose="020B0604030504040204" pitchFamily="34" charset="0"/>
                <a:cs typeface="Times New Roman" pitchFamily="18" charset="0"/>
                <a:sym typeface="Arial"/>
              </a:rPr>
              <a:t>đấy</a:t>
            </a:r>
            <a:r>
              <a:rPr lang="en-US" sz="2800" b="1" kern="0" dirty="0">
                <a:solidFill>
                  <a:srgbClr val="009900"/>
                </a:solidFill>
                <a:latin typeface="Times New Roman" pitchFamily="18" charset="0"/>
                <a:ea typeface="Tahoma" panose="020B0604030504040204" pitchFamily="34" charset="0"/>
                <a:cs typeface="Times New Roman" pitchFamily="18" charset="0"/>
                <a:sym typeface="Arial"/>
              </a:rPr>
              <a:t>.</a:t>
            </a:r>
            <a:endParaRPr lang="vi-VN" sz="2800" b="1" kern="0" dirty="0">
              <a:solidFill>
                <a:srgbClr val="009900"/>
              </a:solidFill>
              <a:latin typeface="Times New Roman" pitchFamily="18" charset="0"/>
              <a:ea typeface="Tahoma" panose="020B0604030504040204" pitchFamily="34" charset="0"/>
              <a:cs typeface="Times New Roman" pitchFamily="18" charset="0"/>
              <a:sym typeface="Arial"/>
            </a:endParaRPr>
          </a:p>
        </p:txBody>
      </p:sp>
    </p:spTree>
    <p:extLst>
      <p:ext uri="{BB962C8B-B14F-4D97-AF65-F5344CB8AC3E}">
        <p14:creationId xmlns:p14="http://schemas.microsoft.com/office/powerpoint/2010/main" val="68933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225968"/>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a:t>
            </a:r>
          </a:p>
        </p:txBody>
      </p:sp>
      <p:sp>
        <p:nvSpPr>
          <p:cNvPr id="7" name="TextBox 6"/>
          <p:cNvSpPr txBox="1"/>
          <p:nvPr/>
        </p:nvSpPr>
        <p:spPr>
          <a:xfrm>
            <a:off x="1403892" y="794102"/>
            <a:ext cx="8669835" cy="477054"/>
          </a:xfrm>
          <a:prstGeom prst="rect">
            <a:avLst/>
          </a:prstGeom>
          <a:noFill/>
        </p:spPr>
        <p:txBody>
          <a:bodyPr wrap="square" rtlCol="0">
            <a:spAutoFit/>
          </a:bodyPr>
          <a:lstStyle/>
          <a:p>
            <a:r>
              <a:rPr lang="en-US" sz="2500" b="1" dirty="0" err="1">
                <a:solidFill>
                  <a:srgbClr val="0000FF"/>
                </a:solidFill>
                <a:latin typeface="Times New Roman" pitchFamily="18" charset="0"/>
                <a:ea typeface="Cambria" panose="02040503050406030204" pitchFamily="18" charset="0"/>
                <a:cs typeface="Times New Roman" pitchFamily="18" charset="0"/>
              </a:rPr>
              <a:t>Bài</a:t>
            </a:r>
            <a:r>
              <a:rPr lang="en-US" sz="2500" b="1" dirty="0">
                <a:solidFill>
                  <a:srgbClr val="0000FF"/>
                </a:solidFill>
                <a:latin typeface="Times New Roman" pitchFamily="18" charset="0"/>
                <a:ea typeface="Cambria" panose="02040503050406030204" pitchFamily="18" charset="0"/>
                <a:cs typeface="Times New Roman" pitchFamily="18" charset="0"/>
              </a:rPr>
              <a:t> 1. </a:t>
            </a:r>
            <a:r>
              <a:rPr lang="en-US" sz="2500" b="1" dirty="0" err="1">
                <a:solidFill>
                  <a:srgbClr val="0000FF"/>
                </a:solidFill>
                <a:latin typeface="Times New Roman" pitchFamily="18" charset="0"/>
                <a:ea typeface="Cambria" panose="02040503050406030204" pitchFamily="18" charset="0"/>
                <a:cs typeface="Times New Roman" pitchFamily="18" charset="0"/>
              </a:rPr>
              <a:t>Thực</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hiện</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các</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yêu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cầu</a:t>
            </a:r>
            <a:r>
              <a:rPr lang="en-US" sz="2500" b="1" dirty="0">
                <a:solidFill>
                  <a:srgbClr val="0000FF"/>
                </a:solidFill>
                <a:latin typeface="Times New Roman" pitchFamily="18" charset="0"/>
                <a:ea typeface="Cambria" panose="02040503050406030204" pitchFamily="18" charset="0"/>
                <a:cs typeface="Times New Roman" pitchFamily="18" charset="0"/>
              </a:rPr>
              <a:t>:</a:t>
            </a:r>
          </a:p>
        </p:txBody>
      </p:sp>
      <p:sp>
        <p:nvSpPr>
          <p:cNvPr id="8" name="TextBox 7"/>
          <p:cNvSpPr txBox="1"/>
          <p:nvPr/>
        </p:nvSpPr>
        <p:spPr>
          <a:xfrm>
            <a:off x="625479" y="1222730"/>
            <a:ext cx="10938163" cy="861774"/>
          </a:xfrm>
          <a:prstGeom prst="rect">
            <a:avLst/>
          </a:prstGeom>
          <a:noFill/>
        </p:spPr>
        <p:txBody>
          <a:bodyPr wrap="square" rtlCol="0">
            <a:spAutoFit/>
          </a:bodyPr>
          <a:lstStyle/>
          <a:p>
            <a:pPr marL="342900" indent="-342900">
              <a:buAutoNum type="alphaLcPeriod"/>
            </a:pPr>
            <a:r>
              <a:rPr lang="vi-VN" sz="2500" b="1" dirty="0">
                <a:solidFill>
                  <a:srgbClr val="009900"/>
                </a:solidFill>
                <a:latin typeface="Times New Roman" pitchFamily="18" charset="0"/>
                <a:ea typeface="Cambria" panose="02040503050406030204" pitchFamily="18" charset="0"/>
                <a:cs typeface="Times New Roman" pitchFamily="18" charset="0"/>
              </a:rPr>
              <a:t>Chọn các từ dùng để xưng hô (</a:t>
            </a:r>
            <a:r>
              <a:rPr lang="vi-VN" sz="2500" b="1" i="1" dirty="0">
                <a:solidFill>
                  <a:srgbClr val="009900"/>
                </a:solidFill>
                <a:latin typeface="Times New Roman" pitchFamily="18" charset="0"/>
                <a:ea typeface="Cambria" panose="02040503050406030204" pitchFamily="18" charset="0"/>
                <a:cs typeface="Times New Roman" pitchFamily="18" charset="0"/>
              </a:rPr>
              <a:t>tôi, anh, chúng ta</a:t>
            </a:r>
            <a:r>
              <a:rPr lang="vi-VN" sz="2500" b="1" dirty="0">
                <a:solidFill>
                  <a:srgbClr val="009900"/>
                </a:solidFill>
                <a:latin typeface="Times New Roman" pitchFamily="18" charset="0"/>
                <a:ea typeface="Cambria" panose="02040503050406030204" pitchFamily="18" charset="0"/>
                <a:cs typeface="Times New Roman" pitchFamily="18" charset="0"/>
              </a:rPr>
              <a:t>) thích hợp với mỗi bông hoa để hoàn chỉnh câu chuyện vui dưới </a:t>
            </a:r>
            <a:r>
              <a:rPr lang="en-US" sz="2500" b="1" dirty="0">
                <a:solidFill>
                  <a:srgbClr val="009900"/>
                </a:solidFill>
                <a:latin typeface="Times New Roman" pitchFamily="18" charset="0"/>
                <a:ea typeface="Cambria" panose="02040503050406030204" pitchFamily="18" charset="0"/>
                <a:cs typeface="Times New Roman" pitchFamily="18" charset="0"/>
              </a:rPr>
              <a:t>đ</a:t>
            </a:r>
            <a:r>
              <a:rPr lang="vi-VN" sz="2500" b="1" dirty="0">
                <a:solidFill>
                  <a:srgbClr val="009900"/>
                </a:solidFill>
                <a:latin typeface="Times New Roman" pitchFamily="18" charset="0"/>
                <a:ea typeface="Cambria" panose="02040503050406030204" pitchFamily="18" charset="0"/>
                <a:cs typeface="Times New Roman" pitchFamily="18" charset="0"/>
              </a:rPr>
              <a:t>ây:</a:t>
            </a:r>
            <a:endParaRPr lang="en-US" sz="2500" b="1" dirty="0">
              <a:solidFill>
                <a:srgbClr val="009900"/>
              </a:solidFill>
              <a:latin typeface="Times New Roman" pitchFamily="18" charset="0"/>
              <a:cs typeface="Times New Roman" pitchFamily="18" charset="0"/>
            </a:endParaRPr>
          </a:p>
        </p:txBody>
      </p:sp>
      <p:sp>
        <p:nvSpPr>
          <p:cNvPr id="9" name="TextBox 8"/>
          <p:cNvSpPr txBox="1"/>
          <p:nvPr/>
        </p:nvSpPr>
        <p:spPr>
          <a:xfrm>
            <a:off x="625479" y="2307771"/>
            <a:ext cx="10586471" cy="4324261"/>
          </a:xfrm>
          <a:prstGeom prst="rect">
            <a:avLst/>
          </a:prstGeom>
          <a:noFill/>
        </p:spPr>
        <p:txBody>
          <a:bodyPr wrap="square" rtlCol="0">
            <a:spAutoFit/>
          </a:bodyPr>
          <a:lstStyle/>
          <a:p>
            <a:pPr algn="ctr"/>
            <a:r>
              <a:rPr lang="vi-VN" sz="2500" b="1" dirty="0">
                <a:solidFill>
                  <a:srgbClr val="0000FF"/>
                </a:solidFill>
                <a:latin typeface="Times New Roman" pitchFamily="18" charset="0"/>
                <a:ea typeface="Cambria" panose="02040503050406030204" pitchFamily="18" charset="0"/>
                <a:cs typeface="Times New Roman" pitchFamily="18" charset="0"/>
              </a:rPr>
              <a:t>Suy luận của Sơ-lốc Hôm</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vi-VN" sz="2500" b="1" dirty="0">
                <a:solidFill>
                  <a:srgbClr val="0000FF"/>
                </a:solidFill>
                <a:latin typeface="Times New Roman" pitchFamily="18" charset="0"/>
                <a:ea typeface="Cambria" panose="02040503050406030204" pitchFamily="18" charset="0"/>
                <a:cs typeface="Times New Roman" pitchFamily="18" charset="0"/>
              </a:rPr>
              <a:t>(1) Sơ-lốc Hôm và bác sĩ Oát-xơn đi cắm trại.</a:t>
            </a:r>
          </a:p>
          <a:p>
            <a:r>
              <a:rPr lang="vi-VN" sz="2500" b="1" dirty="0">
                <a:solidFill>
                  <a:srgbClr val="0000FF"/>
                </a:solidFill>
                <a:latin typeface="Times New Roman" pitchFamily="18" charset="0"/>
                <a:ea typeface="Cambria" panose="02040503050406030204" pitchFamily="18" charset="0"/>
                <a:cs typeface="Times New Roman" pitchFamily="18" charset="0"/>
              </a:rPr>
              <a:t>(2) Hai người nằm ngủ trong một chiếc lều.</a:t>
            </a:r>
          </a:p>
          <a:p>
            <a:r>
              <a:rPr lang="vi-VN" sz="2500" b="1" dirty="0">
                <a:solidFill>
                  <a:srgbClr val="0000FF"/>
                </a:solidFill>
                <a:latin typeface="Times New Roman" pitchFamily="18" charset="0"/>
                <a:ea typeface="Cambria" panose="02040503050406030204" pitchFamily="18" charset="0"/>
                <a:cs typeface="Times New Roman" pitchFamily="18" charset="0"/>
              </a:rPr>
              <a:t>(3) Gần sáng, Sơ-lốc Hôm lay bạn dậy và hỏi:</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vi-VN" sz="2500" b="1" dirty="0">
                <a:solidFill>
                  <a:srgbClr val="0000FF"/>
                </a:solidFill>
                <a:latin typeface="Times New Roman" pitchFamily="18" charset="0"/>
                <a:ea typeface="Cambria" panose="02040503050406030204" pitchFamily="18" charset="0"/>
                <a:cs typeface="Times New Roman" pitchFamily="18" charset="0"/>
              </a:rPr>
              <a:t>− (4) Oát-xơn, nhìn xem, </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thấy cái gì?</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en-US" sz="2500" b="1" dirty="0">
                <a:solidFill>
                  <a:srgbClr val="0000FF"/>
                </a:solidFill>
                <a:latin typeface="Times New Roman" pitchFamily="18" charset="0"/>
                <a:ea typeface="Cambria" panose="02040503050406030204" pitchFamily="18" charset="0"/>
                <a:cs typeface="Times New Roman" pitchFamily="18" charset="0"/>
              </a:rPr>
              <a:t>– (5)  </a:t>
            </a:r>
            <a:r>
              <a:rPr lang="en-US" sz="2500" b="1" dirty="0" err="1">
                <a:solidFill>
                  <a:srgbClr val="009900"/>
                </a:solidFill>
                <a:latin typeface="Times New Roman" pitchFamily="18" charset="0"/>
                <a:ea typeface="Cambria" panose="02040503050406030204" pitchFamily="18" charset="0"/>
                <a:cs typeface="Times New Roman" pitchFamily="18" charset="0"/>
              </a:rPr>
              <a:t>Tôi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thấy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rất</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nhiều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sao</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(6) Theo </a:t>
            </a:r>
            <a:r>
              <a:rPr lang="en-US" sz="2500" b="1" dirty="0" err="1">
                <a:solidFill>
                  <a:srgbClr val="0000FF"/>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thế</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gì</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(7)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chúng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ta</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sẽ</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một</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ngày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đẹp</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trời</a:t>
            </a:r>
            <a:r>
              <a:rPr lang="en-US" sz="2500" b="1" dirty="0">
                <a:solidFill>
                  <a:srgbClr val="0000FF"/>
                </a:solidFill>
                <a:latin typeface="Times New Roman" pitchFamily="18" charset="0"/>
                <a:ea typeface="Cambria" panose="02040503050406030204" pitchFamily="18" charset="0"/>
                <a:cs typeface="Times New Roman" pitchFamily="18" charset="0"/>
              </a:rPr>
              <a:t>. (8) </a:t>
            </a:r>
            <a:r>
              <a:rPr lang="en-US" sz="2500" b="1" dirty="0" err="1">
                <a:solidFill>
                  <a:srgbClr val="0000FF"/>
                </a:solidFill>
                <a:latin typeface="Times New Roman" pitchFamily="18" charset="0"/>
                <a:ea typeface="Cambria" panose="02040503050406030204" pitchFamily="18" charset="0"/>
                <a:cs typeface="Times New Roman" pitchFamily="18" charset="0"/>
              </a:rPr>
              <a:t>Còn</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sao</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(9) Theo </a:t>
            </a:r>
            <a:r>
              <a:rPr lang="en-US" sz="2500" b="1" dirty="0" err="1">
                <a:solidFill>
                  <a:srgbClr val="009900"/>
                </a:solidFill>
                <a:latin typeface="Times New Roman" pitchFamily="18" charset="0"/>
                <a:ea typeface="Cambria" panose="02040503050406030204" pitchFamily="18" charset="0"/>
                <a:cs typeface="Times New Roman" pitchFamily="18" charset="0"/>
              </a:rPr>
              <a:t>tôi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điều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này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ai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đã</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đánh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cắp</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cái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của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chúng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ta</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(Theo Truyện cười đó đây)</a:t>
            </a:r>
            <a:endParaRPr lang="en-US" sz="2500" b="1" dirty="0">
              <a:solidFill>
                <a:srgbClr val="0000FF"/>
              </a:solidFill>
              <a:latin typeface="Times New Roman" pitchFamily="18" charset="0"/>
              <a:ea typeface="Cambria" panose="02040503050406030204" pitchFamily="18" charset="0"/>
              <a:cs typeface="Times New Roman" pitchFamily="18" charset="0"/>
            </a:endParaRPr>
          </a:p>
        </p:txBody>
      </p:sp>
      <p:pic>
        <p:nvPicPr>
          <p:cNvPr id="10" name="Picture 9">
            <a:extLst>
              <a:ext uri="{FF2B5EF4-FFF2-40B4-BE49-F238E27FC236}">
                <a16:creationId xmlns:a16="http://schemas.microsoft.com/office/drawing/2014/main" id="{6A01C1BA-76CC-7E8A-CA9A-6AACBB368B31}"/>
              </a:ext>
            </a:extLst>
          </p:cNvPr>
          <p:cNvPicPr>
            <a:picLocks noChangeAspect="1"/>
          </p:cNvPicPr>
          <p:nvPr/>
        </p:nvPicPr>
        <p:blipFill>
          <a:blip r:embed="rId2"/>
          <a:stretch>
            <a:fillRect/>
          </a:stretch>
        </p:blipFill>
        <p:spPr>
          <a:xfrm>
            <a:off x="8096066" y="2386917"/>
            <a:ext cx="2571934" cy="2181225"/>
          </a:xfrm>
          <a:prstGeom prst="rect">
            <a:avLst/>
          </a:prstGeom>
        </p:spPr>
      </p:pic>
      <p:pic>
        <p:nvPicPr>
          <p:cNvPr id="11" name="Picture 10">
            <a:extLst>
              <a:ext uri="{FF2B5EF4-FFF2-40B4-BE49-F238E27FC236}">
                <a16:creationId xmlns:a16="http://schemas.microsoft.com/office/drawing/2014/main" id="{3EDDAF97-C765-D188-FAC1-B8E92B33E37E}"/>
              </a:ext>
            </a:extLst>
          </p:cNvPr>
          <p:cNvPicPr>
            <a:picLocks noChangeAspect="1"/>
          </p:cNvPicPr>
          <p:nvPr/>
        </p:nvPicPr>
        <p:blipFill>
          <a:blip r:embed="rId3" cstate="print"/>
          <a:stretch>
            <a:fillRect/>
          </a:stretch>
        </p:blipFill>
        <p:spPr>
          <a:xfrm>
            <a:off x="4054471" y="3893105"/>
            <a:ext cx="909781" cy="428628"/>
          </a:xfrm>
          <a:prstGeom prst="rect">
            <a:avLst/>
          </a:prstGeom>
        </p:spPr>
      </p:pic>
      <p:pic>
        <p:nvPicPr>
          <p:cNvPr id="12" name="Picture 11">
            <a:extLst>
              <a:ext uri="{FF2B5EF4-FFF2-40B4-BE49-F238E27FC236}">
                <a16:creationId xmlns:a16="http://schemas.microsoft.com/office/drawing/2014/main" id="{3EDDAF97-C765-D188-FAC1-B8E92B33E37E}"/>
              </a:ext>
            </a:extLst>
          </p:cNvPr>
          <p:cNvPicPr>
            <a:picLocks noChangeAspect="1"/>
          </p:cNvPicPr>
          <p:nvPr/>
        </p:nvPicPr>
        <p:blipFill>
          <a:blip r:embed="rId3" cstate="print"/>
          <a:stretch>
            <a:fillRect/>
          </a:stretch>
        </p:blipFill>
        <p:spPr>
          <a:xfrm>
            <a:off x="1339828" y="4250295"/>
            <a:ext cx="744366" cy="439212"/>
          </a:xfrm>
          <a:prstGeom prst="rect">
            <a:avLst/>
          </a:prstGeom>
        </p:spPr>
      </p:pic>
      <p:pic>
        <p:nvPicPr>
          <p:cNvPr id="13" name="Picture 12">
            <a:extLst>
              <a:ext uri="{FF2B5EF4-FFF2-40B4-BE49-F238E27FC236}">
                <a16:creationId xmlns:a16="http://schemas.microsoft.com/office/drawing/2014/main" id="{3EDDAF97-C765-D188-FAC1-B8E92B33E37E}"/>
              </a:ext>
            </a:extLst>
          </p:cNvPr>
          <p:cNvPicPr>
            <a:picLocks noChangeAspect="1"/>
          </p:cNvPicPr>
          <p:nvPr/>
        </p:nvPicPr>
        <p:blipFill>
          <a:blip r:embed="rId3" cstate="print"/>
          <a:stretch>
            <a:fillRect/>
          </a:stretch>
        </p:blipFill>
        <p:spPr>
          <a:xfrm>
            <a:off x="2482836" y="5036113"/>
            <a:ext cx="1413915" cy="500066"/>
          </a:xfrm>
          <a:prstGeom prst="rect">
            <a:avLst/>
          </a:prstGeom>
        </p:spPr>
      </p:pic>
      <p:pic>
        <p:nvPicPr>
          <p:cNvPr id="14" name="Picture 13">
            <a:extLst>
              <a:ext uri="{FF2B5EF4-FFF2-40B4-BE49-F238E27FC236}">
                <a16:creationId xmlns:a16="http://schemas.microsoft.com/office/drawing/2014/main" id="{3EDDAF97-C765-D188-FAC1-B8E92B33E37E}"/>
              </a:ext>
            </a:extLst>
          </p:cNvPr>
          <p:cNvPicPr>
            <a:picLocks noChangeAspect="1"/>
          </p:cNvPicPr>
          <p:nvPr/>
        </p:nvPicPr>
        <p:blipFill>
          <a:blip r:embed="rId4" cstate="print"/>
          <a:stretch>
            <a:fillRect/>
          </a:stretch>
        </p:blipFill>
        <p:spPr>
          <a:xfrm>
            <a:off x="8137726" y="5025529"/>
            <a:ext cx="661659" cy="428628"/>
          </a:xfrm>
          <a:prstGeom prst="rect">
            <a:avLst/>
          </a:prstGeom>
        </p:spPr>
      </p:pic>
      <p:pic>
        <p:nvPicPr>
          <p:cNvPr id="15" name="Picture 14">
            <a:extLst>
              <a:ext uri="{FF2B5EF4-FFF2-40B4-BE49-F238E27FC236}">
                <a16:creationId xmlns:a16="http://schemas.microsoft.com/office/drawing/2014/main" id="{3EDDAF97-C765-D188-FAC1-B8E92B33E37E}"/>
              </a:ext>
            </a:extLst>
          </p:cNvPr>
          <p:cNvPicPr>
            <a:picLocks noChangeAspect="1"/>
          </p:cNvPicPr>
          <p:nvPr/>
        </p:nvPicPr>
        <p:blipFill>
          <a:blip r:embed="rId3" cstate="print"/>
          <a:stretch>
            <a:fillRect/>
          </a:stretch>
        </p:blipFill>
        <p:spPr>
          <a:xfrm>
            <a:off x="8852106" y="4954091"/>
            <a:ext cx="661659" cy="582088"/>
          </a:xfrm>
          <a:prstGeom prst="rect">
            <a:avLst/>
          </a:prstGeom>
        </p:spPr>
      </p:pic>
      <p:pic>
        <p:nvPicPr>
          <p:cNvPr id="16" name="Picture 15">
            <a:extLst>
              <a:ext uri="{FF2B5EF4-FFF2-40B4-BE49-F238E27FC236}">
                <a16:creationId xmlns:a16="http://schemas.microsoft.com/office/drawing/2014/main" id="{3EDDAF97-C765-D188-FAC1-B8E92B33E37E}"/>
              </a:ext>
            </a:extLst>
          </p:cNvPr>
          <p:cNvPicPr>
            <a:picLocks noChangeAspect="1"/>
          </p:cNvPicPr>
          <p:nvPr/>
        </p:nvPicPr>
        <p:blipFill>
          <a:blip r:embed="rId5" cstate="print"/>
          <a:stretch>
            <a:fillRect/>
          </a:stretch>
        </p:blipFill>
        <p:spPr>
          <a:xfrm>
            <a:off x="2054208" y="5750493"/>
            <a:ext cx="578952" cy="510650"/>
          </a:xfrm>
          <a:prstGeom prst="rect">
            <a:avLst/>
          </a:prstGeom>
        </p:spPr>
      </p:pic>
      <p:pic>
        <p:nvPicPr>
          <p:cNvPr id="17" name="Picture 16">
            <a:extLst>
              <a:ext uri="{FF2B5EF4-FFF2-40B4-BE49-F238E27FC236}">
                <a16:creationId xmlns:a16="http://schemas.microsoft.com/office/drawing/2014/main" id="{3EDDAF97-C765-D188-FAC1-B8E92B33E37E}"/>
              </a:ext>
            </a:extLst>
          </p:cNvPr>
          <p:cNvPicPr>
            <a:picLocks noChangeAspect="1"/>
          </p:cNvPicPr>
          <p:nvPr/>
        </p:nvPicPr>
        <p:blipFill>
          <a:blip r:embed="rId3" cstate="print"/>
          <a:stretch>
            <a:fillRect/>
          </a:stretch>
        </p:blipFill>
        <p:spPr>
          <a:xfrm>
            <a:off x="9288097" y="5790969"/>
            <a:ext cx="1458715" cy="429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7"/>
                                        </p:tgtEl>
                                        <p:attrNameLst>
                                          <p:attrName>ppt_x</p:attrName>
                                        </p:attrNameLst>
                                      </p:cBhvr>
                                      <p:tavLst>
                                        <p:tav tm="0">
                                          <p:val>
                                            <p:strVal val="ppt_x"/>
                                          </p:val>
                                        </p:tav>
                                        <p:tav tm="100000">
                                          <p:val>
                                            <p:strVal val="ppt_x"/>
                                          </p:val>
                                        </p:tav>
                                      </p:tavLst>
                                    </p:anim>
                                    <p:anim calcmode="lin" valueType="num">
                                      <p:cBhvr additive="base">
                                        <p:cTn id="43" dur="500"/>
                                        <p:tgtEl>
                                          <p:spTgt spid="17"/>
                                        </p:tgtEl>
                                        <p:attrNameLst>
                                          <p:attrName>ppt_y</p:attrName>
                                        </p:attrNameLst>
                                      </p:cBhvr>
                                      <p:tavLst>
                                        <p:tav tm="0">
                                          <p:val>
                                            <p:strVal val="ppt_y"/>
                                          </p:val>
                                        </p:tav>
                                        <p:tav tm="100000">
                                          <p:val>
                                            <p:strVal val="1+ppt_h/2"/>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2562" y="256080"/>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a:t>
            </a:r>
          </a:p>
        </p:txBody>
      </p:sp>
      <p:sp>
        <p:nvSpPr>
          <p:cNvPr id="7" name="TextBox 6"/>
          <p:cNvSpPr txBox="1"/>
          <p:nvPr/>
        </p:nvSpPr>
        <p:spPr>
          <a:xfrm>
            <a:off x="743359" y="1498586"/>
            <a:ext cx="9144000" cy="892552"/>
          </a:xfrm>
          <a:prstGeom prst="rect">
            <a:avLst/>
          </a:prstGeom>
          <a:noFill/>
        </p:spPr>
        <p:txBody>
          <a:bodyPr wrap="square" rtlCol="0">
            <a:spAutoFit/>
          </a:bodyPr>
          <a:lstStyle/>
          <a:p>
            <a:r>
              <a:rPr lang="en-US" sz="2500" b="1" dirty="0">
                <a:solidFill>
                  <a:srgbClr val="009900"/>
                </a:solidFill>
                <a:latin typeface="Times New Roman" pitchFamily="18" charset="0"/>
                <a:ea typeface="Cambria" panose="02040503050406030204" pitchFamily="18" charset="0"/>
                <a:cs typeface="Times New Roman" pitchFamily="18" charset="0"/>
              </a:rPr>
              <a:t>b. </a:t>
            </a:r>
            <a:r>
              <a:rPr lang="en-US" sz="2500" b="1" dirty="0" err="1">
                <a:solidFill>
                  <a:srgbClr val="009900"/>
                </a:solidFill>
                <a:latin typeface="Times New Roman" pitchFamily="18" charset="0"/>
                <a:ea typeface="Cambria" panose="02040503050406030204" pitchFamily="18" charset="0"/>
                <a:cs typeface="Times New Roman" pitchFamily="18" charset="0"/>
              </a:rPr>
              <a:t>Tìm</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đại</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từ</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thay</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thế</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trong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câu</a:t>
            </a:r>
            <a:r>
              <a:rPr lang="en-US" sz="2500" b="1" dirty="0">
                <a:solidFill>
                  <a:srgbClr val="009900"/>
                </a:solidFill>
                <a:latin typeface="Times New Roman" pitchFamily="18" charset="0"/>
                <a:ea typeface="Cambria" panose="02040503050406030204" pitchFamily="18" charset="0"/>
                <a:cs typeface="Times New Roman" pitchFamily="18" charset="0"/>
              </a:rPr>
              <a:t> 6. </a:t>
            </a:r>
            <a:r>
              <a:rPr lang="en-US" sz="2500" b="1" dirty="0" err="1">
                <a:solidFill>
                  <a:srgbClr val="009900"/>
                </a:solidFill>
                <a:latin typeface="Times New Roman" pitchFamily="18" charset="0"/>
                <a:ea typeface="Cambria" panose="02040503050406030204" pitchFamily="18" charset="0"/>
                <a:cs typeface="Times New Roman" pitchFamily="18" charset="0"/>
              </a:rPr>
              <a:t>Những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đại</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từ</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nào</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có</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thể</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thay</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thế</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cho</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đại</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từ</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đó</a:t>
            </a:r>
            <a:r>
              <a:rPr lang="en-US" sz="2500" b="1" dirty="0">
                <a:solidFill>
                  <a:srgbClr val="009900"/>
                </a:solidFill>
                <a:latin typeface="Times New Roman" pitchFamily="18" charset="0"/>
                <a:ea typeface="Cambria" panose="02040503050406030204" pitchFamily="18" charset="0"/>
                <a:cs typeface="Times New Roman" pitchFamily="18" charset="0"/>
              </a:rPr>
              <a:t>?</a:t>
            </a:r>
          </a:p>
        </p:txBody>
      </p:sp>
      <p:sp>
        <p:nvSpPr>
          <p:cNvPr id="8" name="TextBox 7"/>
          <p:cNvSpPr txBox="1"/>
          <p:nvPr/>
        </p:nvSpPr>
        <p:spPr>
          <a:xfrm>
            <a:off x="712313" y="992800"/>
            <a:ext cx="8669835" cy="492443"/>
          </a:xfrm>
          <a:prstGeom prst="rect">
            <a:avLst/>
          </a:prstGeom>
          <a:noFill/>
        </p:spPr>
        <p:txBody>
          <a:bodyPr wrap="square" rtlCol="0">
            <a:spAutoFit/>
          </a:bodyPr>
          <a:lstStyle/>
          <a:p>
            <a:r>
              <a:rPr lang="en-US" sz="2500" b="1" dirty="0" err="1">
                <a:solidFill>
                  <a:srgbClr val="0000FF"/>
                </a:solidFill>
                <a:latin typeface="Times New Roman" pitchFamily="18" charset="0"/>
                <a:ea typeface="Cambria" panose="02040503050406030204" pitchFamily="18" charset="0"/>
                <a:cs typeface="Times New Roman" pitchFamily="18" charset="0"/>
              </a:rPr>
              <a:t>Bài</a:t>
            </a:r>
            <a:r>
              <a:rPr lang="en-US" sz="2500" b="1" dirty="0">
                <a:solidFill>
                  <a:srgbClr val="0000FF"/>
                </a:solidFill>
                <a:latin typeface="Times New Roman" pitchFamily="18" charset="0"/>
                <a:ea typeface="Cambria" panose="02040503050406030204" pitchFamily="18" charset="0"/>
                <a:cs typeface="Times New Roman" pitchFamily="18" charset="0"/>
              </a:rPr>
              <a:t> 1. </a:t>
            </a:r>
            <a:r>
              <a:rPr lang="en-US" sz="2500" b="1" dirty="0" err="1">
                <a:solidFill>
                  <a:srgbClr val="0000FF"/>
                </a:solidFill>
                <a:latin typeface="Times New Roman" pitchFamily="18" charset="0"/>
                <a:ea typeface="Cambria" panose="02040503050406030204" pitchFamily="18" charset="0"/>
                <a:cs typeface="Times New Roman" pitchFamily="18" charset="0"/>
              </a:rPr>
              <a:t>Thực</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hiện</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các</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yêu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cầu</a:t>
            </a:r>
            <a:r>
              <a:rPr lang="en-US" sz="2500" b="1" dirty="0">
                <a:solidFill>
                  <a:srgbClr val="0000FF"/>
                </a:solidFill>
                <a:latin typeface="Times New Roman" pitchFamily="18" charset="0"/>
                <a:ea typeface="Cambria" panose="02040503050406030204" pitchFamily="18" charset="0"/>
                <a:cs typeface="Times New Roman" pitchFamily="18" charset="0"/>
              </a:rPr>
              <a:t>:</a:t>
            </a:r>
          </a:p>
        </p:txBody>
      </p:sp>
      <p:sp>
        <p:nvSpPr>
          <p:cNvPr id="10" name="TextBox 9"/>
          <p:cNvSpPr txBox="1"/>
          <p:nvPr/>
        </p:nvSpPr>
        <p:spPr>
          <a:xfrm>
            <a:off x="743359" y="2285993"/>
            <a:ext cx="9924641" cy="4324261"/>
          </a:xfrm>
          <a:prstGeom prst="rect">
            <a:avLst/>
          </a:prstGeom>
          <a:noFill/>
        </p:spPr>
        <p:txBody>
          <a:bodyPr wrap="square" rtlCol="0">
            <a:spAutoFit/>
          </a:bodyPr>
          <a:lstStyle/>
          <a:p>
            <a:pPr algn="ctr"/>
            <a:r>
              <a:rPr lang="vi-VN" sz="2500" b="1" dirty="0">
                <a:solidFill>
                  <a:srgbClr val="0000FF"/>
                </a:solidFill>
                <a:latin typeface="Times New Roman" pitchFamily="18" charset="0"/>
                <a:ea typeface="Cambria" panose="02040503050406030204" pitchFamily="18" charset="0"/>
                <a:cs typeface="Times New Roman" pitchFamily="18" charset="0"/>
              </a:rPr>
              <a:t>Suy luận của Sơ-lốc Hôm</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vi-VN" sz="2500" b="1" dirty="0">
                <a:solidFill>
                  <a:srgbClr val="0000FF"/>
                </a:solidFill>
                <a:latin typeface="Times New Roman" pitchFamily="18" charset="0"/>
                <a:ea typeface="Cambria" panose="02040503050406030204" pitchFamily="18" charset="0"/>
                <a:cs typeface="Times New Roman" pitchFamily="18" charset="0"/>
              </a:rPr>
              <a:t>(1) Sơ-lốc Hôm và bác sĩ Oát-xơn đi cắm trại.</a:t>
            </a:r>
          </a:p>
          <a:p>
            <a:r>
              <a:rPr lang="vi-VN" sz="2500" b="1" dirty="0">
                <a:solidFill>
                  <a:srgbClr val="0000FF"/>
                </a:solidFill>
                <a:latin typeface="Times New Roman" pitchFamily="18" charset="0"/>
                <a:ea typeface="Cambria" panose="02040503050406030204" pitchFamily="18" charset="0"/>
                <a:cs typeface="Times New Roman" pitchFamily="18" charset="0"/>
              </a:rPr>
              <a:t>(2) Hai người nằm ngủ trong một chiếc lều.</a:t>
            </a:r>
          </a:p>
          <a:p>
            <a:r>
              <a:rPr lang="vi-VN" sz="2500" b="1" dirty="0">
                <a:solidFill>
                  <a:srgbClr val="0000FF"/>
                </a:solidFill>
                <a:latin typeface="Times New Roman" pitchFamily="18" charset="0"/>
                <a:ea typeface="Cambria" panose="02040503050406030204" pitchFamily="18" charset="0"/>
                <a:cs typeface="Times New Roman" pitchFamily="18" charset="0"/>
              </a:rPr>
              <a:t>(3) Gần sáng, Sơ-lốc Hôm lay bạn dậy và hỏi:</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vi-VN" sz="2500" b="1" dirty="0">
                <a:solidFill>
                  <a:srgbClr val="0000FF"/>
                </a:solidFill>
                <a:latin typeface="Times New Roman" pitchFamily="18" charset="0"/>
                <a:ea typeface="Cambria" panose="02040503050406030204" pitchFamily="18" charset="0"/>
                <a:cs typeface="Times New Roman" pitchFamily="18" charset="0"/>
              </a:rPr>
              <a:t>− (4) Oát-xơn, nhìn xem, </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thấy cái gì?</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en-US" sz="2500" b="1" dirty="0">
                <a:solidFill>
                  <a:srgbClr val="0000FF"/>
                </a:solidFill>
                <a:latin typeface="Times New Roman" pitchFamily="18" charset="0"/>
                <a:ea typeface="Cambria" panose="02040503050406030204" pitchFamily="18" charset="0"/>
                <a:cs typeface="Times New Roman" pitchFamily="18" charset="0"/>
              </a:rPr>
              <a:t>– (5)  </a:t>
            </a:r>
            <a:r>
              <a:rPr lang="en-US" sz="2500" b="1" dirty="0" err="1">
                <a:solidFill>
                  <a:srgbClr val="009900"/>
                </a:solidFill>
                <a:latin typeface="Times New Roman" pitchFamily="18" charset="0"/>
                <a:ea typeface="Cambria" panose="02040503050406030204" pitchFamily="18" charset="0"/>
                <a:cs typeface="Times New Roman" pitchFamily="18" charset="0"/>
              </a:rPr>
              <a:t>Tôi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thấy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rất</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nhiều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sao</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(6) Theo </a:t>
            </a:r>
            <a:r>
              <a:rPr lang="en-US" sz="2500" b="1" dirty="0" err="1">
                <a:solidFill>
                  <a:srgbClr val="0000FF"/>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thế</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gì</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(7)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chúng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ta</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sẽ</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một</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ngày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đẹp</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trời</a:t>
            </a:r>
            <a:r>
              <a:rPr lang="en-US" sz="2500" b="1" dirty="0">
                <a:solidFill>
                  <a:srgbClr val="0000FF"/>
                </a:solidFill>
                <a:latin typeface="Times New Roman" pitchFamily="18" charset="0"/>
                <a:ea typeface="Cambria" panose="02040503050406030204" pitchFamily="18" charset="0"/>
                <a:cs typeface="Times New Roman" pitchFamily="18" charset="0"/>
              </a:rPr>
              <a:t>. (8) </a:t>
            </a:r>
            <a:r>
              <a:rPr lang="en-US" sz="2500" b="1" dirty="0" err="1">
                <a:solidFill>
                  <a:srgbClr val="0000FF"/>
                </a:solidFill>
                <a:latin typeface="Times New Roman" pitchFamily="18" charset="0"/>
                <a:ea typeface="Cambria" panose="02040503050406030204" pitchFamily="18" charset="0"/>
                <a:cs typeface="Times New Roman" pitchFamily="18" charset="0"/>
              </a:rPr>
              <a:t>Còn</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anh</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sao</a:t>
            </a:r>
            <a:r>
              <a:rPr lang="en-US" sz="2500" b="1" dirty="0">
                <a:solidFill>
                  <a:srgbClr val="0000FF"/>
                </a:solidFill>
                <a:latin typeface="Times New Roman" pitchFamily="18" charset="0"/>
                <a:ea typeface="Cambria" panose="02040503050406030204" pitchFamily="18" charset="0"/>
                <a:cs typeface="Times New Roman" pitchFamily="18" charset="0"/>
              </a:rPr>
              <a:t>?</a:t>
            </a:r>
          </a:p>
          <a:p>
            <a:r>
              <a:rPr lang="en-US" sz="2500" b="1" dirty="0">
                <a:solidFill>
                  <a:srgbClr val="0000FF"/>
                </a:solidFill>
                <a:latin typeface="Times New Roman" pitchFamily="18" charset="0"/>
                <a:ea typeface="Cambria" panose="02040503050406030204" pitchFamily="18" charset="0"/>
                <a:cs typeface="Times New Roman" pitchFamily="18" charset="0"/>
              </a:rPr>
              <a:t>– (9) Theo </a:t>
            </a:r>
            <a:r>
              <a:rPr lang="en-US" sz="2500" b="1" dirty="0" err="1">
                <a:solidFill>
                  <a:srgbClr val="009900"/>
                </a:solidFill>
                <a:latin typeface="Times New Roman" pitchFamily="18" charset="0"/>
                <a:ea typeface="Cambria" panose="02040503050406030204" pitchFamily="18" charset="0"/>
                <a:cs typeface="Times New Roman" pitchFamily="18" charset="0"/>
              </a:rPr>
              <a:t>tôi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điều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này</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nghĩa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là</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ai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đó</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đã</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đánh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cắp</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cái</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lều</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00FF"/>
                </a:solidFill>
                <a:latin typeface="Times New Roman" pitchFamily="18" charset="0"/>
                <a:ea typeface="Cambria" panose="02040503050406030204" pitchFamily="18" charset="0"/>
                <a:cs typeface="Times New Roman" pitchFamily="18" charset="0"/>
              </a:rPr>
              <a:t>của</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chúng</a:t>
            </a:r>
            <a:r>
              <a:rPr lang="en-US" sz="2500" b="1" dirty="0">
                <a:solidFill>
                  <a:srgbClr val="009900"/>
                </a:solidFill>
                <a:latin typeface="Times New Roman" pitchFamily="18" charset="0"/>
                <a:ea typeface="Cambria" panose="02040503050406030204" pitchFamily="18" charset="0"/>
                <a:cs typeface="Times New Roman" pitchFamily="18" charset="0"/>
              </a:rPr>
              <a:t> </a:t>
            </a:r>
            <a:r>
              <a:rPr lang="en-US" sz="2500" b="1" dirty="0" err="1">
                <a:solidFill>
                  <a:srgbClr val="009900"/>
                </a:solidFill>
                <a:latin typeface="Times New Roman" pitchFamily="18" charset="0"/>
                <a:ea typeface="Cambria" panose="02040503050406030204" pitchFamily="18" charset="0"/>
                <a:cs typeface="Times New Roman" pitchFamily="18" charset="0"/>
              </a:rPr>
              <a:t>ta</a:t>
            </a:r>
            <a:r>
              <a:rPr lang="en-US" sz="2500" b="1" dirty="0">
                <a:solidFill>
                  <a:srgbClr val="009900"/>
                </a:solidFill>
                <a:latin typeface="Times New Roman" pitchFamily="18" charset="0"/>
                <a:ea typeface="Cambria" panose="02040503050406030204" pitchFamily="18" charset="0"/>
                <a:cs typeface="Times New Roman" pitchFamily="18" charset="0"/>
              </a:rPr>
              <a:t>.                                              </a:t>
            </a:r>
            <a:endParaRPr lang="en-US" sz="2500" b="1" dirty="0">
              <a:solidFill>
                <a:srgbClr val="0000FF"/>
              </a:solidFill>
              <a:latin typeface="Times New Roman" pitchFamily="18" charset="0"/>
              <a:ea typeface="Cambria" panose="02040503050406030204" pitchFamily="18" charset="0"/>
              <a:cs typeface="Times New Roman" pitchFamily="18" charset="0"/>
            </a:endParaRPr>
          </a:p>
        </p:txBody>
      </p:sp>
      <p:cxnSp>
        <p:nvCxnSpPr>
          <p:cNvPr id="12" name="Straight Connector 11"/>
          <p:cNvCxnSpPr>
            <a:cxnSpLocks/>
          </p:cNvCxnSpPr>
          <p:nvPr/>
        </p:nvCxnSpPr>
        <p:spPr>
          <a:xfrm flipV="1">
            <a:off x="2929752" y="4947772"/>
            <a:ext cx="524297" cy="12540"/>
          </a:xfrm>
          <a:prstGeom prst="line">
            <a:avLst/>
          </a:prstGeom>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6667504" y="4500571"/>
            <a:ext cx="3429024" cy="492443"/>
          </a:xfrm>
          <a:prstGeom prst="rect">
            <a:avLst/>
          </a:prstGeom>
          <a:noFill/>
        </p:spPr>
        <p:txBody>
          <a:bodyPr wrap="square" rtlCol="0">
            <a:spAutoFit/>
          </a:bodyPr>
          <a:lstStyle/>
          <a:p>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Thêm</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đại</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từ</a:t>
            </a:r>
            <a:r>
              <a:rPr lang="en-US" sz="2600" b="1" dirty="0">
                <a:solidFill>
                  <a:srgbClr val="C00000"/>
                </a:solidFill>
                <a:latin typeface="Times New Roman" pitchFamily="18" charset="0"/>
                <a:cs typeface="Times New Roman" pitchFamily="18" charset="0"/>
              </a:rPr>
              <a:t> :  </a:t>
            </a:r>
            <a:r>
              <a:rPr lang="en-US" sz="2600" b="1" dirty="0" err="1">
                <a:solidFill>
                  <a:srgbClr val="C00000"/>
                </a:solidFill>
                <a:latin typeface="Times New Roman" pitchFamily="18" charset="0"/>
                <a:cs typeface="Times New Roman" pitchFamily="18" charset="0"/>
              </a:rPr>
              <a:t>vậy</a:t>
            </a:r>
            <a:endParaRPr lang="en-US" sz="2600" b="1" dirty="0">
              <a:solidFill>
                <a:srgbClr val="C00000"/>
              </a:solidFill>
              <a:latin typeface="Times New Roman" pitchFamily="18" charset="0"/>
              <a:cs typeface="Times New Roman" pitchFamily="18" charset="0"/>
            </a:endParaRPr>
          </a:p>
        </p:txBody>
      </p:sp>
      <p:cxnSp>
        <p:nvCxnSpPr>
          <p:cNvPr id="11" name="Straight Connector 10"/>
          <p:cNvCxnSpPr>
            <a:cxnSpLocks/>
          </p:cNvCxnSpPr>
          <p:nvPr/>
        </p:nvCxnSpPr>
        <p:spPr>
          <a:xfrm>
            <a:off x="1524000" y="5746907"/>
            <a:ext cx="288341" cy="0"/>
          </a:xfrm>
          <a:prstGeom prst="line">
            <a:avLst/>
          </a:prstGeom>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238480" y="5357826"/>
            <a:ext cx="6858048" cy="477054"/>
          </a:xfrm>
          <a:prstGeom prst="rect">
            <a:avLst/>
          </a:prstGeom>
          <a:noFill/>
        </p:spPr>
        <p:txBody>
          <a:bodyPr wrap="square" rtlCol="0">
            <a:spAutoFit/>
          </a:bodyPr>
          <a:lstStyle/>
          <a:p>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Thay</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thế</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từ</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sao</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gì</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thế</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nào</a:t>
            </a:r>
            <a:r>
              <a:rPr lang="en-US" sz="2500" b="1" dirty="0">
                <a:solidFill>
                  <a:srgbClr val="C00000"/>
                </a:solidFill>
                <a:latin typeface="Times New Roman" pitchFamily="18" charset="0"/>
                <a:cs typeface="Times New Roman" pitchFamily="18" charset="0"/>
              </a:rPr>
              <a:t>.</a:t>
            </a:r>
          </a:p>
        </p:txBody>
      </p:sp>
      <p:cxnSp>
        <p:nvCxnSpPr>
          <p:cNvPr id="15" name="Straight Connector 14"/>
          <p:cNvCxnSpPr>
            <a:cxnSpLocks/>
          </p:cNvCxnSpPr>
          <p:nvPr/>
        </p:nvCxnSpPr>
        <p:spPr>
          <a:xfrm flipV="1">
            <a:off x="8381968" y="5348616"/>
            <a:ext cx="1143040" cy="921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5526" y="242951"/>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a:t>
            </a:r>
          </a:p>
        </p:txBody>
      </p:sp>
      <p:sp>
        <p:nvSpPr>
          <p:cNvPr id="7" name="TextBox 6"/>
          <p:cNvSpPr txBox="1"/>
          <p:nvPr/>
        </p:nvSpPr>
        <p:spPr>
          <a:xfrm>
            <a:off x="506437" y="924152"/>
            <a:ext cx="10063089" cy="861774"/>
          </a:xfrm>
          <a:prstGeom prst="rect">
            <a:avLst/>
          </a:prstGeom>
          <a:noFill/>
        </p:spPr>
        <p:txBody>
          <a:bodyPr wrap="square" rtlCol="0">
            <a:spAutoFit/>
          </a:bodyPr>
          <a:lstStyle/>
          <a:p>
            <a:pPr lvl="0"/>
            <a:r>
              <a:rPr lang="en-US" sz="2500" b="1" dirty="0" err="1">
                <a:latin typeface="Times New Roman" pitchFamily="18" charset="0"/>
                <a:ea typeface="Cambria" panose="02040503050406030204" pitchFamily="18" charset="0"/>
                <a:cs typeface="Times New Roman" pitchFamily="18" charset="0"/>
              </a:rPr>
              <a:t>Bài</a:t>
            </a:r>
            <a:r>
              <a:rPr lang="en-US" sz="2500" b="1" dirty="0">
                <a:latin typeface="Times New Roman" pitchFamily="18" charset="0"/>
                <a:ea typeface="Cambria" panose="02040503050406030204" pitchFamily="18" charset="0"/>
                <a:cs typeface="Times New Roman" pitchFamily="18" charset="0"/>
              </a:rPr>
              <a:t> 2. </a:t>
            </a:r>
            <a:r>
              <a:rPr lang="vi-VN" sz="2500" b="1" dirty="0">
                <a:latin typeface="Times New Roman" pitchFamily="18" charset="0"/>
                <a:ea typeface="Cambria" panose="02040503050406030204" pitchFamily="18" charset="0"/>
                <a:cs typeface="Times New Roman" pitchFamily="18" charset="0"/>
              </a:rPr>
              <a:t>Dùng đại từ để thay thế cho những từ ngữ lặp lại trong mỗi đoạn dưới đây và cho biết việc dùng đại từ thay thế như vậy có tác dụng gì.</a:t>
            </a:r>
            <a:endParaRPr lang="en-US" sz="2500" b="1" dirty="0">
              <a:latin typeface="Times New Roman" pitchFamily="18" charset="0"/>
              <a:ea typeface="Cambria" panose="02040503050406030204" pitchFamily="18" charset="0"/>
              <a:cs typeface="Times New Roman" pitchFamily="18" charset="0"/>
            </a:endParaRPr>
          </a:p>
        </p:txBody>
      </p:sp>
      <p:sp>
        <p:nvSpPr>
          <p:cNvPr id="8" name="TextBox 7">
            <a:extLst>
              <a:ext uri="{FF2B5EF4-FFF2-40B4-BE49-F238E27FC236}">
                <a16:creationId xmlns:a16="http://schemas.microsoft.com/office/drawing/2014/main" id="{04BC42C7-6E23-74EF-385C-981EF02C42EE}"/>
              </a:ext>
            </a:extLst>
          </p:cNvPr>
          <p:cNvSpPr txBox="1"/>
          <p:nvPr/>
        </p:nvSpPr>
        <p:spPr>
          <a:xfrm>
            <a:off x="736208" y="1906920"/>
            <a:ext cx="10672689" cy="861774"/>
          </a:xfrm>
          <a:prstGeom prst="rect">
            <a:avLst/>
          </a:prstGeom>
          <a:noFill/>
        </p:spPr>
        <p:txBody>
          <a:bodyPr wrap="square" rtlCol="0">
            <a:spAutoFit/>
          </a:bodyPr>
          <a:lstStyle/>
          <a:p>
            <a:pPr lvl="0" algn="just"/>
            <a:r>
              <a:rPr lang="vi-VN" sz="2500" b="1" dirty="0">
                <a:solidFill>
                  <a:srgbClr val="009900"/>
                </a:solidFill>
                <a:latin typeface="Times New Roman" pitchFamily="18" charset="0"/>
                <a:ea typeface="Cambria" panose="02040503050406030204" pitchFamily="18" charset="0"/>
                <a:cs typeface="Times New Roman" pitchFamily="18" charset="0"/>
              </a:rPr>
              <a:t>a. Thành tặng tôi một quyển truyện tranh. Việc </a:t>
            </a:r>
            <a:r>
              <a:rPr lang="vi-VN" sz="2500" b="1" dirty="0">
                <a:solidFill>
                  <a:schemeClr val="accent1"/>
                </a:solidFill>
                <a:latin typeface="Times New Roman" pitchFamily="18" charset="0"/>
                <a:ea typeface="Cambria" panose="02040503050406030204" pitchFamily="18" charset="0"/>
                <a:cs typeface="Times New Roman" pitchFamily="18" charset="0"/>
              </a:rPr>
              <a:t>Thành tặng tôi một quy</a:t>
            </a:r>
            <a:r>
              <a:rPr lang="en-US" sz="2500" b="1" dirty="0">
                <a:solidFill>
                  <a:schemeClr val="accent1"/>
                </a:solidFill>
                <a:latin typeface="Times New Roman" pitchFamily="18" charset="0"/>
                <a:ea typeface="Cambria" panose="02040503050406030204" pitchFamily="18" charset="0"/>
                <a:cs typeface="Times New Roman" pitchFamily="18" charset="0"/>
              </a:rPr>
              <a:t>ể</a:t>
            </a:r>
            <a:r>
              <a:rPr lang="vi-VN" sz="2500" b="1" dirty="0">
                <a:solidFill>
                  <a:schemeClr val="accent1"/>
                </a:solidFill>
                <a:latin typeface="Times New Roman" pitchFamily="18" charset="0"/>
                <a:ea typeface="Cambria" panose="02040503050406030204" pitchFamily="18" charset="0"/>
                <a:cs typeface="Times New Roman" pitchFamily="18" charset="0"/>
              </a:rPr>
              <a:t>n truyện tranh</a:t>
            </a:r>
            <a:r>
              <a:rPr lang="vi-VN" sz="2500" b="1" dirty="0">
                <a:solidFill>
                  <a:srgbClr val="009900"/>
                </a:solidFill>
                <a:latin typeface="Times New Roman" pitchFamily="18" charset="0"/>
                <a:ea typeface="Cambria" panose="02040503050406030204" pitchFamily="18" charset="0"/>
                <a:cs typeface="Times New Roman" pitchFamily="18" charset="0"/>
              </a:rPr>
              <a:t> làm tôi rất xúc động.</a:t>
            </a:r>
          </a:p>
        </p:txBody>
      </p:sp>
      <p:sp>
        <p:nvSpPr>
          <p:cNvPr id="9" name="TextBox 8"/>
          <p:cNvSpPr txBox="1"/>
          <p:nvPr/>
        </p:nvSpPr>
        <p:spPr>
          <a:xfrm>
            <a:off x="855784" y="5572140"/>
            <a:ext cx="10672688" cy="477054"/>
          </a:xfrm>
          <a:prstGeom prst="rect">
            <a:avLst/>
          </a:prstGeom>
          <a:noFill/>
        </p:spPr>
        <p:txBody>
          <a:bodyPr wrap="square" rtlCol="0">
            <a:spAutoFit/>
          </a:bodyPr>
          <a:lstStyle/>
          <a:p>
            <a:pPr lvl="0"/>
            <a:r>
              <a:rPr lang="vi-VN" sz="2500" b="1" dirty="0">
                <a:solidFill>
                  <a:srgbClr val="009900"/>
                </a:solidFill>
                <a:latin typeface="Times New Roman" pitchFamily="18" charset="0"/>
                <a:ea typeface="Cambria" panose="02040503050406030204" pitchFamily="18" charset="0"/>
                <a:cs typeface="Times New Roman" pitchFamily="18" charset="0"/>
              </a:rPr>
              <a:t>c. Tôi thích xem phim hoạt hình. Chị tôi cũng </a:t>
            </a:r>
            <a:r>
              <a:rPr lang="vi-VN" sz="2500" b="1" dirty="0">
                <a:solidFill>
                  <a:schemeClr val="accent1"/>
                </a:solidFill>
                <a:latin typeface="Times New Roman" pitchFamily="18" charset="0"/>
                <a:ea typeface="Cambria" panose="02040503050406030204" pitchFamily="18" charset="0"/>
                <a:cs typeface="Times New Roman" pitchFamily="18" charset="0"/>
              </a:rPr>
              <a:t>thích xem phim hoạt hình.</a:t>
            </a:r>
            <a:endParaRPr lang="en-US" sz="2500" b="1" dirty="0">
              <a:solidFill>
                <a:schemeClr val="accent1"/>
              </a:solidFill>
              <a:latin typeface="Times New Roman" pitchFamily="18" charset="0"/>
              <a:ea typeface="Cambria" panose="02040503050406030204" pitchFamily="18" charset="0"/>
              <a:cs typeface="Times New Roman" pitchFamily="18" charset="0"/>
            </a:endParaRPr>
          </a:p>
        </p:txBody>
      </p:sp>
      <p:sp>
        <p:nvSpPr>
          <p:cNvPr id="12" name="TextBox 11"/>
          <p:cNvSpPr txBox="1"/>
          <p:nvPr/>
        </p:nvSpPr>
        <p:spPr>
          <a:xfrm>
            <a:off x="855784" y="3909443"/>
            <a:ext cx="10412437" cy="861774"/>
          </a:xfrm>
          <a:prstGeom prst="rect">
            <a:avLst/>
          </a:prstGeom>
          <a:noFill/>
        </p:spPr>
        <p:txBody>
          <a:bodyPr wrap="square" rtlCol="0">
            <a:spAutoFit/>
          </a:bodyPr>
          <a:lstStyle/>
          <a:p>
            <a:pPr lvl="0"/>
            <a:r>
              <a:rPr lang="vi-VN" sz="2500" b="1" dirty="0">
                <a:solidFill>
                  <a:srgbClr val="009900"/>
                </a:solidFill>
                <a:latin typeface="Times New Roman" pitchFamily="18" charset="0"/>
                <a:ea typeface="Cambria" panose="02040503050406030204" pitchFamily="18" charset="0"/>
                <a:cs typeface="Times New Roman" pitchFamily="18" charset="0"/>
              </a:rPr>
              <a:t>b. Thanh nhìn ra cái khung cửa mở rộng. Ngoài </a:t>
            </a:r>
            <a:r>
              <a:rPr lang="vi-VN" sz="2500" b="1" dirty="0">
                <a:solidFill>
                  <a:schemeClr val="accent1"/>
                </a:solidFill>
                <a:latin typeface="Times New Roman" pitchFamily="18" charset="0"/>
                <a:ea typeface="Cambria" panose="02040503050406030204" pitchFamily="18" charset="0"/>
                <a:cs typeface="Times New Roman" pitchFamily="18" charset="0"/>
              </a:rPr>
              <a:t>cái khung cửa mở rộng </a:t>
            </a:r>
            <a:r>
              <a:rPr lang="vi-VN" sz="2500" b="1" dirty="0">
                <a:solidFill>
                  <a:srgbClr val="009900"/>
                </a:solidFill>
                <a:latin typeface="Times New Roman" pitchFamily="18" charset="0"/>
                <a:ea typeface="Cambria" panose="02040503050406030204" pitchFamily="18" charset="0"/>
                <a:cs typeface="Times New Roman" pitchFamily="18" charset="0"/>
              </a:rPr>
              <a:t>là một khu vườn xanh mát.</a:t>
            </a:r>
          </a:p>
        </p:txBody>
      </p:sp>
      <p:sp>
        <p:nvSpPr>
          <p:cNvPr id="14" name="TextBox 13"/>
          <p:cNvSpPr txBox="1"/>
          <p:nvPr/>
        </p:nvSpPr>
        <p:spPr>
          <a:xfrm>
            <a:off x="855784" y="6137995"/>
            <a:ext cx="9144000" cy="477054"/>
          </a:xfrm>
          <a:prstGeom prst="rect">
            <a:avLst/>
          </a:prstGeom>
          <a:noFill/>
        </p:spPr>
        <p:txBody>
          <a:bodyPr wrap="square" rtlCol="0">
            <a:spAutoFit/>
          </a:bodyPr>
          <a:lstStyle/>
          <a:p>
            <a:pPr lvl="0"/>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Thay</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thế</a:t>
            </a:r>
            <a:r>
              <a:rPr lang="en-US" sz="2500" dirty="0">
                <a:solidFill>
                  <a:srgbClr val="0000FF"/>
                </a:solidFill>
                <a:latin typeface="Times New Roman"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thích xem phim hoạt hình.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bằng</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các</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đại</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từ</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thế,vậy</a:t>
            </a:r>
            <a:r>
              <a:rPr lang="en-US" sz="2500" dirty="0">
                <a:solidFill>
                  <a:srgbClr val="C00000"/>
                </a:solidFill>
                <a:latin typeface="Times New Roman" pitchFamily="18" charset="0"/>
                <a:ea typeface="Cambria" panose="02040503050406030204" pitchFamily="18" charset="0"/>
                <a:cs typeface="Times New Roman" pitchFamily="18" charset="0"/>
              </a:rPr>
              <a:t>.</a:t>
            </a:r>
            <a:r>
              <a:rPr lang="en-US" sz="2500" b="1" dirty="0">
                <a:solidFill>
                  <a:srgbClr val="C00000"/>
                </a:solidFill>
                <a:latin typeface="Times New Roman" pitchFamily="18" charset="0"/>
                <a:ea typeface="Cambria" panose="02040503050406030204" pitchFamily="18" charset="0"/>
                <a:cs typeface="Times New Roman" pitchFamily="18" charset="0"/>
              </a:rPr>
              <a:t> </a:t>
            </a:r>
            <a:endParaRPr lang="en-US" sz="2500" dirty="0">
              <a:solidFill>
                <a:srgbClr val="C00000"/>
              </a:solidFill>
              <a:latin typeface="Times New Roman" pitchFamily="18" charset="0"/>
              <a:cs typeface="Times New Roman" pitchFamily="18" charset="0"/>
            </a:endParaRPr>
          </a:p>
        </p:txBody>
      </p:sp>
      <p:sp>
        <p:nvSpPr>
          <p:cNvPr id="15" name="TextBox 14"/>
          <p:cNvSpPr txBox="1"/>
          <p:nvPr/>
        </p:nvSpPr>
        <p:spPr>
          <a:xfrm>
            <a:off x="855784" y="4909527"/>
            <a:ext cx="9144000" cy="477054"/>
          </a:xfrm>
          <a:prstGeom prst="rect">
            <a:avLst/>
          </a:prstGeom>
          <a:noFill/>
        </p:spPr>
        <p:txBody>
          <a:bodyPr wrap="square" rtlCol="0">
            <a:spAutoFit/>
          </a:bodyPr>
          <a:lstStyle/>
          <a:p>
            <a:pPr lvl="0"/>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Thay</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thế</a:t>
            </a:r>
            <a:r>
              <a:rPr lang="en-US" sz="2500" dirty="0">
                <a:solidFill>
                  <a:srgbClr val="0000FF"/>
                </a:solidFill>
                <a:latin typeface="Times New Roman"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cái khung cửa mở rộng</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bằng</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các</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đại</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từ</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đó</a:t>
            </a:r>
            <a:r>
              <a:rPr lang="en-US" sz="2500" b="1" dirty="0">
                <a:solidFill>
                  <a:srgbClr val="C00000"/>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đấy</a:t>
            </a:r>
            <a:r>
              <a:rPr lang="en-US" sz="2500" b="1" dirty="0">
                <a:solidFill>
                  <a:srgbClr val="C00000"/>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ấy</a:t>
            </a:r>
            <a:r>
              <a:rPr lang="en-US" sz="2500" dirty="0">
                <a:solidFill>
                  <a:srgbClr val="C00000"/>
                </a:solidFill>
                <a:latin typeface="Times New Roman" pitchFamily="18" charset="0"/>
                <a:ea typeface="Cambria" panose="02040503050406030204" pitchFamily="18" charset="0"/>
                <a:cs typeface="Times New Roman" pitchFamily="18" charset="0"/>
              </a:rPr>
              <a:t>.</a:t>
            </a:r>
            <a:r>
              <a:rPr lang="en-US" sz="2500" b="1" dirty="0">
                <a:solidFill>
                  <a:srgbClr val="C00000"/>
                </a:solidFill>
                <a:latin typeface="Times New Roman" pitchFamily="18" charset="0"/>
                <a:ea typeface="Cambria" panose="02040503050406030204" pitchFamily="18" charset="0"/>
                <a:cs typeface="Times New Roman" pitchFamily="18" charset="0"/>
              </a:rPr>
              <a:t> </a:t>
            </a:r>
            <a:endParaRPr lang="en-US" sz="2500" dirty="0">
              <a:solidFill>
                <a:srgbClr val="C00000"/>
              </a:solidFill>
              <a:latin typeface="Times New Roman" pitchFamily="18" charset="0"/>
              <a:cs typeface="Times New Roman" pitchFamily="18" charset="0"/>
            </a:endParaRPr>
          </a:p>
        </p:txBody>
      </p:sp>
      <p:sp>
        <p:nvSpPr>
          <p:cNvPr id="16" name="TextBox 15"/>
          <p:cNvSpPr txBox="1"/>
          <p:nvPr/>
        </p:nvSpPr>
        <p:spPr>
          <a:xfrm>
            <a:off x="855785" y="2998113"/>
            <a:ext cx="10271760" cy="861774"/>
          </a:xfrm>
          <a:prstGeom prst="rect">
            <a:avLst/>
          </a:prstGeom>
          <a:noFill/>
        </p:spPr>
        <p:txBody>
          <a:bodyPr wrap="square" rtlCol="0">
            <a:spAutoFit/>
          </a:bodyPr>
          <a:lstStyle/>
          <a:p>
            <a:pPr lvl="0"/>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Thay</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thế</a:t>
            </a:r>
            <a:r>
              <a:rPr lang="en-US" sz="2500" dirty="0">
                <a:solidFill>
                  <a:srgbClr val="0000FF"/>
                </a:solidFill>
                <a:latin typeface="Times New Roman"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Thành tặng tôi một quy</a:t>
            </a:r>
            <a:r>
              <a:rPr lang="en-US" sz="2500" b="1" dirty="0">
                <a:solidFill>
                  <a:srgbClr val="0000FF"/>
                </a:solidFill>
                <a:latin typeface="Times New Roman" pitchFamily="18" charset="0"/>
                <a:ea typeface="Cambria" panose="02040503050406030204" pitchFamily="18" charset="0"/>
                <a:cs typeface="Times New Roman" pitchFamily="18" charset="0"/>
              </a:rPr>
              <a:t>ể</a:t>
            </a:r>
            <a:r>
              <a:rPr lang="vi-VN" sz="2500" b="1" dirty="0">
                <a:solidFill>
                  <a:srgbClr val="0000FF"/>
                </a:solidFill>
                <a:latin typeface="Times New Roman" pitchFamily="18" charset="0"/>
                <a:ea typeface="Cambria" panose="02040503050406030204" pitchFamily="18" charset="0"/>
                <a:cs typeface="Times New Roman" pitchFamily="18" charset="0"/>
              </a:rPr>
              <a:t>n truyện tranh</a:t>
            </a:r>
            <a:r>
              <a:rPr lang="en-US" sz="2500" b="1"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bằng</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các</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đại</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dirty="0" err="1">
                <a:solidFill>
                  <a:srgbClr val="0000FF"/>
                </a:solidFill>
                <a:latin typeface="Times New Roman" pitchFamily="18" charset="0"/>
                <a:ea typeface="Cambria" panose="02040503050406030204" pitchFamily="18" charset="0"/>
                <a:cs typeface="Times New Roman" pitchFamily="18" charset="0"/>
              </a:rPr>
              <a:t>từ</a:t>
            </a:r>
            <a:r>
              <a:rPr lang="en-US" sz="2500" dirty="0">
                <a:solidFill>
                  <a:srgbClr val="0000FF"/>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đó</a:t>
            </a:r>
            <a:r>
              <a:rPr lang="en-US" sz="2500" b="1" dirty="0">
                <a:solidFill>
                  <a:srgbClr val="C00000"/>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này</a:t>
            </a:r>
            <a:r>
              <a:rPr lang="en-US" sz="2500" b="1" dirty="0">
                <a:solidFill>
                  <a:srgbClr val="C00000"/>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đấy</a:t>
            </a:r>
            <a:r>
              <a:rPr lang="en-US" sz="2500" b="1" dirty="0">
                <a:solidFill>
                  <a:srgbClr val="C00000"/>
                </a:solidFill>
                <a:latin typeface="Times New Roman" pitchFamily="18" charset="0"/>
                <a:ea typeface="Cambria" panose="02040503050406030204" pitchFamily="18" charset="0"/>
                <a:cs typeface="Times New Roman" pitchFamily="18" charset="0"/>
              </a:rPr>
              <a:t>, </a:t>
            </a:r>
            <a:r>
              <a:rPr lang="en-US" sz="2500" b="1" dirty="0" err="1">
                <a:solidFill>
                  <a:srgbClr val="C00000"/>
                </a:solidFill>
                <a:latin typeface="Times New Roman" pitchFamily="18" charset="0"/>
                <a:ea typeface="Cambria" panose="02040503050406030204" pitchFamily="18" charset="0"/>
                <a:cs typeface="Times New Roman" pitchFamily="18" charset="0"/>
              </a:rPr>
              <a:t>ấy</a:t>
            </a:r>
            <a:r>
              <a:rPr lang="en-US" sz="2500" b="1" dirty="0">
                <a:solidFill>
                  <a:srgbClr val="C00000"/>
                </a:solidFill>
                <a:latin typeface="Times New Roman" pitchFamily="18" charset="0"/>
                <a:ea typeface="Cambria" panose="02040503050406030204" pitchFamily="18" charset="0"/>
                <a:cs typeface="Times New Roman" pitchFamily="18" charset="0"/>
              </a:rPr>
              <a:t>. </a:t>
            </a:r>
            <a:endParaRPr lang="en-US" sz="25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08658" y="5600700"/>
            <a:ext cx="9521465" cy="1257300"/>
          </a:xfrm>
          <a:prstGeom prst="rect">
            <a:avLst/>
          </a:prstGeom>
        </p:spPr>
      </p:pic>
      <p:sp>
        <p:nvSpPr>
          <p:cNvPr id="14" name="TextBox 13"/>
          <p:cNvSpPr txBox="1"/>
          <p:nvPr/>
        </p:nvSpPr>
        <p:spPr>
          <a:xfrm>
            <a:off x="407963" y="931818"/>
            <a:ext cx="10958732" cy="954107"/>
          </a:xfrm>
          <a:prstGeom prst="rect">
            <a:avLst/>
          </a:prstGeom>
          <a:noFill/>
        </p:spPr>
        <p:txBody>
          <a:bodyPr wrap="square" rtlCol="0">
            <a:spAutoFit/>
          </a:bodyPr>
          <a:lstStyle/>
          <a:p>
            <a:pPr lvl="0"/>
            <a:r>
              <a:rPr lang="en-US" sz="2800" b="1" dirty="0" err="1">
                <a:latin typeface="Times New Roman" pitchFamily="18" charset="0"/>
                <a:ea typeface="Cambria" panose="02040503050406030204" pitchFamily="18" charset="0"/>
                <a:cs typeface="Times New Roman" pitchFamily="18" charset="0"/>
              </a:rPr>
              <a:t>Bài</a:t>
            </a:r>
            <a:r>
              <a:rPr lang="en-US" sz="2800" b="1" dirty="0">
                <a:latin typeface="Times New Roman" pitchFamily="18" charset="0"/>
                <a:ea typeface="Cambria" panose="02040503050406030204" pitchFamily="18" charset="0"/>
                <a:cs typeface="Times New Roman" pitchFamily="18" charset="0"/>
              </a:rPr>
              <a:t> 3. </a:t>
            </a:r>
            <a:r>
              <a:rPr lang="vi-VN" sz="2800" b="1" dirty="0">
                <a:latin typeface="Times New Roman" pitchFamily="18" charset="0"/>
                <a:ea typeface="Cambria" panose="02040503050406030204" pitchFamily="18" charset="0"/>
                <a:cs typeface="Times New Roman" pitchFamily="18" charset="0"/>
              </a:rPr>
              <a:t>Đóng vai bác sĩ Oát-xơn trong câu chuyện Suy luận của Sơ-lốc Hôm, viết câu đáp lại lời của Sơ-lốc Hôm, trong đó có chứa một đại từ.</a:t>
            </a:r>
            <a:endParaRPr lang="en-US" sz="2800" b="1" dirty="0">
              <a:latin typeface="Times New Roman" pitchFamily="18" charset="0"/>
              <a:ea typeface="Cambria" panose="02040503050406030204" pitchFamily="18" charset="0"/>
              <a:cs typeface="Times New Roman" pitchFamily="18" charset="0"/>
            </a:endParaRPr>
          </a:p>
        </p:txBody>
      </p:sp>
      <p:sp>
        <p:nvSpPr>
          <p:cNvPr id="15" name="TextBox 14"/>
          <p:cNvSpPr txBox="1"/>
          <p:nvPr/>
        </p:nvSpPr>
        <p:spPr>
          <a:xfrm>
            <a:off x="609600" y="3045953"/>
            <a:ext cx="9144000" cy="523220"/>
          </a:xfrm>
          <a:prstGeom prst="rect">
            <a:avLst/>
          </a:prstGeom>
          <a:noFill/>
        </p:spPr>
        <p:txBody>
          <a:bodyPr wrap="square" rtlCol="0">
            <a:spAutoFit/>
          </a:bodyPr>
          <a:lstStyle/>
          <a:p>
            <a:pPr lvl="0"/>
            <a:r>
              <a:rPr lang="en-US" sz="2800" b="1" dirty="0">
                <a:solidFill>
                  <a:srgbClr val="C00000"/>
                </a:solidFill>
                <a:latin typeface="Times New Roman" pitchFamily="18" charset="0"/>
                <a:cs typeface="Times New Roman" pitchFamily="18" charset="0"/>
              </a:rPr>
              <a:t>* </a:t>
            </a:r>
            <a:r>
              <a:rPr lang="vi-VN" sz="2800" b="1" dirty="0">
                <a:solidFill>
                  <a:srgbClr val="C00000"/>
                </a:solidFill>
                <a:latin typeface="Times New Roman" pitchFamily="18" charset="0"/>
                <a:cs typeface="Times New Roman" pitchFamily="18" charset="0"/>
              </a:rPr>
              <a:t>Ôi tôi không chú ý? Giờ chúng ta phải làm gì?</a:t>
            </a:r>
          </a:p>
        </p:txBody>
      </p:sp>
      <p:sp>
        <p:nvSpPr>
          <p:cNvPr id="16" name="TextBox 15"/>
          <p:cNvSpPr txBox="1"/>
          <p:nvPr/>
        </p:nvSpPr>
        <p:spPr>
          <a:xfrm>
            <a:off x="722141" y="3983887"/>
            <a:ext cx="9144000" cy="523220"/>
          </a:xfrm>
          <a:prstGeom prst="rect">
            <a:avLst/>
          </a:prstGeom>
          <a:noFill/>
        </p:spPr>
        <p:txBody>
          <a:bodyPr wrap="square" rtlCol="0">
            <a:spAutoFit/>
          </a:bodyPr>
          <a:lstStyle/>
          <a:p>
            <a:pPr lvl="0"/>
            <a:r>
              <a:rPr lang="en-US" sz="2800" b="1" dirty="0">
                <a:solidFill>
                  <a:srgbClr val="009900"/>
                </a:solidFill>
                <a:latin typeface="Times New Roman" pitchFamily="18" charset="0"/>
                <a:cs typeface="Times New Roman" pitchFamily="18" charset="0"/>
              </a:rPr>
              <a:t>* </a:t>
            </a:r>
            <a:r>
              <a:rPr lang="vi-VN" sz="2800" b="1" dirty="0">
                <a:solidFill>
                  <a:srgbClr val="009900"/>
                </a:solidFill>
                <a:latin typeface="Times New Roman" pitchFamily="18" charset="0"/>
                <a:cs typeface="Times New Roman" pitchFamily="18" charset="0"/>
              </a:rPr>
              <a:t>Hả? Sao anh không nói ngay việc đó?</a:t>
            </a:r>
          </a:p>
        </p:txBody>
      </p:sp>
      <p:sp>
        <p:nvSpPr>
          <p:cNvPr id="6" name="TextBox 5"/>
          <p:cNvSpPr txBox="1"/>
          <p:nvPr/>
        </p:nvSpPr>
        <p:spPr>
          <a:xfrm>
            <a:off x="722141" y="2089284"/>
            <a:ext cx="10958732"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b="1" dirty="0">
                <a:solidFill>
                  <a:srgbClr val="0000FF"/>
                </a:solidFill>
                <a:latin typeface="Times New Roman" pitchFamily="18" charset="0"/>
                <a:ea typeface="Cambria" panose="02040503050406030204" pitchFamily="18" charset="0"/>
                <a:cs typeface="Times New Roman" pitchFamily="18" charset="0"/>
              </a:rPr>
              <a:t>Theo </a:t>
            </a:r>
            <a:r>
              <a:rPr lang="en-US" sz="2800" b="1" dirty="0" err="1">
                <a:solidFill>
                  <a:srgbClr val="FF0000"/>
                </a:solidFill>
                <a:latin typeface="Times New Roman" pitchFamily="18" charset="0"/>
                <a:ea typeface="Cambria" panose="02040503050406030204" pitchFamily="18" charset="0"/>
                <a:cs typeface="Times New Roman" pitchFamily="18" charset="0"/>
              </a:rPr>
              <a:t>tôi</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điều</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này</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có</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nghĩa</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là</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ai</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đó</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đã</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đánh</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cắp</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cái</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lều</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0000FF"/>
                </a:solidFill>
                <a:latin typeface="Times New Roman" pitchFamily="18" charset="0"/>
                <a:ea typeface="Cambria" panose="02040503050406030204" pitchFamily="18" charset="0"/>
                <a:cs typeface="Times New Roman" pitchFamily="18" charset="0"/>
              </a:rPr>
              <a:t>của</a:t>
            </a:r>
            <a:r>
              <a:rPr lang="en-US" sz="2800" b="1" dirty="0">
                <a:solidFill>
                  <a:srgbClr val="0000FF"/>
                </a:solidFill>
                <a:latin typeface="Times New Roman" pitchFamily="18" charset="0"/>
                <a:ea typeface="Cambria" panose="02040503050406030204" pitchFamily="18" charset="0"/>
                <a:cs typeface="Times New Roman" pitchFamily="18" charset="0"/>
              </a:rPr>
              <a:t> </a:t>
            </a:r>
            <a:r>
              <a:rPr lang="en-US" sz="2800" b="1" dirty="0" err="1">
                <a:solidFill>
                  <a:srgbClr val="FF0000"/>
                </a:solidFill>
                <a:latin typeface="Times New Roman" pitchFamily="18" charset="0"/>
                <a:ea typeface="Cambria" panose="02040503050406030204" pitchFamily="18" charset="0"/>
                <a:cs typeface="Times New Roman" pitchFamily="18" charset="0"/>
              </a:rPr>
              <a:t>chúng</a:t>
            </a:r>
            <a:r>
              <a:rPr lang="en-US" sz="2800" b="1" dirty="0">
                <a:solidFill>
                  <a:srgbClr val="FF0000"/>
                </a:solidFill>
                <a:latin typeface="Times New Roman" pitchFamily="18" charset="0"/>
                <a:ea typeface="Cambria" panose="02040503050406030204" pitchFamily="18" charset="0"/>
                <a:cs typeface="Times New Roman" pitchFamily="18" charset="0"/>
              </a:rPr>
              <a:t> </a:t>
            </a:r>
            <a:r>
              <a:rPr lang="en-US" sz="2800" b="1" dirty="0" err="1">
                <a:solidFill>
                  <a:srgbClr val="FF0000"/>
                </a:solidFill>
                <a:latin typeface="Times New Roman" pitchFamily="18" charset="0"/>
                <a:ea typeface="Cambria" panose="02040503050406030204" pitchFamily="18" charset="0"/>
                <a:cs typeface="Times New Roman" pitchFamily="18" charset="0"/>
              </a:rPr>
              <a:t>ta</a:t>
            </a:r>
            <a:r>
              <a:rPr lang="en-US" sz="2800" b="1" dirty="0">
                <a:solidFill>
                  <a:srgbClr val="009900"/>
                </a:solidFill>
                <a:latin typeface="Times New Roman" pitchFamily="18" charset="0"/>
                <a:ea typeface="Cambria" panose="02040503050406030204" pitchFamily="18" charset="0"/>
                <a:cs typeface="Times New Roman" pitchFamily="18" charset="0"/>
              </a:rPr>
              <a:t>. </a:t>
            </a:r>
            <a:endParaRPr lang="en-US" sz="2800" dirty="0">
              <a:latin typeface="Times New Roman" pitchFamily="18" charset="0"/>
              <a:cs typeface="Times New Roman" pitchFamily="18" charset="0"/>
            </a:endParaRPr>
          </a:p>
        </p:txBody>
      </p:sp>
      <p:sp>
        <p:nvSpPr>
          <p:cNvPr id="9" name="TextBox 8"/>
          <p:cNvSpPr txBox="1"/>
          <p:nvPr/>
        </p:nvSpPr>
        <p:spPr>
          <a:xfrm>
            <a:off x="1397391" y="287989"/>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173482" y="1783042"/>
            <a:ext cx="3302730" cy="2657680"/>
          </a:xfrm>
          <a:prstGeom prst="rect">
            <a:avLst/>
          </a:prstGeom>
        </p:spPr>
      </p:pic>
      <p:pic>
        <p:nvPicPr>
          <p:cNvPr id="19"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692" y="2643182"/>
            <a:ext cx="2542309" cy="3277174"/>
          </a:xfrm>
          <a:prstGeom prst="rect">
            <a:avLst/>
          </a:prstGeom>
        </p:spPr>
      </p:pic>
      <p:pic>
        <p:nvPicPr>
          <p:cNvPr id="2" name="Picture 1"/>
          <p:cNvPicPr>
            <a:picLocks noChangeAspect="1"/>
          </p:cNvPicPr>
          <p:nvPr/>
        </p:nvPicPr>
        <p:blipFill>
          <a:blip r:embed="rId5"/>
          <a:stretch>
            <a:fillRect/>
          </a:stretch>
        </p:blipFill>
        <p:spPr>
          <a:xfrm>
            <a:off x="1524001" y="5295094"/>
            <a:ext cx="9121931" cy="1562906"/>
          </a:xfrm>
          <a:prstGeom prst="rect">
            <a:avLst/>
          </a:prstGeom>
        </p:spPr>
      </p:pic>
      <p:sp>
        <p:nvSpPr>
          <p:cNvPr id="10" name="TextBox 9"/>
          <p:cNvSpPr txBox="1"/>
          <p:nvPr/>
        </p:nvSpPr>
        <p:spPr>
          <a:xfrm>
            <a:off x="3682922" y="2907309"/>
            <a:ext cx="2643206"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Vận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dụng</a:t>
            </a:r>
            <a:endParaRPr lang="en-US" sz="4000" b="1" dirty="0">
              <a:solidFill>
                <a:srgbClr val="0000FF"/>
              </a:solidFill>
              <a:latin typeface="Times New Roman" pitchFamily="18" charset="0"/>
              <a:cs typeface="Times New Roman" pitchFamily="18" charset="0"/>
            </a:endParaRPr>
          </a:p>
        </p:txBody>
      </p:sp>
      <p:sp>
        <p:nvSpPr>
          <p:cNvPr id="17" name="TextBox 16"/>
          <p:cNvSpPr txBox="1"/>
          <p:nvPr/>
        </p:nvSpPr>
        <p:spPr>
          <a:xfrm>
            <a:off x="1242646" y="405450"/>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Tiếp</a:t>
            </a:r>
            <a:r>
              <a:rPr lang="en-US" sz="2800" b="1" dirty="0">
                <a:solidFill>
                  <a:srgbClr val="FF0000"/>
                </a:solidFill>
                <a:latin typeface="Times New Roman" pitchFamily="18" charset="0"/>
                <a:cs typeface="Times New Roman"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400"/>
                            </p:stCondLst>
                            <p:childTnLst>
                              <p:par>
                                <p:cTn id="11" presetID="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0" fill="hold"/>
                                        <p:tgtEl>
                                          <p:spTgt spid="19"/>
                                        </p:tgtEl>
                                        <p:attrNameLst>
                                          <p:attrName>ppt_x</p:attrName>
                                        </p:attrNameLst>
                                      </p:cBhvr>
                                      <p:tavLst>
                                        <p:tav tm="0">
                                          <p:val>
                                            <p:strVal val="1+#ppt_w/2"/>
                                          </p:val>
                                        </p:tav>
                                        <p:tav tm="100000">
                                          <p:val>
                                            <p:strVal val="#ppt_x"/>
                                          </p:val>
                                        </p:tav>
                                      </p:tavLst>
                                    </p:anim>
                                    <p:anim calcmode="lin" valueType="num">
                                      <p:cBhvr additive="base">
                                        <p:cTn id="1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747</Words>
  <Application>Microsoft Office PowerPoint</Application>
  <PresentationFormat>Widescreen</PresentationFormat>
  <Paragraphs>49</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.VnMonotype corsivaH</vt:lpstr>
      <vt:lpstr>Arial</vt:lpstr>
      <vt:lpstr>Calibri</vt:lpstr>
      <vt:lpstr>Calibri Light</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bang120879@gmail.com</dc:creator>
  <cp:lastModifiedBy>bang120879@gmail.com</cp:lastModifiedBy>
  <cp:revision>9</cp:revision>
  <dcterms:created xsi:type="dcterms:W3CDTF">2025-09-29T14:56:19Z</dcterms:created>
  <dcterms:modified xsi:type="dcterms:W3CDTF">2025-09-29T15:14:01Z</dcterms:modified>
</cp:coreProperties>
</file>