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6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8" r:id="rId34"/>
    <p:sldId id="293" r:id="rId35"/>
    <p:sldId id="294" r:id="rId36"/>
    <p:sldId id="300" r:id="rId37"/>
    <p:sldId id="302" r:id="rId38"/>
    <p:sldId id="304" r:id="rId39"/>
    <p:sldId id="305" r:id="rId40"/>
    <p:sldId id="306" r:id="rId41"/>
    <p:sldId id="307" r:id="rId42"/>
    <p:sldId id="308" r:id="rId43"/>
    <p:sldId id="309" r:id="rId44"/>
    <p:sldId id="303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0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9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0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2.mp3"/><Relationship Id="rId2" Type="http://schemas.openxmlformats.org/officeDocument/2006/relationships/audio" Target="../media/media1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1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4.mp3"/><Relationship Id="rId2" Type="http://schemas.openxmlformats.org/officeDocument/2006/relationships/audio" Target="../media/media14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3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5.mp3"/><Relationship Id="rId2" Type="http://schemas.openxmlformats.org/officeDocument/2006/relationships/audio" Target="../media/media15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4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6.mp3"/><Relationship Id="rId2" Type="http://schemas.openxmlformats.org/officeDocument/2006/relationships/audio" Target="../media/media16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5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7.mp3"/><Relationship Id="rId2" Type="http://schemas.openxmlformats.org/officeDocument/2006/relationships/audio" Target="../media/media17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6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8.mp3"/><Relationship Id="rId2" Type="http://schemas.openxmlformats.org/officeDocument/2006/relationships/audio" Target="../media/media18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9.mp3"/><Relationship Id="rId2" Type="http://schemas.openxmlformats.org/officeDocument/2006/relationships/audio" Target="../media/media19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8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0.mp3"/><Relationship Id="rId2" Type="http://schemas.openxmlformats.org/officeDocument/2006/relationships/audio" Target="../media/media20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19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1.mp3"/><Relationship Id="rId2" Type="http://schemas.openxmlformats.org/officeDocument/2006/relationships/audio" Target="../media/media2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0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2.mp3"/><Relationship Id="rId2" Type="http://schemas.openxmlformats.org/officeDocument/2006/relationships/audio" Target="../media/media2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1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3.mp3"/><Relationship Id="rId2" Type="http://schemas.openxmlformats.org/officeDocument/2006/relationships/audio" Target="../media/media2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24.mp3"/><Relationship Id="rId2" Type="http://schemas.openxmlformats.org/officeDocument/2006/relationships/audio" Target="../media/media24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3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25.mp3"/><Relationship Id="rId2" Type="http://schemas.openxmlformats.org/officeDocument/2006/relationships/audio" Target="../media/media25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4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26.mp3"/><Relationship Id="rId2" Type="http://schemas.openxmlformats.org/officeDocument/2006/relationships/audio" Target="../media/media26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5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27.mp3"/><Relationship Id="rId2" Type="http://schemas.openxmlformats.org/officeDocument/2006/relationships/audio" Target="../media/media27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6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28.mp3"/><Relationship Id="rId2" Type="http://schemas.openxmlformats.org/officeDocument/2006/relationships/audio" Target="../media/media28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7.xml"/><Relationship Id="rId6" Type="http://schemas.microsoft.com/office/2007/relationships/media" Target="../media/media30.mp3"/><Relationship Id="rId5" Type="http://schemas.openxmlformats.org/officeDocument/2006/relationships/audio" Target="../media/media30.mp3"/><Relationship Id="rId4" Type="http://schemas.openxmlformats.org/officeDocument/2006/relationships/image" Target="../media/image2.png"/><Relationship Id="rId3" Type="http://schemas.microsoft.com/office/2007/relationships/media" Target="../media/media29.mp3"/><Relationship Id="rId2" Type="http://schemas.openxmlformats.org/officeDocument/2006/relationships/audio" Target="../media/media29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8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31.mp3"/><Relationship Id="rId2" Type="http://schemas.openxmlformats.org/officeDocument/2006/relationships/audio" Target="../media/media31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29.xml"/><Relationship Id="rId6" Type="http://schemas.microsoft.com/office/2007/relationships/media" Target="../media/media2.mp3"/><Relationship Id="rId5" Type="http://schemas.openxmlformats.org/officeDocument/2006/relationships/audio" Target="../media/media2.mp3"/><Relationship Id="rId4" Type="http://schemas.openxmlformats.org/officeDocument/2006/relationships/image" Target="../media/image2.png"/><Relationship Id="rId3" Type="http://schemas.microsoft.com/office/2007/relationships/media" Target="../media/media32.mp3"/><Relationship Id="rId2" Type="http://schemas.openxmlformats.org/officeDocument/2006/relationships/audio" Target="../media/media32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30.xml"/><Relationship Id="rId6" Type="http://schemas.microsoft.com/office/2007/relationships/media" Target="../media/media30.mp3"/><Relationship Id="rId5" Type="http://schemas.openxmlformats.org/officeDocument/2006/relationships/audio" Target="../media/media30.mp3"/><Relationship Id="rId4" Type="http://schemas.openxmlformats.org/officeDocument/2006/relationships/image" Target="../media/image2.png"/><Relationship Id="rId3" Type="http://schemas.microsoft.com/office/2007/relationships/media" Target="../media/media33.mp3"/><Relationship Id="rId2" Type="http://schemas.openxmlformats.org/officeDocument/2006/relationships/audio" Target="../media/media33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34.mp3"/><Relationship Id="rId2" Type="http://schemas.openxmlformats.org/officeDocument/2006/relationships/audio" Target="../media/media34.mp3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36.mp3"/><Relationship Id="rId2" Type="http://schemas.openxmlformats.org/officeDocument/2006/relationships/audio" Target="../media/media36.mp3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37.mp3"/><Relationship Id="rId2" Type="http://schemas.openxmlformats.org/officeDocument/2006/relationships/audio" Target="../media/media37.mp3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38.mp3"/><Relationship Id="rId2" Type="http://schemas.openxmlformats.org/officeDocument/2006/relationships/audio" Target="../media/media38.mp3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39.mp3"/><Relationship Id="rId2" Type="http://schemas.openxmlformats.org/officeDocument/2006/relationships/audio" Target="../media/media39.mp3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0.mp3"/><Relationship Id="rId2" Type="http://schemas.openxmlformats.org/officeDocument/2006/relationships/audio" Target="../media/media40.mp3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41.mp3"/><Relationship Id="rId2" Type="http://schemas.openxmlformats.org/officeDocument/2006/relationships/audio" Target="../media/media41.mp3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3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42.mp3"/><Relationship Id="rId2" Type="http://schemas.openxmlformats.org/officeDocument/2006/relationships/audio" Target="../media/media42.mp3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43.mp3"/><Relationship Id="rId2" Type="http://schemas.openxmlformats.org/officeDocument/2006/relationships/audio" Target="../media/media43.mp3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4.mp3"/><Relationship Id="rId2" Type="http://schemas.openxmlformats.org/officeDocument/2006/relationships/audio" Target="../media/media44.mp3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45.mp3"/><Relationship Id="rId2" Type="http://schemas.openxmlformats.org/officeDocument/2006/relationships/audio" Target="../media/media45.mp3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6.mp3"/><Relationship Id="rId2" Type="http://schemas.openxmlformats.org/officeDocument/2006/relationships/audio" Target="../media/media46.mp3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47.mp3"/><Relationship Id="rId2" Type="http://schemas.openxmlformats.org/officeDocument/2006/relationships/audio" Target="../media/media47.mp3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48.mp3"/><Relationship Id="rId2" Type="http://schemas.openxmlformats.org/officeDocument/2006/relationships/audio" Target="../media/media48.mp3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49.mp3"/><Relationship Id="rId2" Type="http://schemas.openxmlformats.org/officeDocument/2006/relationships/audio" Target="../media/media49.mp3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50.mp3"/><Relationship Id="rId2" Type="http://schemas.openxmlformats.org/officeDocument/2006/relationships/audio" Target="../media/media50.mp3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51.mp3"/><Relationship Id="rId2" Type="http://schemas.openxmlformats.org/officeDocument/2006/relationships/audio" Target="../media/media51.mp3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52.mp3"/><Relationship Id="rId2" Type="http://schemas.openxmlformats.org/officeDocument/2006/relationships/audio" Target="../media/media52.mp3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5.mp3"/><Relationship Id="rId5" Type="http://schemas.openxmlformats.org/officeDocument/2006/relationships/audio" Target="../media/media35.mp3"/><Relationship Id="rId4" Type="http://schemas.openxmlformats.org/officeDocument/2006/relationships/image" Target="../media/image2.png"/><Relationship Id="rId3" Type="http://schemas.microsoft.com/office/2007/relationships/media" Target="../media/media53.mp3"/><Relationship Id="rId2" Type="http://schemas.openxmlformats.org/officeDocument/2006/relationships/audio" Target="../media/media53.mp3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7.mp3"/><Relationship Id="rId2" Type="http://schemas.openxmlformats.org/officeDocument/2006/relationships/audio" Target="../media/media7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6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7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.png"/><Relationship Id="rId7" Type="http://schemas.openxmlformats.org/officeDocument/2006/relationships/tags" Target="../tags/tag8.xml"/><Relationship Id="rId6" Type="http://schemas.microsoft.com/office/2007/relationships/media" Target="../media/media4.mp3"/><Relationship Id="rId5" Type="http://schemas.openxmlformats.org/officeDocument/2006/relationships/audio" Target="../media/media4.mp3"/><Relationship Id="rId4" Type="http://schemas.openxmlformats.org/officeDocument/2006/relationships/image" Target="../media/image2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53490" y="2288540"/>
            <a:ext cx="9738995" cy="257937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ÔN TẬP TIN HỌC LỚP 3 - HẾT HỌC KÌ I</a:t>
            </a:r>
            <a:endParaRPr lang="en-US" sz="32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/>
                <a:ea typeface="sans-serif"/>
              </a:rPr>
              <a:t>30</a:t>
            </a:r>
            <a:r>
              <a:rPr lang="en-US" sz="32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CÂU </a:t>
            </a:r>
            <a:r>
              <a:rPr lang="en-US" sz="3200" b="1" i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TRẮC NGHIỆM</a:t>
            </a:r>
            <a:r>
              <a:rPr lang="en-US" sz="32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/>
                <a:ea typeface="sans-serif"/>
              </a:rPr>
              <a:t>10 </a:t>
            </a:r>
            <a:r>
              <a:rPr lang="en-US" sz="32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</a:t>
            </a:r>
            <a:r>
              <a:rPr lang="en-US" sz="3200" b="1" i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TỰ LUẬN</a:t>
            </a:r>
            <a:endParaRPr lang="en-US" sz="3200" b="1" i="1" u="sng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65250" y="1772285"/>
            <a:ext cx="9632315" cy="307784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9: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Màn hình cảm ứng của điện thoại thông minh hay máy tính bảng có chức năng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Chỉ để hiển thị thông tin ra (như màn hình thường).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Chỉ để tiếp nhận thông tin vào (như chuột/bàn phím).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Vừa hiển thị thông tin ra, vừa tiếp nhận thông tin vào.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Chỉ để xem phim.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9_man_hinh_cam_ung_cua_dien_thoai_thong_minh_6c3187f4-31b2-49a0-8c5a-aad3f5d8895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2000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9600" y="636270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785" y="373723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04595" y="1676400"/>
            <a:ext cx="9869805" cy="32111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10: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Để đảm bảo an toàn về điện khi sử dụng máy tính, em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KHÔNG NÊN làm gì?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Dùng khăn mềm, khô để lau bụi máy tính.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Vừa sạc pin vừa sử dụng điện thoại, máy tính bảng.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Nhờ người lớn cắm ổ điện giúp.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Giữ khu vực máy tính sạch sẽ.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0_de_dam_bao_an_toan_ve_dien_khi_su_dung_bf35b119-cd1b-4c85-be97-c853016a80a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350" y="5238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450" y="308572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80795" y="1695450"/>
            <a:ext cx="9650730" cy="318262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11: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Tư thế ngồi đúng khi sử dụng máy tính là: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Ngồi khom lưng, mắt sát màn hình.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Ngồi thẳng lưng, vai thả lỏng, mắt cách màn hình 50-80cm.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Ngồi ngả hẳn ra sau ghế, chân gác lên bàn.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Ngồi nghiêng sang một bên.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1_tu_the_ngoi_dung_khi_su_dung_may_tinh_703ba098-1a2a-4a30-9ea9-8eb655980a7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6775" y="5143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210" y="287363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46200" y="1667510"/>
            <a:ext cx="9622790" cy="318198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12: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cầm chuột máy tính bằng tay phải, ngón trỏ đặt ở đâu?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Nút trái chuột.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Nút phải chuột.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Nút cuộn.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Bên hông chuột.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2_khi_cam_chuot_may_tinh_bang_tay_phai_b9c83c4b-faba-4565-a1dc-acaa705acdc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0075" y="1714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15" y="273329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03350" y="1669415"/>
            <a:ext cx="9613900" cy="319532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13: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Thao tác "Nháy đúp chuột" nghĩa là gì?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Nhấn nút trái chuột 1 lần.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Nhấn nút phải chuột 1 lần.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Nhấn nút trái chuột 2 lần liên tiếp thật nhanh.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Nhấn giữ nút trái chuột và di chuyển.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3_thao_tac_nhay_dup_chuot_nghia_la_gia_808bbf18-96b8-4163-8f60-efd010e020b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6775" y="4476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45" y="348704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03350" y="1723390"/>
            <a:ext cx="9585325" cy="318325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14: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Để tắt máy tính đúng cách trên hệ điều hành Windows (như trong sách), em chọn nút lệnh nào?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Restart.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Sleep.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Shut down.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Power off.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4_de_tat_may_tinh_dung_cach_tren_he_dieu_f49de162-72ba-4bb2-8e31-5b949fd73d11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325" y="5524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40" y="369849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27785" y="1677035"/>
            <a:ext cx="9584690" cy="31724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15: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Trên bàn phím máy tính, khu vực nào có nhiều phím nhất?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Hàng phím số.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Khu vực chính của bàn phím.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Các phím mũi tên.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Khu vực phím chức năng (F1-F12).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5_tren_ban_phim_may_tinh_khu_vuc_nao_co_85fab01b-c9ea-4187-bf80-700e234002d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4476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75" y="308572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70635" y="1666875"/>
            <a:ext cx="9679305" cy="315341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16: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Hai phím có gai (gờ) dùng để đặt ngón trỏ ở hàng phím cơ sở là hai phím nào?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Phím F và phím J.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Phím G và phím 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Phím A và phím L.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Phím F và phím 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6_hai_phim_co_gai_go_dung_de_dat_ngon_tro_de998815-007f-4615-8afe-97575c5dbaf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850" y="2667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40" y="322288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4300" y="1821815"/>
            <a:ext cx="9537065" cy="32238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17: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Hàng phím nào chứa phím cách (Spacebar)?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Hàng phím cơ sở.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Hàng phím trên.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Hàng phím dưới.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Hàng phím chứa phím dấu cách (dưới cùng).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7_hang_phim_nao_chua_phim_cach_16b84835-b20e-4b72-bb0d-95eeeff3734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1025" y="2000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36270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760" y="424523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12875" y="1689100"/>
            <a:ext cx="9623425" cy="315595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18: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gõ xong một phím, em cần làm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Giữ nguyên ngón tay tại phím đó.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Đưa ngón tay về vị trí xuất phát trên hàng phím cơ sở.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Đưa ngón tay ra khỏi bàn phím.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Chuyển ngón tay sang hàng phím số.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8_khi_go_xong_mot_phim_em_can_lam_gia_fc12beb2-67c0-44f7-ae36-335bfef6b82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1525" y="5429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035" y="292379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253490" y="2024380"/>
            <a:ext cx="9738995" cy="284353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Tiếng chuông đồng hồ báo thức reo lên vào buổi sáng cho em biết điều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Đã đến giờ đi ngủ.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Đã đến giờ thức dậy để đi học.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Trời đang mưa.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Máy tính đang hỏng.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6" name="cau_1_tieng_chuong_dong_ho_bao_thuc_reo_len_vao_4dfe86d0-2378-461f-89b9-e6705a5f699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77375" y="49466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6175" y="6120765"/>
            <a:ext cx="495300" cy="495300"/>
          </a:xfrm>
          <a:prstGeom prst="rect">
            <a:avLst/>
          </a:prstGeom>
        </p:spPr>
      </p:pic>
      <p:pic>
        <p:nvPicPr>
          <p:cNvPr id="7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030" y="327685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70000" y="1647825"/>
            <a:ext cx="9661525" cy="325882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19: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Internet là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Là một trò chơi điện tử.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Là kho thông tin khổng lồ giúp em xem tin tức, giải trí và học tập.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Là một phần mềm soạn thảo văn bản.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Là tên một loại máy tính.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9_internet_la_gia_la_mot_tro_choi_dien_4fa20dd0-b491-444a-9bbf-eb1f088caae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8175" y="3333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35" y="308572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84910" y="1572895"/>
            <a:ext cx="9822180" cy="347408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20: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sử dụng Internet, em cần lưu ý điều gì để đảm bảo an toàn?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Tự do xem bất cứ trang web nào.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Cần có sự cho phép và hướng dẫn của thầy cô hoặc bố mẹ.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Cung cấp địa chỉ nhà và số điện thoại cho người lạ trên mạng.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Click vào mọi đường link lạ.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0_khi_su_dung_internet_em_can_luu_y_dieu_d05b4f4e-825c-4974-a70f-b456b3495b8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3048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735" y="317081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279525" y="1581150"/>
            <a:ext cx="9680575" cy="316293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21: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Thông tin nào dưới đây có thể tìm thấy trên Internet?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Lịch thi đấu bóng đá.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Phim hoạt hình.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Video giới thiệu danh lam thắng cảnh.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Cả A, B và C đều đúng.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7" name="cau_21_thong_tin_nao_duoi_day_co_the_tim_thay_0405289a-5b24-42ee-9710-1883917f4b7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8650" y="466725"/>
            <a:ext cx="495300" cy="495300"/>
          </a:xfrm>
          <a:prstGeom prst="rect">
            <a:avLst/>
          </a:prstGeom>
        </p:spPr>
      </p:pic>
      <p:pic>
        <p:nvPicPr>
          <p:cNvPr id="8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9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20" y="406679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5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65250" y="1558290"/>
            <a:ext cx="9575800" cy="330454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22: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Nếu gặp thông tin xấu, đe dọa hoặc làm em sợ hãi trên Internet, em nên làm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Giấu kín không nói với ai.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Tiếp tục xem để biết thêm.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Chia sẻ ngay với người lớn mà em tin cậy (bố mẹ, thầy cô).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Tắt máy tính và không bao giờ dùng nữa.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2_neu_gap_thong_tin_xau_de_doa_hoac_lam_em_c16b9dfa-3a76-443f-88d7-7fc875ca82a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2952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90" y="348767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0960" y="1604010"/>
            <a:ext cx="9616440" cy="318008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23: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Tại sao chúng ta cần sắp xếp đồ vật (như sách vở, quần áo) ngăn nắp?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Để cho đẹp mắt thôi.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Để dễ tìm kiếm và quản lý khi cần sử dụng.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Để không bị bố mẹ mắng.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Để đồ vật không bị hỏng.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3_tai_sao_chung_ta_can_sap_xep_do_vat_nhu_0e8d1f8c-838c-4948-8b6d-d39e0008b75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725" y="1143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9155" y="636270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830" y="308572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21435" y="1584960"/>
            <a:ext cx="9625965" cy="314071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24: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Trong máy tính, thông tin được lưu trữ và sắp xếp như thế nào để dễ tìm?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Lưu lộn xộn ở mọi nơi.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Sắp xếp theo các thư mục (folder) có tên gợi nhớ.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Chỉ lưu ở ngoài màn hình nền.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Xóa hết đi cho trống máy.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4_trong_may_tinh_thong_tin_duoc_luu_tru_va_ad565778-25e3-48b4-a97c-60481992b1b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8650" y="3905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170" y="308572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9850" y="1616075"/>
            <a:ext cx="9578340" cy="317500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25: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Tên của thư mục nên được đặt như thế nào?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Đặt tên thật dài.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Đặt tên ngẫu nhiên (ví dụ: a, b, c).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Đặt tên ngắn gọn, gợi nhớ đến nội dung bên trong.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Không cần đặt tên.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5_ten_cua_thu_muc_nen_duoc_dat_nhu_the_c59997dc-7feb-46f4-9cfa-930aa09c5cb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425" y="3714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740" y="360832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59535" y="1595120"/>
            <a:ext cx="9520555" cy="347599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26: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Cách tổ chức thông tin trong máy tính có cấu trúc giống hình ảnh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Hình tròn.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Hình cây (Sơ đồ hình cây).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Hình vuông.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Hình tam giác.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6_cach_to_chuc_thong_tin_trong_may_tinh_co_5ff882a5-2854-4f44-a25b-058203bcce8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96275" y="4476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75" y="301841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36370" y="1739265"/>
            <a:ext cx="9540240" cy="31603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27: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Trong sơ đồ hình cây của máy tính, "Gốc cây" tương ứng với gì?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Tệp tin (File).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Thư mục con.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Ổ đĩa (Ví dụ: Ổ đĩa C, Ổ đĩa D).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Màn hình.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7_trong_so_do_hinh_cay_cua_may_tinh_goc_f1036c45-ac3c-4bfd-8f88-469685b148c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0575" y="400050"/>
            <a:ext cx="495300" cy="495300"/>
          </a:xfrm>
          <a:prstGeom prst="rect">
            <a:avLst/>
          </a:prstGeom>
        </p:spPr>
      </p:pic>
      <p:pic>
        <p:nvPicPr>
          <p:cNvPr id="6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7" name="Picture 6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45" y="380390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50645" y="1626235"/>
            <a:ext cx="9683115" cy="321310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28: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Một thư mục có thể chứa gì bên trong?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Chỉ chứa các tệp tin.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Chỉ chứa các thư mục con khác.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Có thể chứa cả tệp tin và các thư mục con khác.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Không chứa gì cả.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8_mot_thu_muc_co_the_chua_gi_ben_tronga_80b7e8eb-ad9b-490e-97c5-4ba1ecf60c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2470" y="4476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65" y="342036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41425" y="1632585"/>
            <a:ext cx="9432925" cy="332740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Có 3 dạng thông tin thường gặp trong cuộc sống là: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Dạng chữ, dạng số, dạng hình ảnh.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Dạng văn bản, dạng video, dạng tiếng nói.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Dạng chữ, dạng âm thanh, dạng hình ảnh.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Dạng nghe, dạng nhìn, dạng ngửi.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_co_3_dang_thong_tin_thuong_gap_trong_cuoc_a9b91846-53ba-473a-9539-d114d71840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4572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30" y="362166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79220" y="1652270"/>
            <a:ext cx="9596120" cy="313118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29: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Biểu tượng của thư mục trong hệ điều hành Windows thường có màu gì?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Màu xanh lá cây.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Màu vàng.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Màu đỏ.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Màu tím.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29_bieu_tuong_cua_thu_muc_trong_he_dieu_hanh_fe461617-b896-4d66-91a5-2316a0d1ff3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3905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40" y="324828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64285" y="1693545"/>
            <a:ext cx="9730740" cy="311658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30: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Việc tạo các thư mục con lồng nhau giúp ích gì?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Giúp phân loại thông tin chi tiết và khoa học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Làm máy tính chạy chậm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Làm người dùng khó tìm kiếm hơn.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Làm tệp tin bị biến mất.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6" name="cau_30_viec_tao_cac_thu_muc_con_long_nhau_giup_c255cb5c-7a7b-4149-83f5-9181f0e6156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76310" y="476250"/>
            <a:ext cx="495300" cy="495300"/>
          </a:xfrm>
          <a:prstGeom prst="rect">
            <a:avLst/>
          </a:prstGeom>
        </p:spPr>
      </p:pic>
      <p:pic>
        <p:nvPicPr>
          <p:cNvPr id="9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10" name="Picture 9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795" y="240373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64285" y="1693545"/>
            <a:ext cx="9730740" cy="311658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40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ctr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II: TỰ LUẬN 10 CÂU </a:t>
            </a:r>
            <a:endParaRPr lang="en-US" sz="40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9850" y="1589405"/>
            <a:ext cx="9712325" cy="36683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Em hãy nêu ví dụ về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thông tin và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quyết định trong tình huống: "Em thấy trời sắp mưa dông".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l" defTabSz="26670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sz="2800" i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Thông tin: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.........................................................................................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l" defTabSz="26670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sz="2800" i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Quyết định: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........................................................................................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_em_hay_neu_vi_du_ve_thong_tin_va_quyet_3640e557-adcb-4ae8-bf02-fc4e8986499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35242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70C0"/>
                </a:solidFill>
                <a:latin typeface="Times New Roman" panose="02020603050405020304"/>
                <a:ea typeface="sans-serif"/>
              </a:rPr>
              <a:t>ĐÁP ÁN CÂU 1</a:t>
            </a:r>
            <a:endParaRPr sz="3200" b="1">
              <a:solidFill>
                <a:srgbClr val="0070C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rong tình huống: "Em thấy trời sắp mưa dông".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i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Thông tin: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Trời sắp mưa dông (mây đen, gió thổi...).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i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Quyết định: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Mang theo áo mưa, hoặc chạy nhanh về nhà, hoặc đóng cửa sổ.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trong_tinh_huong_em_thay_troi_sap_mua_addd56d9-95bf-4ce9-98d1-05072a06ddb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8700" y="5715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07135" y="2040890"/>
            <a:ext cx="9779635" cy="3380740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2: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Hãy kể tên 3 dạng thông tin th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ờng gặp và lấy 1 ví dụ cho mỗi dạng?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5" name="cau_2_hay_ke_ten_3_dang_thong_tin_thuong_gap_va_8a03aca2-0da4-482e-a394-d6e4d767857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91550" y="0"/>
            <a:ext cx="495300" cy="495300"/>
          </a:xfrm>
          <a:prstGeom prst="rect">
            <a:avLst/>
          </a:prstGeom>
        </p:spPr>
      </p:pic>
      <p:pic>
        <p:nvPicPr>
          <p:cNvPr id="3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70C0"/>
                </a:solidFill>
                <a:latin typeface="Times New Roman" panose="02020603050405020304"/>
                <a:ea typeface="sans-serif"/>
                <a:sym typeface="+mn-ea"/>
              </a:rPr>
              <a:t>ĐÁP ÁN CÂU 2</a:t>
            </a:r>
            <a:endParaRPr lang="en-US" sz="2800" b="1">
              <a:solidFill>
                <a:srgbClr val="0070C0"/>
              </a:solidFill>
              <a:latin typeface="Times New Roman" panose="02020603050405020304"/>
              <a:ea typeface="sans-serif"/>
              <a:sym typeface="+mn-ea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Có 3 dạng thông tin th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ờng gặp là: Dạng chữ (bài báo, sách), Dạng hình ảnh (tranh vẽ, biển báo), Dạng âm thanh (tiếng chim hót, tiếng còi xe).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5" name="dap_anco_3_dang_thong_tin_thuong_gap_la_dang_b74f30e5-a23e-4808-890f-9dc9cd175a08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375" y="1714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302385" y="1800225"/>
            <a:ext cx="9597390" cy="30073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3: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Em hãy điền vào chỗ trống quy trình xử lí thông tin của con người: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Thu nhận thông tin…………………… Ra quyết định/Hành động.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5" name="cau_3_em_hay_dien_vao_cho_trong_quy_trinh_xu_li_b9cdebab-ad6e-45f6-87dc-5efccd39638d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1075" y="428625"/>
            <a:ext cx="495300" cy="495300"/>
          </a:xfrm>
          <a:prstGeom prst="rect">
            <a:avLst/>
          </a:prstGeom>
        </p:spPr>
      </p:pic>
      <p:pic>
        <p:nvPicPr>
          <p:cNvPr id="6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96340" y="1637665"/>
            <a:ext cx="9674225" cy="340995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70C0"/>
                </a:solidFill>
                <a:latin typeface="Times New Roman" panose="02020603050405020304"/>
                <a:ea typeface="sans-serif"/>
                <a:sym typeface="+mn-ea"/>
              </a:rPr>
              <a:t>ĐÁP ÁN CÂU 3</a:t>
            </a:r>
            <a:endParaRPr lang="en-US" sz="2800" b="1">
              <a:solidFill>
                <a:srgbClr val="0070C0"/>
              </a:solidFill>
              <a:latin typeface="Times New Roman" panose="02020603050405020304"/>
              <a:ea typeface="sans-serif"/>
              <a:sym typeface="+mn-ea"/>
            </a:endParaRPr>
          </a:p>
          <a:p>
            <a:pPr marL="0" indent="0" algn="l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Thu nhận thông tin -&gt;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Xử lí thông tin (Bộ não)-&gt;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Ra quyết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ịnh/Hành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ộng.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thu_nhan_thong_tinxu_li_thong_tin_bo_nao_ra_433bea95-e558-42e7-9dc4-45c60af8e4e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4381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2800" b="1" u="sng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l" defTabSz="26670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4: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Em hãy nêu tên 4 bộ phận cơ bản của máy tính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bàn và chức n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ng của Thân máy?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4_em_hay_neu_ten_4_bo_phan_co_ban_cua_may_5c870e71-5cf5-40bd-bc86-e4c40c25f9c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31432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03350" y="1795780"/>
            <a:ext cx="9585325" cy="307657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3: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em nghe thấy tiếng trống trường báo hiệu giờ ra chơi, em quyết định cất sách vở và ra sân chơi. Trong tình huống này, đâu là thông tin?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Cất sách vở.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Ra sân chơi.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Tiếng trống trường.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Cả A và B.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3_khi_em_nghe_thay_tieng_trong_truong_bao_86178293-5b77-47ba-a808-b6ec87654ae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9150" y="5143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885" y="418554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96975" y="1582420"/>
            <a:ext cx="9932670" cy="3839210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70C0"/>
                </a:solidFill>
                <a:latin typeface="Times New Roman" panose="02020603050405020304"/>
                <a:ea typeface="sans-serif"/>
                <a:sym typeface="+mn-ea"/>
              </a:rPr>
              <a:t>ĐÁP ÁN CÂU 4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45720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Máy tính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bàn và chức n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ng của Thân máy là: 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Máy tính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bàn gồm 4 bộ phận: Thân máy, Màn hình, Bàn phím, Chuột.</a:t>
            </a:r>
            <a:endParaRPr lang="en-US" altLang="en-US"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Chức n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ă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ng thân máy: Là bộ não xử lí mọi thông tin của máy tính.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4may_tinh_de_ban_va_chuc_nang_cua_a6f85849-e36d-4ee1-9411-3157a54f28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3900" y="47625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5: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Tại sao chúng ta không nên vừa sạc pin vừa sử dụng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iện thoại hoặc máy tính bảng?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5_tai_sao_chung_ta_khong_nen_vua_sac_pin_vua_c35fbd60-1c6a-4598-8070-4bf76b66930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2955" y="58293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ĐÁP ÁN CÂU 5</a:t>
            </a:r>
            <a:endParaRPr lang="en-US" altLang="en-US" sz="2800" b="1">
              <a:solidFill>
                <a:srgbClr val="00B0F0"/>
              </a:solidFill>
              <a:latin typeface="Times New Roman" panose="02020603050405020304"/>
              <a:ea typeface="sans-serif"/>
            </a:endParaRPr>
          </a:p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Vì có thể gây cháy nổ, giật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iện, nguy hiểm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ến tính mạng và làm hỏng thiết bị.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tra_loi_cau_5_vi_co_the_gay_chay_no_giat_dien_39815486-c418-4ce8-a8d2-ead52d3fedf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6120" y="50609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6: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Em hãy mô tả t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thế ngồi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úng khi làm việc với máy tính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bảo vệ cột sống và mắt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.......................................................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5" name="cau_6_em_hay_mo_ta_tu_the_ngoi_dung_khi_lam_viec_d8b8349b-46d4-4ae5-9dc9-b0b20d66d3a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34375" y="514350"/>
            <a:ext cx="495300" cy="495300"/>
          </a:xfrm>
          <a:prstGeom prst="rect">
            <a:avLst/>
          </a:prstGeom>
        </p:spPr>
      </p:pic>
      <p:pic>
        <p:nvPicPr>
          <p:cNvPr id="3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817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5550" y="1438275"/>
            <a:ext cx="9836785" cy="398335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  <a:sym typeface="+mn-ea"/>
              </a:rPr>
              <a:t>ĐÁP ÁN CÂU 6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thế ngồi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úng khi làm việc với máy tính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bảo vệ cột sống và mắt là: 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Ngồi thẳng l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ng, vai thả lỏng, hai chân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ặt bằng trên sàn, mắt h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ớng ngang tầm màn hình và cách màn hình từ 50-80cm.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6_tu_the_ngoi_dung_khi_lam_viec_voi_may_tinh_230a6d23-2429-4083-ac6f-031c5611f93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6120" y="45148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7: Nêu sự khác nhau giữa thao tác Nháy chuột và Nháy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úp chuột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.......................................................................................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7_neu_su_khac_nhau_giua_thao_tac_nhay_chuot_9b69831f-7d03-47e7-8b24-cf7fc410b36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38100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sz="36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ÁP ÁN CÂU</a:t>
            </a:r>
            <a:r>
              <a:rPr lang="en-US" altLang="en-US" sz="36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 7:</a:t>
            </a:r>
            <a:endParaRPr lang="en-US" altLang="en-US" sz="3600" b="1">
              <a:solidFill>
                <a:srgbClr val="00B0F0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Sự khác nhau giữa thao tác Nháy chuột và Nháy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úp chuột là: 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- Nháy chuột là nhấn nút trái chuột 1 lần .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- Nháy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úp chuột là  nhấn nút trái 2 lần nhanh liên tiếp.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5" name="dap_an_cau_7su_khac_nhau_giua_thao_tac_nhay_0f0974fa-7560-4c98-b414-5c1af832f9b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5325" y="2857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8: Trên bàn phím, tại sao phím F và phím J lại có gờ (gai) nổi lên?............................................................................................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8_tren_ban_phim_tai_sao_phim_f_va_phim_j_51c0badd-7272-4108-a17f-f5b752f8d7a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5775" y="23812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ĐÁ</a:t>
            </a: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P </a:t>
            </a: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Á</a:t>
            </a: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N C</a:t>
            </a: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Â</a:t>
            </a: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U  8: </a:t>
            </a:r>
            <a:endParaRPr lang="en-US" altLang="en-US" sz="2800" b="1">
              <a:solidFill>
                <a:srgbClr val="00B0F0"/>
              </a:solidFill>
              <a:latin typeface="Times New Roman" panose="02020603050405020304"/>
              <a:ea typeface="sans-serif"/>
            </a:endParaRPr>
          </a:p>
          <a:p>
            <a:pPr marL="0" indent="4572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Trên bàn phím,  phím F và phím J lại có gờ (gai) nổi lên </a:t>
            </a:r>
            <a:r>
              <a:rPr 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vì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: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giúp ng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ư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ời dùng xác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ịnh vị trí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ặt hai ngón trỏ (ngón trỏ trái phím F, ngón trỏ phải phím J) mà không cần nhìn xuống bàn phím (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ịnh vị hàng phím cơ sở).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7" name="dap_an_cau_8_tren_ban_phim_phim_f_va_phim_j_6a89d852-0e87-4364-8e0e-9643b6591fa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4850" y="3333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530985" y="1657350"/>
            <a:ext cx="9454515" cy="3371215"/>
          </a:xfrm>
          <a:prstGeom prst="rect">
            <a:avLst/>
          </a:prstGeom>
        </p:spPr>
        <p:txBody>
          <a:bodyPr>
            <a:noAutofit/>
          </a:bodyPr>
          <a:p>
            <a:pPr marL="0" indent="0" algn="di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9: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Khi muốn tìm kiếm thông tin trên Internet cho bài học, em nên nhờ ai giúp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ỡ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ảm bảo an toàn? </a:t>
            </a:r>
            <a:r>
              <a:rPr lang="en-US" alt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..............................................................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9_khi_muon_tim_kiem_thong_tin_tren_internet_92677f54-33ec-4717-ba74-8582bf7a7a4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438150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12875" y="1800225"/>
            <a:ext cx="9671050" cy="314388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4: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Bộ phận nào của con người đóng vai trò là nơi xử lí thông tin?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Đôi mắt.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Đôi tai.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Bộ não.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Đôi bàn tay.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4_bo_phan_nao_cua_con_nguoi_dong_vai_tro_la_0721467d-b06c-4efd-b06f-4c6e04a6dd5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2475" y="35242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5" y="410743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494155"/>
            <a:ext cx="9674225" cy="3927475"/>
          </a:xfrm>
          <a:prstGeom prst="rect">
            <a:avLst/>
          </a:prstGeom>
        </p:spPr>
        <p:txBody>
          <a:bodyPr>
            <a:noAutofit/>
          </a:bodyPr>
          <a:p>
            <a:pPr marL="0" indent="0" algn="ctr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B0F0"/>
                </a:solidFill>
                <a:latin typeface="Times New Roman" panose="02020603050405020304"/>
                <a:ea typeface="sans-serif"/>
              </a:rPr>
              <a:t>ĐÁP ÁN CÂU 9:</a:t>
            </a:r>
            <a:endParaRPr lang="en-US" altLang="en-US" sz="2800" b="1">
              <a:solidFill>
                <a:srgbClr val="00B0F0"/>
              </a:solidFill>
              <a:latin typeface="Times New Roman" panose="02020603050405020304"/>
              <a:ea typeface="sans-serif"/>
            </a:endParaRPr>
          </a:p>
          <a:p>
            <a:pPr marL="0" indent="45720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muốn tìm kiếm thông tin trên Internet cho bài học, em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  <a:sym typeface="+mn-ea"/>
              </a:rPr>
              <a:t>nên nhờ bố mẹ hoặc thầy cô giáo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giúp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ỡ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ể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ảm bảo an toàn.</a:t>
            </a:r>
            <a:endParaRPr lang="en-US" altLang="en-US"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dap_an_cau_9khi_muon_tim_kiem_thong_tin_tren_92c740b8-d9f8-414a-8241-6da88d0744b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7225" y="2571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88110" y="1609090"/>
            <a:ext cx="9674225" cy="40233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10: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Hãy vẽ sơ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ồ hình cây biểu diễn sở thích của các thành viên trong gia 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ình em.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10_hay_ve_so_do_hinh_cay_bieu_dien_so_750efb68-c11f-4875-90ca-961937a5e9e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8200" y="409575"/>
            <a:ext cx="495300" cy="495300"/>
          </a:xfrm>
          <a:prstGeom prst="rect">
            <a:avLst/>
          </a:prstGeom>
        </p:spPr>
      </p:pic>
      <p:pic>
        <p:nvPicPr>
          <p:cNvPr id="5" name="Đồng hồ đếm ngược 2 phút - YouTub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7175" y="63722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313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731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50315" y="1326515"/>
            <a:ext cx="9674225" cy="4069715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Sơ 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ồ hình cây biểu diễn sở thích của các thành viên trong gia 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đ</a:t>
            </a:r>
            <a:r>
              <a:rPr lang="en-US" altLang="en-US" sz="24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ình là: </a:t>
            </a:r>
            <a:endParaRPr lang="en-US" altLang="en-US" sz="24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10" name="Picture 2" descr="Tin học lớp 3 Bài 8: Sơ đồ hình cây. Tổ chức thông tin trong máy tính trang 38, 39, 40, 41  | Kết nối tri thức (ảnh 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70" y="1844675"/>
            <a:ext cx="8060055" cy="3045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56360" y="1713865"/>
            <a:ext cx="9708515" cy="309689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5: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Quá trình xử lí thông tin của con người diễn ra theo trình tự nào?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Xử lí thông tin -&gt; Thu nhận thông tin -&gt; Ra quyết định.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Thu nhận thông tin -&gt; Xử lí thông tin-&gt; Ra quyết định.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Ra quyết định -&gt; Xử lí thông tin -&gt; Thu nhận thông tin.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Thu nhận thông tin -&gt; Ra quyết định -&gt; Xử lí thông tin.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5" name="cau_5_qua_trinh_xu_li_thong_tin_cua_con_nguoi_54300bb1-4466-4c15-ae4b-495e6d5023f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350" y="523875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6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20" y="319049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12875" y="1677035"/>
            <a:ext cx="9461500" cy="3210560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6: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Khi em bấm kênh VTV3 trên điều khiển ti vi, ti vi chuyển sang kênh VTV3. Đây là ví dụ về: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Máy móc tiếp nhận thông tin để quyết định hành động.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Con người nói chuyện với ti vi.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Ti vi tự suy nghĩ.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Ti vi bị hỏng.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6" name="cau_6_khi_em_bam_kenh_vtv3_tren_dieu_khien_ti_b44920f3-2eac-4f39-87b5-28fed599ba4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39150" y="495300"/>
            <a:ext cx="495300" cy="495300"/>
          </a:xfrm>
          <a:prstGeom prst="rect">
            <a:avLst/>
          </a:prstGeom>
        </p:spPr>
      </p:pic>
      <p:pic>
        <p:nvPicPr>
          <p:cNvPr id="7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8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130" y="2566294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423035" y="1717675"/>
            <a:ext cx="9574530" cy="313753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7: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 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Một máy tính để bàn thường có mấy bộ phận cơ bản?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2 bộ phận (Màn hình, Thân máy).</a:t>
            </a:r>
            <a:endParaRPr sz="2800" b="1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3 bộ phận (Màn hình, Bàn phím, Chuột).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4 bộ phận (Thân máy, Màn hình, Bàn phím, Chuột).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5 bộ phận (Thân máy, Màn hình, Bàn phím, Chuột, Loa).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7_mot_may_tinh_de_ban_thuong_co_may_bo_phan_648de28e-b62c-486a-a948-2227198843c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25" y="20955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45" y="357403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75410" y="1780540"/>
            <a:ext cx="9517380" cy="299275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 b="1" u="sng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Câu 8: </a:t>
            </a:r>
            <a:r>
              <a:rPr sz="2800" b="1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Bộ phận nào được ví như "bộ não" của máy tính, chứa bộ xử lí?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A. Màn hình.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B. Thân máy.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 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  <a:p>
            <a:pPr marL="0" indent="0" algn="just" defTabSz="26670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C. Bàn phím.</a:t>
            </a:r>
            <a:r>
              <a:rPr lang="en-US"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								</a:t>
            </a:r>
            <a:r>
              <a:rPr sz="2800">
                <a:solidFill>
                  <a:srgbClr val="1F1F1F"/>
                </a:solidFill>
                <a:latin typeface="Times New Roman" panose="02020603050405020304"/>
                <a:ea typeface="sans-serif"/>
              </a:rPr>
              <a:t>D. Chuột.</a:t>
            </a:r>
            <a:endParaRPr sz="2800">
              <a:solidFill>
                <a:srgbClr val="1F1F1F"/>
              </a:solidFill>
              <a:latin typeface="Times New Roman" panose="02020603050405020304"/>
              <a:ea typeface="sans-serif"/>
            </a:endParaRPr>
          </a:p>
        </p:txBody>
      </p:sp>
      <p:pic>
        <p:nvPicPr>
          <p:cNvPr id="3" name="cau_8_bo_phan_nao_duoc_vi_nhu_bo_nao_cua_may_b3356d71-572d-4723-b289-b9b3e4c5eab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0100" y="266700"/>
            <a:ext cx="495300" cy="495300"/>
          </a:xfrm>
          <a:prstGeom prst="rect">
            <a:avLst/>
          </a:prstGeom>
        </p:spPr>
      </p:pic>
      <p:pic>
        <p:nvPicPr>
          <p:cNvPr id="12" name="Nhac-tinh-gio-rung-chuong-vang-www_tiengdong_com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675" y="6473190"/>
            <a:ext cx="495300" cy="495300"/>
          </a:xfrm>
          <a:prstGeom prst="rect">
            <a:avLst/>
          </a:prstGeom>
        </p:spPr>
      </p:pic>
      <p:pic>
        <p:nvPicPr>
          <p:cNvPr id="5" name="Picture 4" descr="Káº¿t quáº£ hÃ¬nh áº£nh cho right ico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785" y="3420369"/>
            <a:ext cx="686912" cy="6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4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5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0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1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2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3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4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5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6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7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8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19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0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1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2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3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4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5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6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7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8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29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3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30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4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5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6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7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8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ags/tag9.xml><?xml version="1.0" encoding="utf-8"?>
<p:tagLst xmlns:p="http://schemas.openxmlformats.org/presentationml/2006/main">
  <p:tag name="KSO_WM_DIAGRAM_VIRTUALLY_FRAME" val="{&quot;height&quot;:89.34425196850393,&quot;left&quot;:177.09811023622046,&quot;top&quot;:394.7703937007874,&quot;width&quot;:704.287086614173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8812</Words>
  <Application>WPS Presentation</Application>
  <PresentationFormat>Widescreen</PresentationFormat>
  <Paragraphs>237</Paragraphs>
  <Slides>52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3" baseType="lpstr">
      <vt:lpstr>Arial</vt:lpstr>
      <vt:lpstr>SimSun</vt:lpstr>
      <vt:lpstr>Wingdings</vt:lpstr>
      <vt:lpstr>Times New Roman</vt:lpstr>
      <vt:lpstr>sans-serif</vt:lpstr>
      <vt:lpstr>Fz Sign Rathi V2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Lenovo</dc:creator>
  <cp:lastModifiedBy>Hiền Nguyễn</cp:lastModifiedBy>
  <cp:revision>66</cp:revision>
  <dcterms:created xsi:type="dcterms:W3CDTF">2025-07-23T00:59:00Z</dcterms:created>
  <dcterms:modified xsi:type="dcterms:W3CDTF">2025-12-25T07:46:01Z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B0B5533FBA1B47668E0088E98CD912BA_11</vt:lpwstr>
  </property>
  <property fmtid="{D5CDD505-2E9C-101B-9397-08002B2CF9AE}" pid="3" name="KSOProductBuildVer">
    <vt:lpwstr>1033-12.2.0.23155</vt:lpwstr>
  </property>
</Properties>
</file>