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68" r:id="rId2"/>
    <p:sldId id="369" r:id="rId3"/>
    <p:sldId id="370" r:id="rId4"/>
    <p:sldId id="371" r:id="rId5"/>
    <p:sldId id="372" r:id="rId6"/>
    <p:sldId id="366" r:id="rId7"/>
    <p:sldId id="325" r:id="rId8"/>
    <p:sldId id="373" r:id="rId9"/>
    <p:sldId id="365" r:id="rId10"/>
    <p:sldId id="357" r:id="rId11"/>
    <p:sldId id="334" r:id="rId12"/>
    <p:sldId id="374" r:id="rId13"/>
    <p:sldId id="380" r:id="rId14"/>
    <p:sldId id="362" r:id="rId15"/>
    <p:sldId id="333" r:id="rId16"/>
    <p:sldId id="378" r:id="rId17"/>
    <p:sldId id="379" r:id="rId18"/>
    <p:sldId id="382" r:id="rId19"/>
    <p:sldId id="34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-1358" y="-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C7665-8627-4833-B34C-B2D62E228B8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CABE4-544D-4EFE-B0EC-1FE70AE82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3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1769AF6-01D6-4BDA-9B14-156F805E683C}" type="slidenum">
              <a:rPr lang="en-US" altLang="en-US" smtClean="0">
                <a:latin typeface="Arial" charset="0"/>
              </a:rPr>
              <a:pPr/>
              <a:t>9</a:t>
            </a:fld>
            <a:endParaRPr lang="en-US" altLang="en-US">
              <a:latin typeface="Arial" charset="0"/>
            </a:endParaRPr>
          </a:p>
        </p:txBody>
      </p:sp>
      <p:sp>
        <p:nvSpPr>
          <p:cNvPr id="2253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E08DF4B3-B450-4623-9B28-E178FEE94E64}" type="slidenum">
              <a:rPr lang="en-US" altLang="en-US" sz="1200"/>
              <a:pPr algn="r"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5788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1769AF6-01D6-4BDA-9B14-156F805E683C}" type="slidenum">
              <a:rPr lang="en-US" altLang="en-US" smtClean="0">
                <a:latin typeface="Arial" charset="0"/>
              </a:rPr>
              <a:pPr/>
              <a:t>18</a:t>
            </a:fld>
            <a:endParaRPr lang="en-US" altLang="en-US">
              <a:latin typeface="Arial" charset="0"/>
            </a:endParaRPr>
          </a:p>
        </p:txBody>
      </p:sp>
      <p:sp>
        <p:nvSpPr>
          <p:cNvPr id="2253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E08DF4B3-B450-4623-9B28-E178FEE94E64}" type="slidenum">
              <a:rPr lang="en-US" altLang="en-US" sz="1200"/>
              <a:pPr algn="r"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5788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8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8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20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=""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=""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=""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1887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0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9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4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9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9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0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42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gif"/><Relationship Id="rId15" Type="http://schemas.openxmlformats.org/officeDocument/2006/relationships/image" Target="../media/image41.gif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gif"/><Relationship Id="rId1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11" Type="http://schemas.openxmlformats.org/officeDocument/2006/relationships/image" Target="../media/image44.png"/><Relationship Id="rId5" Type="http://schemas.openxmlformats.org/officeDocument/2006/relationships/image" Target="../media/image32.gif"/><Relationship Id="rId15" Type="http://schemas.openxmlformats.org/officeDocument/2006/relationships/image" Target="../media/image41.gif"/><Relationship Id="rId10" Type="http://schemas.openxmlformats.org/officeDocument/2006/relationships/image" Target="../media/image43.png"/><Relationship Id="rId4" Type="http://schemas.openxmlformats.org/officeDocument/2006/relationships/image" Target="../media/image31.jpeg"/><Relationship Id="rId9" Type="http://schemas.openxmlformats.org/officeDocument/2006/relationships/image" Target="../media/image36.gif"/><Relationship Id="rId1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media" Target="../media/media2.m4a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9.png"/><Relationship Id="rId5" Type="http://schemas.microsoft.com/office/2007/relationships/media" Target="../media/media3.mp4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media" Target="../media/media2.m4a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20.png"/><Relationship Id="rId5" Type="http://schemas.microsoft.com/office/2007/relationships/media" Target="../media/media3.mp4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microsoft.com/office/2007/relationships/media" Target="../media/media2.m4a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3055416F-776A-47F6-916F-9F9ABE958581}"/>
              </a:ext>
            </a:extLst>
          </p:cNvPr>
          <p:cNvSpPr txBox="1"/>
          <p:nvPr/>
        </p:nvSpPr>
        <p:spPr>
          <a:xfrm>
            <a:off x="2019300" y="2381517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5971B679-297C-4E96-8129-7B85642B6C57}"/>
              </a:ext>
            </a:extLst>
          </p:cNvPr>
          <p:cNvSpPr txBox="1"/>
          <p:nvPr/>
        </p:nvSpPr>
        <p:spPr>
          <a:xfrm>
            <a:off x="378348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37BE849E-9B14-435C-B921-4AC14ED468A3}"/>
              </a:ext>
            </a:extLst>
          </p:cNvPr>
          <p:cNvSpPr txBox="1"/>
          <p:nvPr/>
        </p:nvSpPr>
        <p:spPr>
          <a:xfrm>
            <a:off x="625334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35AEBF2E-A51D-4FDA-954B-9EC014C35E40}"/>
              </a:ext>
            </a:extLst>
          </p:cNvPr>
          <p:cNvSpPr txBox="1"/>
          <p:nvPr/>
        </p:nvSpPr>
        <p:spPr>
          <a:xfrm>
            <a:off x="7458784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282812-7742-4FBA-DD79-1C61D99D7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507" y="4231431"/>
            <a:ext cx="2673927" cy="24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AF8C0ED-7F3D-45A9-B201-2FBB044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95" y="952156"/>
            <a:ext cx="5396577" cy="4946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42" y="3796427"/>
            <a:ext cx="3524250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EA61F4-4124-9AC7-97D6-BD5A7E6D5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930" y="222252"/>
            <a:ext cx="5816088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871BC80-FE1D-4416-A68B-929E5BA13CC3}"/>
              </a:ext>
            </a:extLst>
          </p:cNvPr>
          <p:cNvSpPr txBox="1"/>
          <p:nvPr/>
        </p:nvSpPr>
        <p:spPr>
          <a:xfrm>
            <a:off x="925285" y="174172"/>
            <a:ext cx="10820399" cy="2294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just"/>
            <a:r>
              <a:rPr lang="vi-VN" altLang="zh-CN" sz="3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câu trả lời đúng</a:t>
            </a:r>
          </a:p>
          <a:p>
            <a:pPr lvl="0" algn="just"/>
            <a:r>
              <a:rPr lang="vi-VN" altLang="zh-C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và Mi vừa làm một ngôi nhà bằng bìa cứng. Mặt sàn của ngôi nhà có dạng hình vuông với diện tích là 4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altLang="zh-C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Diện tích mặt sàn của ngôi nhà đó tính theo đơn vị đề-xi-mét vuông là: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8F0CF2E9-C695-EEBB-6D97-553832B6BB83}"/>
              </a:ext>
            </a:extLst>
          </p:cNvPr>
          <p:cNvSpPr/>
          <p:nvPr/>
        </p:nvSpPr>
        <p:spPr>
          <a:xfrm>
            <a:off x="152400" y="206829"/>
            <a:ext cx="555171" cy="5007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C9632D-B337-DB31-846E-573D2CB10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87" y="2583407"/>
            <a:ext cx="7066188" cy="41773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E7B85F8F-747C-EC5A-9212-2CE13C4EA462}"/>
              </a:ext>
            </a:extLst>
          </p:cNvPr>
          <p:cNvSpPr/>
          <p:nvPr/>
        </p:nvSpPr>
        <p:spPr>
          <a:xfrm>
            <a:off x="7358743" y="2688771"/>
            <a:ext cx="446314" cy="4680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6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074769" cy="657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871BC80-FE1D-4416-A68B-929E5BA13CC3}"/>
              </a:ext>
            </a:extLst>
          </p:cNvPr>
          <p:cNvSpPr txBox="1"/>
          <p:nvPr/>
        </p:nvSpPr>
        <p:spPr>
          <a:xfrm>
            <a:off x="925285" y="174172"/>
            <a:ext cx="10820399" cy="17032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câu trả lời đúng</a:t>
            </a:r>
          </a:p>
          <a:p>
            <a:pPr lvl="0" algn="just"/>
            <a:r>
              <a:rPr lang="vi-VN" altLang="zh-C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mặt bàn học của Việt có dạng hình chữ nhật. Diện tích mặt bàn đó khoảng: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F0CF2E9-C695-EEBB-6D97-553832B6BB83}"/>
              </a:ext>
            </a:extLst>
          </p:cNvPr>
          <p:cNvSpPr/>
          <p:nvPr/>
        </p:nvSpPr>
        <p:spPr>
          <a:xfrm>
            <a:off x="152400" y="206829"/>
            <a:ext cx="555171" cy="5007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A1B1C2-4055-8C3A-10DC-68FE69D3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57" y="2087763"/>
            <a:ext cx="5023076" cy="4108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246D7C-824C-7A8A-78E4-A9EC3F09440D}"/>
              </a:ext>
            </a:extLst>
          </p:cNvPr>
          <p:cNvSpPr txBox="1"/>
          <p:nvPr/>
        </p:nvSpPr>
        <p:spPr>
          <a:xfrm>
            <a:off x="772886" y="2471057"/>
            <a:ext cx="5377543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50 cm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50 dm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50 m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50 ha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5B1D15F-840F-5E1F-99E4-05ABAB6B97B5}"/>
              </a:ext>
            </a:extLst>
          </p:cNvPr>
          <p:cNvSpPr/>
          <p:nvPr/>
        </p:nvSpPr>
        <p:spPr>
          <a:xfrm>
            <a:off x="772886" y="3461657"/>
            <a:ext cx="478971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5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575" y="1820788"/>
            <a:ext cx="6011032" cy="50372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4C9796D1-5A05-E1F3-DBC4-2F32E866EFAA}"/>
              </a:ext>
            </a:extLst>
          </p:cNvPr>
          <p:cNvSpPr/>
          <p:nvPr/>
        </p:nvSpPr>
        <p:spPr>
          <a:xfrm>
            <a:off x="3820886" y="783771"/>
            <a:ext cx="6291943" cy="1926772"/>
          </a:xfrm>
          <a:prstGeom prst="wedgeRoundRectCallout">
            <a:avLst>
              <a:gd name="adj1" fmla="val -36025"/>
              <a:gd name="adj2" fmla="val 613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số đo diện tích của một số đồ vật trong lớp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 descr="77f4cba6bafe59c40b88d9b4e91365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52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-400050"/>
            <a:ext cx="82296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073650"/>
            <a:ext cx="22352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0"/>
            <a:ext cx="22352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22352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Flwr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0"/>
            <a:ext cx="48683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Flwr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168" y="1447800"/>
            <a:ext cx="48683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Picture1d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457200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2032000" y="1600200"/>
            <a:ext cx="80264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WordArt 14"/>
          <p:cNvSpPr>
            <a:spLocks noChangeArrowheads="1" noChangeShapeType="1" noTextEdit="1"/>
          </p:cNvSpPr>
          <p:nvPr/>
        </p:nvSpPr>
        <p:spPr bwMode="auto">
          <a:xfrm>
            <a:off x="3860801" y="533400"/>
            <a:ext cx="62865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Rung Chuông Vàng</a:t>
            </a:r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4572000" y="5867400"/>
            <a:ext cx="18288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 u="sng">
                <a:latin typeface="Times New Roman" pitchFamily="18" charset="0"/>
              </a:rPr>
              <a:t>Đáp án</a:t>
            </a: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2438400" y="5867400"/>
            <a:ext cx="18288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 u="sng">
                <a:latin typeface="Times New Roman" pitchFamily="18" charset="0"/>
              </a:rPr>
              <a:t>Câu hỏi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308" name="Text Box 20"/>
              <p:cNvSpPr txBox="1">
                <a:spLocks noChangeArrowheads="1"/>
              </p:cNvSpPr>
              <p:nvPr/>
            </p:nvSpPr>
            <p:spPr bwMode="auto">
              <a:xfrm>
                <a:off x="1168285" y="1758461"/>
                <a:ext cx="9693552" cy="2582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lnSpc>
                    <a:spcPct val="250000"/>
                  </a:lnSpc>
                </a:pPr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Diện tích lớp học của em khoảng:</a:t>
                </a:r>
              </a:p>
              <a:p>
                <a:pPr marL="514350" indent="-514350" algn="ctr" eaLnBrk="0" hangingPunct="0">
                  <a:lnSpc>
                    <a:spcPct val="250000"/>
                  </a:lnSpc>
                  <a:buAutoNum type="alphaUcPeriod"/>
                </a:pPr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>
                            <a:solidFill>
                              <a:srgbClr val="FF0066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1" i="0" smtClean="0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𝐜</m:t>
                        </m:r>
                        <m:r>
                          <a:rPr lang="en-US" sz="3200" b="1" i="0">
                            <a:solidFill>
                              <a:srgbClr val="FF0066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200" b="1" i="0">
                            <a:solidFill>
                              <a:srgbClr val="FF0066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        </a:t>
                </a:r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B. 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1" i="0" smtClean="0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𝐝</m:t>
                        </m:r>
                        <m:r>
                          <a:rPr lang="en-US" sz="32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2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       C. 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2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        D. 50 ha</a:t>
                </a:r>
              </a:p>
            </p:txBody>
          </p:sp>
        </mc:Choice>
        <mc:Fallback>
          <p:sp>
            <p:nvSpPr>
              <p:cNvPr id="12308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8285" y="1758461"/>
                <a:ext cx="9693552" cy="2582438"/>
              </a:xfrm>
              <a:prstGeom prst="rect">
                <a:avLst/>
              </a:prstGeom>
              <a:blipFill rotWithShape="1">
                <a:blip r:embed="rId10"/>
                <a:stretch>
                  <a:fillRect r="-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309" name="AutoShape 21"/>
              <p:cNvSpPr>
                <a:spLocks noChangeArrowheads="1"/>
              </p:cNvSpPr>
              <p:nvPr/>
            </p:nvSpPr>
            <p:spPr bwMode="auto">
              <a:xfrm>
                <a:off x="4267200" y="4800600"/>
                <a:ext cx="4368800" cy="914400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5400" b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C. 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54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54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5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2309" name="AutoShap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7200" y="4800600"/>
                <a:ext cx="4368800" cy="914400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11"/>
                <a:stretch>
                  <a:fillRect t="-17105" b="-40132"/>
                </a:stretch>
              </a:blip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10" name="Picture 22" descr="WHITME~1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6492876"/>
            <a:ext cx="1219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1" name="Picture 23" descr="XLIGHT~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6583363"/>
            <a:ext cx="10638367" cy="2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APPYF~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54411"/>
            <a:ext cx="1219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3" name="Picture 25" descr="HAPPYF~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4577857"/>
            <a:ext cx="1219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val 48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66"/>
                </a:solidFill>
              </a:rPr>
              <a:t>Hết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giờ</a:t>
            </a:r>
            <a:endParaRPr lang="vi-VN" sz="2800" b="1" dirty="0">
              <a:solidFill>
                <a:srgbClr val="FF0066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66"/>
                </a:solidFill>
              </a:rPr>
              <a:t>Hết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giờ</a:t>
            </a:r>
            <a:endParaRPr lang="vi-VN" sz="2800" b="1" dirty="0">
              <a:solidFill>
                <a:srgbClr val="FF0066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66"/>
                </a:solidFill>
              </a:rPr>
              <a:t>00</a:t>
            </a:r>
            <a:endParaRPr lang="vi-VN" sz="4400" b="1" dirty="0">
              <a:solidFill>
                <a:srgbClr val="FF0066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66"/>
                </a:solidFill>
              </a:rPr>
              <a:t>01</a:t>
            </a:r>
            <a:endParaRPr lang="vi-VN" sz="4400" b="1" dirty="0">
              <a:solidFill>
                <a:srgbClr val="FF0066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66"/>
                </a:solidFill>
              </a:rPr>
              <a:t>02</a:t>
            </a:r>
            <a:endParaRPr lang="vi-VN" sz="4400" b="1" dirty="0">
              <a:solidFill>
                <a:srgbClr val="FF0066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66"/>
                </a:solidFill>
              </a:rPr>
              <a:t>03</a:t>
            </a:r>
            <a:endParaRPr lang="vi-VN" sz="4400" b="1" dirty="0">
              <a:solidFill>
                <a:srgbClr val="FF0066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66"/>
                </a:solidFill>
              </a:rPr>
              <a:t>04</a:t>
            </a:r>
            <a:endParaRPr lang="vi-VN" sz="4400" b="1" dirty="0">
              <a:solidFill>
                <a:srgbClr val="FF0066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66"/>
                </a:solidFill>
              </a:rPr>
              <a:t>05</a:t>
            </a:r>
            <a:endParaRPr lang="vi-VN" sz="4400" b="1" dirty="0">
              <a:solidFill>
                <a:srgbClr val="FF0066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FF00"/>
                </a:solidFill>
              </a:rPr>
              <a:t>06</a:t>
            </a:r>
            <a:endParaRPr lang="vi-VN" sz="4400" b="1" dirty="0">
              <a:solidFill>
                <a:srgbClr val="FFFF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FF00"/>
                </a:solidFill>
              </a:rPr>
              <a:t>07</a:t>
            </a:r>
            <a:endParaRPr lang="vi-VN" sz="4400" b="1" dirty="0">
              <a:solidFill>
                <a:srgbClr val="FFFF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FF00"/>
                </a:solidFill>
              </a:rPr>
              <a:t>08</a:t>
            </a:r>
            <a:endParaRPr lang="vi-VN" sz="4400" b="1" dirty="0">
              <a:solidFill>
                <a:srgbClr val="FFFF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FF00"/>
                </a:solidFill>
              </a:rPr>
              <a:t>09</a:t>
            </a:r>
            <a:endParaRPr lang="vi-VN" sz="4400" b="1" dirty="0">
              <a:solidFill>
                <a:srgbClr val="FFFF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FF00"/>
                </a:solidFill>
              </a:rPr>
              <a:t>10</a:t>
            </a:r>
            <a:endParaRPr lang="vi-VN" sz="4400" b="1" dirty="0">
              <a:solidFill>
                <a:srgbClr val="FFFF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2060"/>
                </a:solidFill>
              </a:rPr>
              <a:t>11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2060"/>
                </a:solidFill>
              </a:rPr>
              <a:t>12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2060"/>
                </a:solidFill>
              </a:rPr>
              <a:t>13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2060"/>
                </a:solidFill>
              </a:rPr>
              <a:t>14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592013" y="1318839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2060"/>
                </a:solidFill>
              </a:rPr>
              <a:t>15</a:t>
            </a:r>
            <a:endParaRPr lang="vi-VN" sz="4400" b="1" dirty="0">
              <a:solidFill>
                <a:srgbClr val="002060"/>
              </a:solidFill>
            </a:endParaRPr>
          </a:p>
        </p:txBody>
      </p:sp>
      <p:pic>
        <p:nvPicPr>
          <p:cNvPr id="67" name="Picture 119" descr="dongho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0" y="1034676"/>
            <a:ext cx="1905001" cy="16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ounded Rectangle 67"/>
          <p:cNvSpPr/>
          <p:nvPr/>
        </p:nvSpPr>
        <p:spPr>
          <a:xfrm>
            <a:off x="592013" y="2766639"/>
            <a:ext cx="10668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0000"/>
                </a:solidFill>
              </a:rPr>
              <a:t>Bắt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đầu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6345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0"/>
                            </p:stCondLst>
                            <p:childTnLst>
                              <p:par>
                                <p:cTn id="78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0"/>
                            </p:stCondLst>
                            <p:childTnLst>
                              <p:par>
                                <p:cTn id="98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308" grpId="0"/>
      <p:bldP spid="12309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 descr="77f4cba6bafe59c40b88d9b4e91365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52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-400050"/>
            <a:ext cx="82296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073650"/>
            <a:ext cx="22352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0"/>
            <a:ext cx="22352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22352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Flwr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0"/>
            <a:ext cx="48683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Flwr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168" y="1447800"/>
            <a:ext cx="48683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Picture1d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457200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2032000" y="1600200"/>
            <a:ext cx="80264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WordArt 14"/>
          <p:cNvSpPr>
            <a:spLocks noChangeArrowheads="1" noChangeShapeType="1" noTextEdit="1"/>
          </p:cNvSpPr>
          <p:nvPr/>
        </p:nvSpPr>
        <p:spPr bwMode="auto">
          <a:xfrm>
            <a:off x="3860801" y="533400"/>
            <a:ext cx="62865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Rung Chuông Vàng</a:t>
            </a:r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4572000" y="5867400"/>
            <a:ext cx="18288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 u="sng">
                <a:latin typeface="Times New Roman" pitchFamily="18" charset="0"/>
              </a:rPr>
              <a:t>Đáp án</a:t>
            </a: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2438400" y="5867400"/>
            <a:ext cx="18288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 u="sng">
                <a:latin typeface="Times New Roman" pitchFamily="18" charset="0"/>
              </a:rPr>
              <a:t>Câu hỏi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308" name="Text Box 20"/>
              <p:cNvSpPr txBox="1">
                <a:spLocks noChangeArrowheads="1"/>
              </p:cNvSpPr>
              <p:nvPr/>
            </p:nvSpPr>
            <p:spPr bwMode="auto">
              <a:xfrm>
                <a:off x="1527357" y="1758461"/>
                <a:ext cx="8975407" cy="2582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lnSpc>
                    <a:spcPct val="250000"/>
                  </a:lnSpc>
                </a:pPr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Diện tích quyển sách Toán 5 của em khoảng:</a:t>
                </a:r>
              </a:p>
              <a:p>
                <a:pPr marL="514350" indent="-514350" algn="ctr" eaLnBrk="0" hangingPunct="0">
                  <a:lnSpc>
                    <a:spcPct val="250000"/>
                  </a:lnSpc>
                  <a:buAutoNum type="alphaUcPeriod"/>
                </a:pPr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𝐜</m:t>
                        </m:r>
                        <m:r>
                          <a:rPr lang="en-US" sz="32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2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        B. 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1" i="0" smtClean="0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𝐝</m:t>
                        </m:r>
                        <m:r>
                          <a:rPr lang="en-US" sz="32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2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       C. 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32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         D. 5 ha</a:t>
                </a:r>
              </a:p>
            </p:txBody>
          </p:sp>
        </mc:Choice>
        <mc:Fallback>
          <p:sp>
            <p:nvSpPr>
              <p:cNvPr id="12308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7357" y="1758461"/>
                <a:ext cx="8975407" cy="2582438"/>
              </a:xfrm>
              <a:prstGeom prst="rect">
                <a:avLst/>
              </a:prstGeom>
              <a:blipFill rotWithShape="1">
                <a:blip r:embed="rId10"/>
                <a:stretch>
                  <a:fillRect r="-1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309" name="AutoShape 21"/>
              <p:cNvSpPr>
                <a:spLocks noChangeArrowheads="1"/>
              </p:cNvSpPr>
              <p:nvPr/>
            </p:nvSpPr>
            <p:spPr bwMode="auto">
              <a:xfrm>
                <a:off x="4267200" y="4800600"/>
                <a:ext cx="4368800" cy="914400"/>
              </a:xfrm>
              <a:prstGeom prst="roundRect">
                <a:avLst>
                  <a:gd name="adj" fmla="val 16667"/>
                </a:avLst>
              </a:prstGeom>
              <a:solidFill>
                <a:srgbClr val="C0C0C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5400" b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B. 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5400" b="1" i="0" smtClean="0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𝐝</m:t>
                        </m:r>
                        <m:r>
                          <a:rPr lang="en-US" sz="54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5400" b="1">
                            <a:solidFill>
                              <a:srgbClr val="FF0066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5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2309" name="AutoShap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7200" y="4800600"/>
                <a:ext cx="4368800" cy="914400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11"/>
                <a:stretch>
                  <a:fillRect t="-17105" b="-40132"/>
                </a:stretch>
              </a:blip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10" name="Picture 22" descr="WHITME~1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6492876"/>
            <a:ext cx="1219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1" name="Picture 23" descr="XLIGHT~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6583363"/>
            <a:ext cx="10638367" cy="2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APPYF~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31674"/>
            <a:ext cx="1219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3" name="Picture 25" descr="HAPPYF~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4472350"/>
            <a:ext cx="1219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66"/>
                </a:solidFill>
              </a:rPr>
              <a:t>Hết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giờ</a:t>
            </a:r>
            <a:endParaRPr lang="vi-VN" sz="2800" b="1" dirty="0">
              <a:solidFill>
                <a:srgbClr val="FF0066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66"/>
                </a:solidFill>
              </a:rPr>
              <a:t>Hết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giờ</a:t>
            </a:r>
            <a:endParaRPr lang="vi-VN" sz="2800" b="1" dirty="0">
              <a:solidFill>
                <a:srgbClr val="FF0066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66"/>
                </a:solidFill>
              </a:rPr>
              <a:t>00</a:t>
            </a:r>
            <a:endParaRPr lang="vi-VN" sz="4400" b="1" dirty="0">
              <a:solidFill>
                <a:srgbClr val="FF0066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66"/>
                </a:solidFill>
              </a:rPr>
              <a:t>01</a:t>
            </a:r>
            <a:endParaRPr lang="vi-VN" sz="4400" b="1" dirty="0">
              <a:solidFill>
                <a:srgbClr val="FF0066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66"/>
                </a:solidFill>
              </a:rPr>
              <a:t>02</a:t>
            </a:r>
            <a:endParaRPr lang="vi-VN" sz="4400" b="1" dirty="0">
              <a:solidFill>
                <a:srgbClr val="FF0066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66"/>
                </a:solidFill>
              </a:rPr>
              <a:t>03</a:t>
            </a:r>
            <a:endParaRPr lang="vi-VN" sz="4400" b="1" dirty="0">
              <a:solidFill>
                <a:srgbClr val="FF0066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66"/>
                </a:solidFill>
              </a:rPr>
              <a:t>04</a:t>
            </a:r>
            <a:endParaRPr lang="vi-VN" sz="4400" b="1" dirty="0">
              <a:solidFill>
                <a:srgbClr val="FF0066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0066"/>
                </a:solidFill>
              </a:rPr>
              <a:t>05</a:t>
            </a:r>
            <a:endParaRPr lang="vi-VN" sz="4400" b="1" dirty="0">
              <a:solidFill>
                <a:srgbClr val="FF0066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FF00"/>
                </a:solidFill>
              </a:rPr>
              <a:t>06</a:t>
            </a:r>
            <a:endParaRPr lang="vi-VN" sz="4400" b="1" dirty="0">
              <a:solidFill>
                <a:srgbClr val="FFFF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FF00"/>
                </a:solidFill>
              </a:rPr>
              <a:t>07</a:t>
            </a:r>
            <a:endParaRPr lang="vi-VN" sz="4400" b="1" dirty="0">
              <a:solidFill>
                <a:srgbClr val="FFFF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FF00"/>
                </a:solidFill>
              </a:rPr>
              <a:t>08</a:t>
            </a:r>
            <a:endParaRPr lang="vi-VN" sz="4400" b="1" dirty="0">
              <a:solidFill>
                <a:srgbClr val="FFFF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FF00"/>
                </a:solidFill>
              </a:rPr>
              <a:t>09</a:t>
            </a:r>
            <a:endParaRPr lang="vi-VN" sz="4400" b="1" dirty="0">
              <a:solidFill>
                <a:srgbClr val="FFFF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FFFF00"/>
                </a:solidFill>
              </a:rPr>
              <a:t>10</a:t>
            </a:r>
            <a:endParaRPr lang="vi-VN" sz="4400" b="1" dirty="0">
              <a:solidFill>
                <a:srgbClr val="FFFF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2060"/>
                </a:solidFill>
              </a:rPr>
              <a:t>11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2060"/>
                </a:solidFill>
              </a:rPr>
              <a:t>12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2060"/>
                </a:solidFill>
              </a:rPr>
              <a:t>13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2060"/>
                </a:solidFill>
              </a:rPr>
              <a:t>14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50628" y="1236778"/>
            <a:ext cx="1219200" cy="1066800"/>
          </a:xfrm>
          <a:prstGeom prst="ellipse">
            <a:avLst/>
          </a:prstGeom>
          <a:solidFill>
            <a:srgbClr val="92D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2060"/>
                </a:solidFill>
              </a:rPr>
              <a:t>15</a:t>
            </a:r>
            <a:endParaRPr lang="vi-VN" sz="4400" b="1" dirty="0">
              <a:solidFill>
                <a:srgbClr val="002060"/>
              </a:solidFill>
            </a:endParaRPr>
          </a:p>
        </p:txBody>
      </p:sp>
      <p:pic>
        <p:nvPicPr>
          <p:cNvPr id="41" name="Picture 119" descr="dongho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65" y="952615"/>
            <a:ext cx="1905001" cy="16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650628" y="2684578"/>
            <a:ext cx="10668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0000"/>
                </a:solidFill>
              </a:rPr>
              <a:t>Bắt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đầu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8847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0"/>
                            </p:stCondLst>
                            <p:childTnLst>
                              <p:par>
                                <p:cTn id="78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0"/>
                            </p:stCondLst>
                            <p:childTnLst>
                              <p:par>
                                <p:cTn id="98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2308" grpId="0"/>
      <p:bldP spid="1230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2"/>
          <p:cNvSpPr txBox="1">
            <a:spLocks noChangeArrowheads="1"/>
          </p:cNvSpPr>
          <p:nvPr/>
        </p:nvSpPr>
        <p:spPr bwMode="auto">
          <a:xfrm>
            <a:off x="348799" y="2481376"/>
            <a:ext cx="152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0000CC"/>
                </a:solidFill>
                <a:latin typeface=".VnTime" pitchFamily="34" charset="0"/>
              </a:rPr>
              <a:t>km</a:t>
            </a:r>
            <a:r>
              <a:rPr lang="en-US" altLang="en-US" sz="2800" b="1" i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i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43" name="Text Box 14"/>
          <p:cNvSpPr txBox="1">
            <a:spLocks noChangeArrowheads="1"/>
          </p:cNvSpPr>
          <p:nvPr/>
        </p:nvSpPr>
        <p:spPr bwMode="auto">
          <a:xfrm>
            <a:off x="2137578" y="2400579"/>
            <a:ext cx="152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i="1" smtClean="0">
                <a:solidFill>
                  <a:srgbClr val="FF0000"/>
                </a:solidFill>
                <a:latin typeface=".VnTime" pitchFamily="34" charset="0"/>
              </a:rPr>
              <a:t>ha</a:t>
            </a:r>
            <a:endParaRPr lang="en-US" altLang="en-US" sz="3600" b="1" i="1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0245" name="Text Box 19"/>
          <p:cNvSpPr txBox="1">
            <a:spLocks noChangeArrowheads="1"/>
          </p:cNvSpPr>
          <p:nvPr/>
        </p:nvSpPr>
        <p:spPr bwMode="auto">
          <a:xfrm>
            <a:off x="4636787" y="2379417"/>
            <a:ext cx="152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i="1">
                <a:solidFill>
                  <a:srgbClr val="FF0000"/>
                </a:solidFill>
                <a:latin typeface=".VnTime" pitchFamily="34" charset="0"/>
              </a:rPr>
              <a:t>m</a:t>
            </a:r>
            <a:r>
              <a:rPr lang="en-US" altLang="en-US" sz="3600" b="1" i="1" baseline="30000">
                <a:solidFill>
                  <a:srgbClr val="FF0000"/>
                </a:solidFill>
                <a:latin typeface=".VnTime" pitchFamily="34" charset="0"/>
              </a:rPr>
              <a:t>2</a:t>
            </a:r>
            <a:endParaRPr lang="en-US" altLang="en-US" sz="3600" b="1" i="1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0246" name="Text Box 21"/>
          <p:cNvSpPr txBox="1">
            <a:spLocks noChangeArrowheads="1"/>
          </p:cNvSpPr>
          <p:nvPr/>
        </p:nvSpPr>
        <p:spPr bwMode="auto">
          <a:xfrm>
            <a:off x="6500208" y="2515931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0000CC"/>
                </a:solidFill>
                <a:latin typeface=".VnTime" pitchFamily="34" charset="0"/>
              </a:rPr>
              <a:t>dm</a:t>
            </a:r>
            <a:r>
              <a:rPr lang="en-US" altLang="en-US" sz="2800" b="1" i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i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47" name="Text Box 23"/>
          <p:cNvSpPr txBox="1">
            <a:spLocks noChangeArrowheads="1"/>
          </p:cNvSpPr>
          <p:nvPr/>
        </p:nvSpPr>
        <p:spPr bwMode="auto">
          <a:xfrm>
            <a:off x="8181848" y="2504580"/>
            <a:ext cx="152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0000CC"/>
                </a:solidFill>
                <a:latin typeface=".VnTime" pitchFamily="34" charset="0"/>
              </a:rPr>
              <a:t>cm</a:t>
            </a:r>
            <a:r>
              <a:rPr lang="en-US" altLang="en-US" sz="2800" b="1" i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i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48" name="Text Box 25"/>
          <p:cNvSpPr txBox="1">
            <a:spLocks noChangeArrowheads="1"/>
          </p:cNvSpPr>
          <p:nvPr/>
        </p:nvSpPr>
        <p:spPr bwMode="auto">
          <a:xfrm>
            <a:off x="10142728" y="2507385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0000CC"/>
                </a:solidFill>
                <a:latin typeface=".VnTime" pitchFamily="34" charset="0"/>
              </a:rPr>
              <a:t>mm</a:t>
            </a:r>
            <a:r>
              <a:rPr lang="en-US" altLang="en-US" sz="2800" b="1" i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i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49" name="Text Box 28"/>
          <p:cNvSpPr txBox="1">
            <a:spLocks noChangeArrowheads="1"/>
          </p:cNvSpPr>
          <p:nvPr/>
        </p:nvSpPr>
        <p:spPr bwMode="auto">
          <a:xfrm>
            <a:off x="203200" y="3319284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1km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50" name="Text Box 31"/>
          <p:cNvSpPr txBox="1">
            <a:spLocks noChangeArrowheads="1"/>
          </p:cNvSpPr>
          <p:nvPr/>
        </p:nvSpPr>
        <p:spPr bwMode="auto">
          <a:xfrm>
            <a:off x="1971432" y="3319284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1 </a:t>
            </a:r>
            <a:r>
              <a:rPr lang="en-US" altLang="en-US" sz="2100" b="1" smtClean="0">
                <a:solidFill>
                  <a:srgbClr val="0000CC"/>
                </a:solidFill>
                <a:latin typeface=".VnTime" pitchFamily="34" charset="0"/>
              </a:rPr>
              <a:t>ha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69669" name="Text Box 37"/>
          <p:cNvSpPr txBox="1">
            <a:spLocks noChangeArrowheads="1"/>
          </p:cNvSpPr>
          <p:nvPr/>
        </p:nvSpPr>
        <p:spPr bwMode="auto">
          <a:xfrm>
            <a:off x="4557540" y="3319284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1 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53" name="Text Box 40"/>
          <p:cNvSpPr txBox="1">
            <a:spLocks noChangeArrowheads="1"/>
          </p:cNvSpPr>
          <p:nvPr/>
        </p:nvSpPr>
        <p:spPr bwMode="auto">
          <a:xfrm>
            <a:off x="6479889" y="3304996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1 dm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54" name="Text Box 43"/>
          <p:cNvSpPr txBox="1">
            <a:spLocks noChangeArrowheads="1"/>
          </p:cNvSpPr>
          <p:nvPr/>
        </p:nvSpPr>
        <p:spPr bwMode="auto">
          <a:xfrm>
            <a:off x="8500323" y="3319284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1 cm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55" name="Text Box 46"/>
          <p:cNvSpPr txBox="1">
            <a:spLocks noChangeArrowheads="1"/>
          </p:cNvSpPr>
          <p:nvPr/>
        </p:nvSpPr>
        <p:spPr bwMode="auto">
          <a:xfrm>
            <a:off x="10052304" y="3319284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1 mm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56" name="Text Box 49"/>
          <p:cNvSpPr txBox="1">
            <a:spLocks noChangeArrowheads="1"/>
          </p:cNvSpPr>
          <p:nvPr/>
        </p:nvSpPr>
        <p:spPr bwMode="auto">
          <a:xfrm>
            <a:off x="65618" y="4513531"/>
            <a:ext cx="190923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>
                <a:solidFill>
                  <a:schemeClr val="bg1"/>
                </a:solidFill>
                <a:latin typeface=".VnTime" pitchFamily="34" charset="0"/>
              </a:rPr>
              <a:t>=        hm</a:t>
            </a:r>
            <a:r>
              <a:rPr lang="en-US" altLang="en-US" sz="2100" baseline="30000">
                <a:solidFill>
                  <a:schemeClr val="bg1"/>
                </a:solidFill>
                <a:latin typeface=".VnTime" pitchFamily="34" charset="0"/>
              </a:rPr>
              <a:t>2</a:t>
            </a:r>
            <a:endParaRPr lang="en-US" altLang="en-US" sz="21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10257" name="Text Box 52"/>
          <p:cNvSpPr txBox="1">
            <a:spLocks noChangeArrowheads="1"/>
          </p:cNvSpPr>
          <p:nvPr/>
        </p:nvSpPr>
        <p:spPr bwMode="auto">
          <a:xfrm>
            <a:off x="1986672" y="4539248"/>
            <a:ext cx="215053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= </a:t>
            </a:r>
            <a:r>
              <a:rPr lang="en-US" altLang="en-US" sz="2100" b="1" smtClean="0">
                <a:solidFill>
                  <a:srgbClr val="0000CC"/>
                </a:solidFill>
                <a:latin typeface=".VnTime" pitchFamily="34" charset="0"/>
              </a:rPr>
              <a:t>10 000 m</a:t>
            </a:r>
            <a:r>
              <a:rPr lang="en-US" altLang="en-US" sz="2100" b="1" baseline="30000" smtClean="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69690" name="Text Box 58"/>
          <p:cNvSpPr txBox="1">
            <a:spLocks noChangeArrowheads="1"/>
          </p:cNvSpPr>
          <p:nvPr/>
        </p:nvSpPr>
        <p:spPr bwMode="auto">
          <a:xfrm>
            <a:off x="4592423" y="4513530"/>
            <a:ext cx="192193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= 100 dm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60" name="Text Box 61"/>
          <p:cNvSpPr txBox="1">
            <a:spLocks noChangeArrowheads="1"/>
          </p:cNvSpPr>
          <p:nvPr/>
        </p:nvSpPr>
        <p:spPr bwMode="auto">
          <a:xfrm>
            <a:off x="6634322" y="4513530"/>
            <a:ext cx="2106084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= 100 cm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61" name="Text Box 64"/>
          <p:cNvSpPr txBox="1">
            <a:spLocks noChangeArrowheads="1"/>
          </p:cNvSpPr>
          <p:nvPr/>
        </p:nvSpPr>
        <p:spPr bwMode="auto">
          <a:xfrm>
            <a:off x="8398723" y="4513530"/>
            <a:ext cx="21082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= 100 mm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grpSp>
        <p:nvGrpSpPr>
          <p:cNvPr id="69698" name="Group 66"/>
          <p:cNvGrpSpPr>
            <a:grpSpLocks/>
          </p:cNvGrpSpPr>
          <p:nvPr/>
        </p:nvGrpSpPr>
        <p:grpSpPr bwMode="auto">
          <a:xfrm>
            <a:off x="2009109" y="3747651"/>
            <a:ext cx="1930404" cy="796925"/>
            <a:chOff x="192" y="3696"/>
            <a:chExt cx="912" cy="502"/>
          </a:xfrm>
        </p:grpSpPr>
        <p:sp>
          <p:nvSpPr>
            <p:cNvPr id="10320" name="Text Box 67"/>
            <p:cNvSpPr txBox="1">
              <a:spLocks noChangeArrowheads="1"/>
            </p:cNvSpPr>
            <p:nvPr/>
          </p:nvSpPr>
          <p:spPr bwMode="auto">
            <a:xfrm>
              <a:off x="192" y="3792"/>
              <a:ext cx="24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=</a:t>
              </a:r>
            </a:p>
          </p:txBody>
        </p:sp>
        <p:sp>
          <p:nvSpPr>
            <p:cNvPr id="10321" name="Text Box 68"/>
            <p:cNvSpPr txBox="1">
              <a:spLocks noChangeArrowheads="1"/>
            </p:cNvSpPr>
            <p:nvPr/>
          </p:nvSpPr>
          <p:spPr bwMode="auto">
            <a:xfrm>
              <a:off x="436" y="3696"/>
              <a:ext cx="19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10322" name="Text Box 69"/>
            <p:cNvSpPr txBox="1">
              <a:spLocks noChangeArrowheads="1"/>
            </p:cNvSpPr>
            <p:nvPr/>
          </p:nvSpPr>
          <p:spPr bwMode="auto">
            <a:xfrm>
              <a:off x="336" y="3936"/>
              <a:ext cx="519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 smtClean="0">
                  <a:solidFill>
                    <a:srgbClr val="0000CC"/>
                  </a:solidFill>
                  <a:cs typeface="Times New Roman" pitchFamily="18" charset="0"/>
                </a:rPr>
                <a:t> 100</a:t>
              </a:r>
              <a:endParaRPr lang="en-US" altLang="en-US" sz="2100" b="1" dirty="0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  <p:sp>
          <p:nvSpPr>
            <p:cNvPr id="10323" name="Line 70"/>
            <p:cNvSpPr>
              <a:spLocks noChangeShapeType="1"/>
            </p:cNvSpPr>
            <p:nvPr/>
          </p:nvSpPr>
          <p:spPr bwMode="auto">
            <a:xfrm flipV="1">
              <a:off x="372" y="3936"/>
              <a:ext cx="256" cy="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solidFill>
                  <a:srgbClr val="0000CC"/>
                </a:solidFill>
              </a:endParaRPr>
            </a:p>
          </p:txBody>
        </p:sp>
        <p:sp>
          <p:nvSpPr>
            <p:cNvPr id="10324" name="Text Box 71"/>
            <p:cNvSpPr txBox="1">
              <a:spLocks noChangeArrowheads="1"/>
            </p:cNvSpPr>
            <p:nvPr/>
          </p:nvSpPr>
          <p:spPr bwMode="auto">
            <a:xfrm>
              <a:off x="672" y="3792"/>
              <a:ext cx="43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km</a:t>
              </a:r>
              <a:r>
                <a:rPr lang="en-US" altLang="en-US" sz="2100" b="1" baseline="30000">
                  <a:solidFill>
                    <a:srgbClr val="0000CC"/>
                  </a:solidFill>
                  <a:cs typeface="Times New Roman" pitchFamily="18" charset="0"/>
                </a:rPr>
                <a:t>2</a:t>
              </a:r>
              <a:endParaRPr lang="en-US" altLang="en-US" sz="2100" b="1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9713" name="Group 81"/>
          <p:cNvGrpSpPr>
            <a:grpSpLocks/>
          </p:cNvGrpSpPr>
          <p:nvPr/>
        </p:nvGrpSpPr>
        <p:grpSpPr bwMode="auto">
          <a:xfrm>
            <a:off x="4593118" y="3680495"/>
            <a:ext cx="2061639" cy="793750"/>
            <a:chOff x="1638" y="3696"/>
            <a:chExt cx="974" cy="500"/>
          </a:xfrm>
        </p:grpSpPr>
        <p:sp>
          <p:nvSpPr>
            <p:cNvPr id="10310" name="Text Box 82"/>
            <p:cNvSpPr txBox="1">
              <a:spLocks noChangeArrowheads="1"/>
            </p:cNvSpPr>
            <p:nvPr/>
          </p:nvSpPr>
          <p:spPr bwMode="auto">
            <a:xfrm>
              <a:off x="1638" y="3792"/>
              <a:ext cx="28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=</a:t>
              </a:r>
            </a:p>
          </p:txBody>
        </p:sp>
        <p:sp>
          <p:nvSpPr>
            <p:cNvPr id="10311" name="Text Box 83"/>
            <p:cNvSpPr txBox="1">
              <a:spLocks noChangeArrowheads="1"/>
            </p:cNvSpPr>
            <p:nvPr/>
          </p:nvSpPr>
          <p:spPr bwMode="auto">
            <a:xfrm>
              <a:off x="1886" y="3696"/>
              <a:ext cx="226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10312" name="Text Box 84"/>
            <p:cNvSpPr txBox="1">
              <a:spLocks noChangeArrowheads="1"/>
            </p:cNvSpPr>
            <p:nvPr/>
          </p:nvSpPr>
          <p:spPr bwMode="auto">
            <a:xfrm>
              <a:off x="1743" y="3936"/>
              <a:ext cx="45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 smtClean="0">
                  <a:solidFill>
                    <a:srgbClr val="0000CC"/>
                  </a:solidFill>
                  <a:cs typeface="Times New Roman" pitchFamily="18" charset="0"/>
                </a:rPr>
                <a:t>10 000</a:t>
              </a:r>
              <a:endParaRPr lang="en-US" altLang="en-US" sz="2100" b="1" dirty="0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  <p:sp>
          <p:nvSpPr>
            <p:cNvPr id="10313" name="Line 85"/>
            <p:cNvSpPr>
              <a:spLocks noChangeShapeType="1"/>
            </p:cNvSpPr>
            <p:nvPr/>
          </p:nvSpPr>
          <p:spPr bwMode="auto">
            <a:xfrm>
              <a:off x="1810" y="3936"/>
              <a:ext cx="282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solidFill>
                  <a:srgbClr val="0000CC"/>
                </a:solidFill>
              </a:endParaRPr>
            </a:p>
          </p:txBody>
        </p:sp>
        <p:sp>
          <p:nvSpPr>
            <p:cNvPr id="10314" name="Text Box 86"/>
            <p:cNvSpPr txBox="1">
              <a:spLocks noChangeArrowheads="1"/>
            </p:cNvSpPr>
            <p:nvPr/>
          </p:nvSpPr>
          <p:spPr bwMode="auto">
            <a:xfrm>
              <a:off x="2132" y="3792"/>
              <a:ext cx="48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 smtClean="0">
                  <a:solidFill>
                    <a:srgbClr val="0000CC"/>
                  </a:solidFill>
                  <a:cs typeface="Times New Roman" pitchFamily="18" charset="0"/>
                </a:rPr>
                <a:t>ha</a:t>
              </a:r>
              <a:endParaRPr lang="en-US" altLang="en-US" sz="2100" b="1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9720" name="Group 88"/>
          <p:cNvGrpSpPr>
            <a:grpSpLocks/>
          </p:cNvGrpSpPr>
          <p:nvPr/>
        </p:nvGrpSpPr>
        <p:grpSpPr bwMode="auto">
          <a:xfrm>
            <a:off x="6635337" y="3690258"/>
            <a:ext cx="1574800" cy="793750"/>
            <a:chOff x="192" y="3696"/>
            <a:chExt cx="744" cy="500"/>
          </a:xfrm>
        </p:grpSpPr>
        <p:sp>
          <p:nvSpPr>
            <p:cNvPr id="10305" name="Text Box 89"/>
            <p:cNvSpPr txBox="1">
              <a:spLocks noChangeArrowheads="1"/>
            </p:cNvSpPr>
            <p:nvPr/>
          </p:nvSpPr>
          <p:spPr bwMode="auto">
            <a:xfrm>
              <a:off x="192" y="3792"/>
              <a:ext cx="24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=</a:t>
              </a:r>
            </a:p>
          </p:txBody>
        </p:sp>
        <p:sp>
          <p:nvSpPr>
            <p:cNvPr id="10306" name="Text Box 90"/>
            <p:cNvSpPr txBox="1">
              <a:spLocks noChangeArrowheads="1"/>
            </p:cNvSpPr>
            <p:nvPr/>
          </p:nvSpPr>
          <p:spPr bwMode="auto">
            <a:xfrm>
              <a:off x="432" y="3696"/>
              <a:ext cx="19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10307" name="Text Box 91"/>
            <p:cNvSpPr txBox="1">
              <a:spLocks noChangeArrowheads="1"/>
            </p:cNvSpPr>
            <p:nvPr/>
          </p:nvSpPr>
          <p:spPr bwMode="auto">
            <a:xfrm>
              <a:off x="366" y="3936"/>
              <a:ext cx="38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 dirty="0">
                  <a:solidFill>
                    <a:srgbClr val="0000CC"/>
                  </a:solidFill>
                  <a:cs typeface="Times New Roman" pitchFamily="18" charset="0"/>
                </a:rPr>
                <a:t>100</a:t>
              </a:r>
            </a:p>
          </p:txBody>
        </p:sp>
        <p:sp>
          <p:nvSpPr>
            <p:cNvPr id="10308" name="Line 92"/>
            <p:cNvSpPr>
              <a:spLocks noChangeShapeType="1"/>
            </p:cNvSpPr>
            <p:nvPr/>
          </p:nvSpPr>
          <p:spPr bwMode="auto">
            <a:xfrm>
              <a:off x="384" y="3936"/>
              <a:ext cx="24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10309" name="Text Box 93"/>
            <p:cNvSpPr txBox="1">
              <a:spLocks noChangeArrowheads="1"/>
            </p:cNvSpPr>
            <p:nvPr/>
          </p:nvSpPr>
          <p:spPr bwMode="auto">
            <a:xfrm>
              <a:off x="579" y="3792"/>
              <a:ext cx="35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m</a:t>
              </a:r>
              <a:r>
                <a:rPr lang="en-US" altLang="en-US" sz="2100" b="1" baseline="30000">
                  <a:solidFill>
                    <a:srgbClr val="0000CC"/>
                  </a:solidFill>
                  <a:cs typeface="Times New Roman" pitchFamily="18" charset="0"/>
                </a:rPr>
                <a:t>2</a:t>
              </a:r>
              <a:endParaRPr lang="en-US" altLang="en-US" sz="2100" b="1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9727" name="Group 95"/>
          <p:cNvGrpSpPr>
            <a:grpSpLocks/>
          </p:cNvGrpSpPr>
          <p:nvPr/>
        </p:nvGrpSpPr>
        <p:grpSpPr bwMode="auto">
          <a:xfrm>
            <a:off x="8454603" y="3698804"/>
            <a:ext cx="1701800" cy="793750"/>
            <a:chOff x="192" y="3696"/>
            <a:chExt cx="804" cy="500"/>
          </a:xfrm>
        </p:grpSpPr>
        <p:sp>
          <p:nvSpPr>
            <p:cNvPr id="10300" name="Text Box 96"/>
            <p:cNvSpPr txBox="1">
              <a:spLocks noChangeArrowheads="1"/>
            </p:cNvSpPr>
            <p:nvPr/>
          </p:nvSpPr>
          <p:spPr bwMode="auto">
            <a:xfrm>
              <a:off x="192" y="3792"/>
              <a:ext cx="24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=</a:t>
              </a:r>
            </a:p>
          </p:txBody>
        </p:sp>
        <p:sp>
          <p:nvSpPr>
            <p:cNvPr id="10301" name="Text Box 97"/>
            <p:cNvSpPr txBox="1">
              <a:spLocks noChangeArrowheads="1"/>
            </p:cNvSpPr>
            <p:nvPr/>
          </p:nvSpPr>
          <p:spPr bwMode="auto">
            <a:xfrm>
              <a:off x="432" y="3696"/>
              <a:ext cx="19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10302" name="Text Box 98"/>
            <p:cNvSpPr txBox="1">
              <a:spLocks noChangeArrowheads="1"/>
            </p:cNvSpPr>
            <p:nvPr/>
          </p:nvSpPr>
          <p:spPr bwMode="auto">
            <a:xfrm>
              <a:off x="366" y="3936"/>
              <a:ext cx="38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 dirty="0">
                  <a:solidFill>
                    <a:srgbClr val="0000CC"/>
                  </a:solidFill>
                  <a:cs typeface="Times New Roman" pitchFamily="18" charset="0"/>
                </a:rPr>
                <a:t>100</a:t>
              </a:r>
            </a:p>
          </p:txBody>
        </p:sp>
        <p:sp>
          <p:nvSpPr>
            <p:cNvPr id="10303" name="Line 99"/>
            <p:cNvSpPr>
              <a:spLocks noChangeShapeType="1"/>
            </p:cNvSpPr>
            <p:nvPr/>
          </p:nvSpPr>
          <p:spPr bwMode="auto">
            <a:xfrm>
              <a:off x="384" y="3936"/>
              <a:ext cx="24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solidFill>
                  <a:srgbClr val="0000CC"/>
                </a:solidFill>
              </a:endParaRPr>
            </a:p>
          </p:txBody>
        </p:sp>
        <p:sp>
          <p:nvSpPr>
            <p:cNvPr id="10304" name="Text Box 100"/>
            <p:cNvSpPr txBox="1">
              <a:spLocks noChangeArrowheads="1"/>
            </p:cNvSpPr>
            <p:nvPr/>
          </p:nvSpPr>
          <p:spPr bwMode="auto">
            <a:xfrm>
              <a:off x="606" y="3792"/>
              <a:ext cx="39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dm</a:t>
              </a:r>
              <a:r>
                <a:rPr lang="en-US" altLang="en-US" sz="2100" b="1" baseline="30000">
                  <a:solidFill>
                    <a:srgbClr val="0000CC"/>
                  </a:solidFill>
                  <a:cs typeface="Times New Roman" pitchFamily="18" charset="0"/>
                </a:rPr>
                <a:t>2</a:t>
              </a:r>
              <a:endParaRPr lang="en-US" altLang="en-US" sz="2100" b="1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sp>
        <p:nvSpPr>
          <p:cNvPr id="10267" name="Line 111"/>
          <p:cNvSpPr>
            <a:spLocks noChangeShapeType="1"/>
          </p:cNvSpPr>
          <p:nvPr/>
        </p:nvSpPr>
        <p:spPr bwMode="auto">
          <a:xfrm>
            <a:off x="12192000" y="2273808"/>
            <a:ext cx="0" cy="281940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3199" y="1786070"/>
            <a:ext cx="11801232" cy="3255862"/>
            <a:chOff x="0" y="1066800"/>
            <a:chExt cx="11988800" cy="2819400"/>
          </a:xfrm>
        </p:grpSpPr>
        <p:sp>
          <p:nvSpPr>
            <p:cNvPr id="10286" name="Line 113"/>
            <p:cNvSpPr>
              <a:spLocks noChangeShapeType="1"/>
            </p:cNvSpPr>
            <p:nvPr/>
          </p:nvSpPr>
          <p:spPr bwMode="auto">
            <a:xfrm>
              <a:off x="0" y="1066800"/>
              <a:ext cx="0" cy="2819400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87" name="Group 114"/>
            <p:cNvGrpSpPr>
              <a:grpSpLocks/>
            </p:cNvGrpSpPr>
            <p:nvPr/>
          </p:nvGrpSpPr>
          <p:grpSpPr bwMode="auto">
            <a:xfrm>
              <a:off x="0" y="1066800"/>
              <a:ext cx="11988800" cy="2819400"/>
              <a:chOff x="48" y="2400"/>
              <a:chExt cx="5664" cy="1776"/>
            </a:xfrm>
          </p:grpSpPr>
          <p:sp>
            <p:nvSpPr>
              <p:cNvPr id="10288" name="Line 115"/>
              <p:cNvSpPr>
                <a:spLocks noChangeShapeType="1"/>
              </p:cNvSpPr>
              <p:nvPr/>
            </p:nvSpPr>
            <p:spPr bwMode="auto">
              <a:xfrm>
                <a:off x="48" y="4176"/>
                <a:ext cx="5664" cy="0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289" name="Group 116"/>
              <p:cNvGrpSpPr>
                <a:grpSpLocks/>
              </p:cNvGrpSpPr>
              <p:nvPr/>
            </p:nvGrpSpPr>
            <p:grpSpPr bwMode="auto">
              <a:xfrm>
                <a:off x="48" y="2400"/>
                <a:ext cx="5664" cy="1776"/>
                <a:chOff x="48" y="2400"/>
                <a:chExt cx="5664" cy="1776"/>
              </a:xfrm>
            </p:grpSpPr>
            <p:grpSp>
              <p:nvGrpSpPr>
                <p:cNvPr id="10290" name="Group 117"/>
                <p:cNvGrpSpPr>
                  <a:grpSpLocks/>
                </p:cNvGrpSpPr>
                <p:nvPr/>
              </p:nvGrpSpPr>
              <p:grpSpPr bwMode="auto">
                <a:xfrm>
                  <a:off x="48" y="2400"/>
                  <a:ext cx="5664" cy="1776"/>
                  <a:chOff x="48" y="2400"/>
                  <a:chExt cx="5664" cy="1776"/>
                </a:xfrm>
              </p:grpSpPr>
              <p:sp>
                <p:nvSpPr>
                  <p:cNvPr id="10295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48" y="2400"/>
                    <a:ext cx="566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96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48" y="2755"/>
                    <a:ext cx="566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97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48" y="3110"/>
                    <a:ext cx="566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98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2079" y="2400"/>
                    <a:ext cx="0" cy="17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99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3059" y="2400"/>
                    <a:ext cx="0" cy="17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291" name="Line 123"/>
                <p:cNvSpPr>
                  <a:spLocks noChangeShapeType="1"/>
                </p:cNvSpPr>
                <p:nvPr/>
              </p:nvSpPr>
              <p:spPr bwMode="auto">
                <a:xfrm>
                  <a:off x="908" y="2755"/>
                  <a:ext cx="0" cy="1421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3" name="Line 125"/>
                <p:cNvSpPr>
                  <a:spLocks noChangeShapeType="1"/>
                </p:cNvSpPr>
                <p:nvPr/>
              </p:nvSpPr>
              <p:spPr bwMode="auto">
                <a:xfrm>
                  <a:off x="3932" y="2755"/>
                  <a:ext cx="0" cy="1421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4" name="Line 126"/>
                <p:cNvSpPr>
                  <a:spLocks noChangeShapeType="1"/>
                </p:cNvSpPr>
                <p:nvPr/>
              </p:nvSpPr>
              <p:spPr bwMode="auto">
                <a:xfrm>
                  <a:off x="4831" y="2755"/>
                  <a:ext cx="0" cy="1421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270" name="Text Box 127"/>
          <p:cNvSpPr txBox="1">
            <a:spLocks noChangeArrowheads="1"/>
          </p:cNvSpPr>
          <p:nvPr/>
        </p:nvSpPr>
        <p:spPr bwMode="auto">
          <a:xfrm>
            <a:off x="404283" y="3952345"/>
            <a:ext cx="1909233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</a:rPr>
              <a:t>= 100</a:t>
            </a:r>
            <a:r>
              <a:rPr lang="en-US" altLang="en-US" b="1">
                <a:solidFill>
                  <a:srgbClr val="0000CC"/>
                </a:solidFill>
              </a:rPr>
              <a:t> </a:t>
            </a:r>
            <a:r>
              <a:rPr lang="en-US" altLang="en-US" sz="2000" b="1" smtClean="0">
                <a:solidFill>
                  <a:srgbClr val="0000CC"/>
                </a:solidFill>
                <a:latin typeface=".VnTime" pitchFamily="34" charset="0"/>
              </a:rPr>
              <a:t>ha</a:t>
            </a:r>
            <a:endParaRPr lang="en-US" altLang="en-US" sz="2000" b="1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000" b="1">
              <a:solidFill>
                <a:srgbClr val="0000CC"/>
              </a:solidFill>
            </a:endParaRPr>
          </a:p>
        </p:txBody>
      </p:sp>
      <p:sp>
        <p:nvSpPr>
          <p:cNvPr id="4" name="Text Box 142"/>
          <p:cNvSpPr txBox="1">
            <a:spLocks noChangeArrowheads="1"/>
          </p:cNvSpPr>
          <p:nvPr/>
        </p:nvSpPr>
        <p:spPr bwMode="auto">
          <a:xfrm>
            <a:off x="2961217" y="304800"/>
            <a:ext cx="5994400" cy="584200"/>
          </a:xfrm>
          <a:prstGeom prst="rect">
            <a:avLst/>
          </a:prstGeom>
          <a:solidFill>
            <a:schemeClr val="accent6">
              <a:lumMod val="20000"/>
              <a:lumOff val="80000"/>
              <a:alpha val="89803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smtClean="0">
                <a:solidFill>
                  <a:srgbClr val="382C94"/>
                </a:solidFill>
              </a:rPr>
              <a:t>Các </a:t>
            </a:r>
            <a:r>
              <a:rPr lang="en-US" altLang="en-US" sz="3200" b="1" dirty="0" err="1">
                <a:solidFill>
                  <a:srgbClr val="382C94"/>
                </a:solidFill>
              </a:rPr>
              <a:t>đơn</a:t>
            </a:r>
            <a:r>
              <a:rPr lang="en-US" altLang="en-US" sz="3200" b="1" dirty="0">
                <a:solidFill>
                  <a:srgbClr val="382C94"/>
                </a:solidFill>
              </a:rPr>
              <a:t> </a:t>
            </a:r>
            <a:r>
              <a:rPr lang="en-US" altLang="en-US" sz="3200" b="1" dirty="0" err="1">
                <a:solidFill>
                  <a:srgbClr val="382C94"/>
                </a:solidFill>
              </a:rPr>
              <a:t>vị</a:t>
            </a:r>
            <a:r>
              <a:rPr lang="en-US" altLang="en-US" sz="3200" b="1" dirty="0">
                <a:solidFill>
                  <a:srgbClr val="382C94"/>
                </a:solidFill>
              </a:rPr>
              <a:t> </a:t>
            </a:r>
            <a:r>
              <a:rPr lang="en-US" altLang="en-US" sz="3200" b="1" dirty="0" err="1">
                <a:solidFill>
                  <a:srgbClr val="382C94"/>
                </a:solidFill>
              </a:rPr>
              <a:t>đo</a:t>
            </a:r>
            <a:r>
              <a:rPr lang="en-US" altLang="en-US" sz="3200" b="1" dirty="0">
                <a:solidFill>
                  <a:srgbClr val="382C94"/>
                </a:solidFill>
              </a:rPr>
              <a:t> </a:t>
            </a:r>
            <a:r>
              <a:rPr lang="en-US" altLang="en-US" sz="3200" b="1" err="1">
                <a:solidFill>
                  <a:srgbClr val="382C94"/>
                </a:solidFill>
              </a:rPr>
              <a:t>diện</a:t>
            </a:r>
            <a:r>
              <a:rPr lang="en-US" altLang="en-US" sz="3200" b="1">
                <a:solidFill>
                  <a:srgbClr val="382C94"/>
                </a:solidFill>
              </a:rPr>
              <a:t> </a:t>
            </a:r>
            <a:r>
              <a:rPr lang="en-US" altLang="en-US" sz="3200" b="1" smtClean="0">
                <a:solidFill>
                  <a:srgbClr val="382C94"/>
                </a:solidFill>
              </a:rPr>
              <a:t>tích đã học </a:t>
            </a:r>
            <a:endParaRPr lang="en-US" altLang="en-US" sz="3200" b="1" dirty="0">
              <a:solidFill>
                <a:srgbClr val="382C94"/>
              </a:solidFill>
            </a:endParaRPr>
          </a:p>
        </p:txBody>
      </p:sp>
      <p:sp>
        <p:nvSpPr>
          <p:cNvPr id="10274" name="Text Box 143"/>
          <p:cNvSpPr txBox="1">
            <a:spLocks noChangeArrowheads="1"/>
          </p:cNvSpPr>
          <p:nvPr/>
        </p:nvSpPr>
        <p:spPr bwMode="auto">
          <a:xfrm>
            <a:off x="4112637" y="1837346"/>
            <a:ext cx="2489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0000CC"/>
                </a:solidFill>
              </a:rPr>
              <a:t>Mét</a:t>
            </a:r>
            <a:r>
              <a:rPr lang="en-US" altLang="en-US" sz="2600" b="1" dirty="0">
                <a:solidFill>
                  <a:srgbClr val="0000CC"/>
                </a:solidFill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</a:rPr>
              <a:t>vuông</a:t>
            </a:r>
            <a:endParaRPr lang="en-US" altLang="en-US" sz="2600" b="1" dirty="0">
              <a:solidFill>
                <a:srgbClr val="0000CC"/>
              </a:solidFill>
            </a:endParaRPr>
          </a:p>
        </p:txBody>
      </p:sp>
      <p:sp>
        <p:nvSpPr>
          <p:cNvPr id="10275" name="Text Box 144"/>
          <p:cNvSpPr txBox="1">
            <a:spLocks noChangeArrowheads="1"/>
          </p:cNvSpPr>
          <p:nvPr/>
        </p:nvSpPr>
        <p:spPr bwMode="auto">
          <a:xfrm>
            <a:off x="7000382" y="1839186"/>
            <a:ext cx="37465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</a:rPr>
              <a:t>Bé hơn mét vuông</a:t>
            </a:r>
          </a:p>
        </p:txBody>
      </p:sp>
      <p:sp>
        <p:nvSpPr>
          <p:cNvPr id="10276" name="Text Box 145"/>
          <p:cNvSpPr txBox="1">
            <a:spLocks noChangeArrowheads="1"/>
          </p:cNvSpPr>
          <p:nvPr/>
        </p:nvSpPr>
        <p:spPr bwMode="auto">
          <a:xfrm>
            <a:off x="597992" y="1914885"/>
            <a:ext cx="4305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</a:rPr>
              <a:t>Lớn hơn mét vuông</a:t>
            </a:r>
          </a:p>
        </p:txBody>
      </p:sp>
      <p:grpSp>
        <p:nvGrpSpPr>
          <p:cNvPr id="87" name="Group 95"/>
          <p:cNvGrpSpPr>
            <a:grpSpLocks/>
          </p:cNvGrpSpPr>
          <p:nvPr/>
        </p:nvGrpSpPr>
        <p:grpSpPr bwMode="auto">
          <a:xfrm>
            <a:off x="10179304" y="3759340"/>
            <a:ext cx="1701800" cy="793750"/>
            <a:chOff x="192" y="3696"/>
            <a:chExt cx="804" cy="500"/>
          </a:xfrm>
        </p:grpSpPr>
        <p:sp>
          <p:nvSpPr>
            <p:cNvPr id="10281" name="Text Box 96"/>
            <p:cNvSpPr txBox="1">
              <a:spLocks noChangeArrowheads="1"/>
            </p:cNvSpPr>
            <p:nvPr/>
          </p:nvSpPr>
          <p:spPr bwMode="auto">
            <a:xfrm>
              <a:off x="192" y="3792"/>
              <a:ext cx="24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=</a:t>
              </a:r>
            </a:p>
          </p:txBody>
        </p:sp>
        <p:sp>
          <p:nvSpPr>
            <p:cNvPr id="10282" name="Text Box 97"/>
            <p:cNvSpPr txBox="1">
              <a:spLocks noChangeArrowheads="1"/>
            </p:cNvSpPr>
            <p:nvPr/>
          </p:nvSpPr>
          <p:spPr bwMode="auto">
            <a:xfrm>
              <a:off x="432" y="3696"/>
              <a:ext cx="19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10283" name="Text Box 98"/>
            <p:cNvSpPr txBox="1">
              <a:spLocks noChangeArrowheads="1"/>
            </p:cNvSpPr>
            <p:nvPr/>
          </p:nvSpPr>
          <p:spPr bwMode="auto">
            <a:xfrm>
              <a:off x="372" y="3936"/>
              <a:ext cx="38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 dirty="0">
                  <a:solidFill>
                    <a:srgbClr val="0000CC"/>
                  </a:solidFill>
                  <a:cs typeface="Times New Roman" pitchFamily="18" charset="0"/>
                </a:rPr>
                <a:t>100</a:t>
              </a:r>
            </a:p>
          </p:txBody>
        </p:sp>
        <p:sp>
          <p:nvSpPr>
            <p:cNvPr id="10284" name="Line 99"/>
            <p:cNvSpPr>
              <a:spLocks noChangeShapeType="1"/>
            </p:cNvSpPr>
            <p:nvPr/>
          </p:nvSpPr>
          <p:spPr bwMode="auto">
            <a:xfrm>
              <a:off x="384" y="3936"/>
              <a:ext cx="24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10285" name="Text Box 100"/>
            <p:cNvSpPr txBox="1">
              <a:spLocks noChangeArrowheads="1"/>
            </p:cNvSpPr>
            <p:nvPr/>
          </p:nvSpPr>
          <p:spPr bwMode="auto">
            <a:xfrm>
              <a:off x="606" y="3792"/>
              <a:ext cx="39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cm</a:t>
              </a:r>
              <a:r>
                <a:rPr lang="en-US" altLang="en-US" sz="2100" b="1" baseline="30000">
                  <a:solidFill>
                    <a:srgbClr val="0000CC"/>
                  </a:solidFill>
                  <a:cs typeface="Times New Roman" pitchFamily="18" charset="0"/>
                </a:rPr>
                <a:t>2</a:t>
              </a:r>
              <a:endParaRPr lang="en-US" altLang="en-US" sz="2100" b="1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sp>
        <p:nvSpPr>
          <p:cNvPr id="90" name="Line 113"/>
          <p:cNvSpPr>
            <a:spLocks noChangeShapeType="1"/>
          </p:cNvSpPr>
          <p:nvPr/>
        </p:nvSpPr>
        <p:spPr bwMode="auto">
          <a:xfrm flipH="1">
            <a:off x="11984424" y="1786070"/>
            <a:ext cx="5840" cy="3307138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Line 123"/>
          <p:cNvSpPr>
            <a:spLocks noChangeShapeType="1"/>
          </p:cNvSpPr>
          <p:nvPr/>
        </p:nvSpPr>
        <p:spPr bwMode="auto">
          <a:xfrm>
            <a:off x="3696841" y="2445123"/>
            <a:ext cx="0" cy="2605056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40222" y="2270413"/>
            <a:ext cx="55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</a:rPr>
              <a:t>…</a:t>
            </a:r>
            <a:endParaRPr lang="en-US" sz="4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14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16356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81" y="1296947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105" y="3744766"/>
            <a:ext cx="3862971" cy="3055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E122CC-1D41-5280-FC83-6760E10627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5" y="547099"/>
            <a:ext cx="2892548" cy="2267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EAF9EF-0BF2-E89E-9102-A7739DEE6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1757" y="2272807"/>
            <a:ext cx="9035055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115090-DB67-CF42-5929-AA691D788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6E91B0-A904-899F-A444-ACE98213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5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7BD1374-CB46-1C1E-60C9-C774FA2CD391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122BD75-F5FB-DEA1-280F-65FD4284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BD007502-74FF-ECFD-33D9-D55A2A92C650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D67C34D9-2A6E-235B-7044-45FF002A17AC}"/>
                  </a:ext>
                </a:extLst>
              </p:cNvPr>
              <p:cNvSpPr txBox="1"/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US" sz="4000" dirty="0" smtClean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4000" smtClean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15F4FD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  <m:t>𝑘</m:t>
                        </m:r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…..</a:t>
                </a:r>
                <a:r>
                  <a:rPr lang="en-US" sz="4000" dirty="0">
                    <a:solidFill>
                      <a:srgbClr val="15F4FD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15F4FD"/>
                        </a:solidFill>
                        <a:latin typeface="Cambria Math"/>
                        <a:ea typeface="Cambria" panose="02040503050406030204" pitchFamily="18" charset="0"/>
                      </a:rPr>
                      <m:t>h</m:t>
                    </m:r>
                    <m:r>
                      <a:rPr lang="en-US" sz="4000" b="0" i="1" smtClean="0">
                        <a:solidFill>
                          <a:srgbClr val="15F4FD"/>
                        </a:solidFill>
                        <a:latin typeface="Cambria Math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endParaRPr lang="en-US" sz="4000" dirty="0">
                  <a:solidFill>
                    <a:srgbClr val="15F4FD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67C34D9-2A6E-235B-7044-45FF002A1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blipFill rotWithShape="1">
                <a:blip r:embed="rId11"/>
                <a:stretch>
                  <a:fillRect t="-12376" b="-23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7">
            <a:extLst>
              <a:ext uri="{FF2B5EF4-FFF2-40B4-BE49-F238E27FC236}">
                <a16:creationId xmlns="" xmlns:a16="http://schemas.microsoft.com/office/drawing/2014/main" id="{016EBB3A-AC1D-7E3A-08DF-2C9E4ABC3925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C3E0A9B-150B-BAC3-6760-0CE38150135E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="" xmlns:a16="http://schemas.microsoft.com/office/drawing/2014/main" id="{5D8B8FAD-3122-C2A5-1D66-B5357C68D36C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56AA600-5597-6BB6-6158-678862AADD51}"/>
                </a:ext>
              </a:extLst>
            </p:cNvPr>
            <p:cNvSpPr txBox="1"/>
            <p:nvPr/>
          </p:nvSpPr>
          <p:spPr>
            <a:xfrm>
              <a:off x="2647550" y="3313037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4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400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CEE531F-30EE-91D6-730A-C390853D9423}"/>
              </a:ext>
            </a:extLst>
          </p:cNvPr>
          <p:cNvGrpSpPr/>
          <p:nvPr/>
        </p:nvGrpSpPr>
        <p:grpSpPr>
          <a:xfrm>
            <a:off x="1773821" y="4937734"/>
            <a:ext cx="4038600" cy="1368075"/>
            <a:chOff x="1773821" y="4937734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="" xmlns:a16="http://schemas.microsoft.com/office/drawing/2014/main" id="{38588702-784E-3FFC-B652-0130702136FF}"/>
                </a:ext>
              </a:extLst>
            </p:cNvPr>
            <p:cNvSpPr/>
            <p:nvPr/>
          </p:nvSpPr>
          <p:spPr>
            <a:xfrm>
              <a:off x="1773821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DFB9876-D6FC-D39A-3019-F95F026437FE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r>
                <a:rPr lang="en-US" sz="480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E7F123B-C6D5-B544-EFC9-3CDC631F2761}"/>
              </a:ext>
            </a:extLst>
          </p:cNvPr>
          <p:cNvGrpSpPr/>
          <p:nvPr/>
        </p:nvGrpSpPr>
        <p:grpSpPr>
          <a:xfrm>
            <a:off x="6332065" y="4937734"/>
            <a:ext cx="4038600" cy="1368075"/>
            <a:chOff x="6332065" y="4937734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="" xmlns:a16="http://schemas.microsoft.com/office/drawing/2014/main" id="{888F9174-925C-1CCB-761B-918794FD4424}"/>
                </a:ext>
              </a:extLst>
            </p:cNvPr>
            <p:cNvSpPr/>
            <p:nvPr/>
          </p:nvSpPr>
          <p:spPr>
            <a:xfrm>
              <a:off x="6332065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4B0AA33-BB4B-3E50-ADAD-AE22120E3774}"/>
                </a:ext>
              </a:extLst>
            </p:cNvPr>
            <p:cNvSpPr txBox="1"/>
            <p:nvPr/>
          </p:nvSpPr>
          <p:spPr>
            <a:xfrm>
              <a:off x="7317232" y="5145183"/>
              <a:ext cx="297266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r>
                <a:rPr kumimoji="0" lang="en-US" sz="4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40 000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="" xmlns:a16="http://schemas.microsoft.com/office/drawing/2014/main" id="{15E64325-884B-72DE-E8BC-E3575E0F3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673AF392-6717-86D0-5E6E-87F5E15C84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2D68CA75-E537-45F2-4BE7-01DBEA1AABD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="" xmlns:a16="http://schemas.microsoft.com/office/drawing/2014/main" id="{E27ACE25-C642-F2E1-10F6-62246CFA9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2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EA498BE-341A-7426-BDF3-15AA29DC3C0D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9567CE7C-E406-136D-C19B-FCE3A7B1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EA58CDBC-88E4-6067-0DE6-B6F9C47F5DB4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B5BAA830-D7F1-BB5D-F1C5-007A2AA93A07}"/>
                  </a:ext>
                </a:extLst>
              </p:cNvPr>
              <p:cNvSpPr txBox="1"/>
              <p:nvPr/>
            </p:nvSpPr>
            <p:spPr>
              <a:xfrm>
                <a:off x="1984629" y="1019465"/>
                <a:ext cx="8887247" cy="16619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US" sz="540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540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smtClean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cần điền vào chỗ chấm là: 50 000 ha = ….</a:t>
                </a:r>
                <a:r>
                  <a:rPr lang="en-US" sz="5400">
                    <a:solidFill>
                      <a:srgbClr val="15F4FD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>
                            <a:solidFill>
                              <a:srgbClr val="15F4FD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i="1">
                            <a:solidFill>
                              <a:srgbClr val="15F4FD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  <m:t>𝑘</m:t>
                        </m:r>
                        <m:r>
                          <a:rPr lang="en-US" sz="54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54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5F4F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B5BAA830-D7F1-BB5D-F1C5-007A2AA93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629" y="1019465"/>
                <a:ext cx="8887247" cy="1661993"/>
              </a:xfrm>
              <a:prstGeom prst="rect">
                <a:avLst/>
              </a:prstGeom>
              <a:blipFill rotWithShape="1">
                <a:blip r:embed="rId11"/>
                <a:stretch>
                  <a:fillRect l="-1304" t="-12821" r="-2951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7">
            <a:extLst>
              <a:ext uri="{FF2B5EF4-FFF2-40B4-BE49-F238E27FC236}">
                <a16:creationId xmlns="" xmlns:a16="http://schemas.microsoft.com/office/drawing/2014/main" id="{4DD70CB8-84ED-3952-F409-CFBC56E3C76B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5E065E4-7275-B83C-5372-8C87EBF6ABB7}"/>
              </a:ext>
            </a:extLst>
          </p:cNvPr>
          <p:cNvGrpSpPr/>
          <p:nvPr/>
        </p:nvGrpSpPr>
        <p:grpSpPr>
          <a:xfrm>
            <a:off x="6096000" y="4808555"/>
            <a:ext cx="4429360" cy="1368075"/>
            <a:chOff x="1492170" y="3045263"/>
            <a:chExt cx="4429360" cy="1368075"/>
          </a:xfrm>
        </p:grpSpPr>
        <p:sp>
          <p:nvSpPr>
            <p:cNvPr id="8" name="Freeform 3">
              <a:extLst>
                <a:ext uri="{FF2B5EF4-FFF2-40B4-BE49-F238E27FC236}">
                  <a16:creationId xmlns="" xmlns:a16="http://schemas.microsoft.com/office/drawing/2014/main" id="{397CFB53-A6AA-1DA0-46D9-ECD328179B56}"/>
                </a:ext>
              </a:extLst>
            </p:cNvPr>
            <p:cNvSpPr/>
            <p:nvPr/>
          </p:nvSpPr>
          <p:spPr>
            <a:xfrm>
              <a:off x="1492170" y="3045263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65B9D5C-2435-18A3-F111-6D6EE72FDB6E}"/>
                </a:ext>
              </a:extLst>
            </p:cNvPr>
            <p:cNvSpPr txBox="1"/>
            <p:nvPr/>
          </p:nvSpPr>
          <p:spPr>
            <a:xfrm>
              <a:off x="2589750" y="3526154"/>
              <a:ext cx="3331780" cy="587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280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500</a:t>
              </a:r>
              <a:endParaRPr lang="en-US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F5B6AA7-262F-386E-044E-3F9824EBCF9E}"/>
              </a:ext>
            </a:extLst>
          </p:cNvPr>
          <p:cNvGrpSpPr/>
          <p:nvPr/>
        </p:nvGrpSpPr>
        <p:grpSpPr>
          <a:xfrm>
            <a:off x="1775751" y="4816549"/>
            <a:ext cx="4407667" cy="1368075"/>
            <a:chOff x="1775751" y="4816549"/>
            <a:chExt cx="4407667" cy="1368075"/>
          </a:xfrm>
        </p:grpSpPr>
        <p:sp>
          <p:nvSpPr>
            <p:cNvPr id="11" name="Freeform 3">
              <a:extLst>
                <a:ext uri="{FF2B5EF4-FFF2-40B4-BE49-F238E27FC236}">
                  <a16:creationId xmlns="" xmlns:a16="http://schemas.microsoft.com/office/drawing/2014/main" id="{DA66C44C-4710-03A9-F6A5-76287E2FC91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CC8CBAF-D65F-5B1E-DCB6-43E41E3064B3}"/>
                </a:ext>
              </a:extLst>
            </p:cNvPr>
            <p:cNvSpPr txBox="1"/>
            <p:nvPr/>
          </p:nvSpPr>
          <p:spPr>
            <a:xfrm>
              <a:off x="2767556" y="5219792"/>
              <a:ext cx="3415862" cy="587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280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</a:t>
              </a:r>
              <a:endParaRPr lang="en-US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97C4917-16BF-426C-A964-00C832FB470A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="" xmlns:a16="http://schemas.microsoft.com/office/drawing/2014/main" id="{97DB8372-9237-CF7F-732C-83D986FDECE3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DCA56DF-EB90-4027-304E-0583CE2ACF62}"/>
                </a:ext>
              </a:extLst>
            </p:cNvPr>
            <p:cNvSpPr txBox="1"/>
            <p:nvPr/>
          </p:nvSpPr>
          <p:spPr>
            <a:xfrm>
              <a:off x="7362428" y="5227786"/>
              <a:ext cx="2889379" cy="587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lang="en-US" sz="280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="" xmlns:a16="http://schemas.microsoft.com/office/drawing/2014/main" id="{84C9018B-7EC5-8407-32B2-B66912266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DC585FD-2983-B9FC-03E1-9A1E74479C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D2618B76-4112-1887-DD34-E9AA14A0B99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="" xmlns:a16="http://schemas.microsoft.com/office/drawing/2014/main" id="{35BBED42-D141-E6FC-42A9-55133F7F0C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7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92F5E6F-449B-997F-7060-9CB4171A6B64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28F1F194-BFB8-B589-4CE4-2CE73AB68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59BA31C8-ABA3-0329-EA7D-DC4A6DC6017F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9D67A776-E893-0E34-6C51-4E778AEE9E46}"/>
                  </a:ext>
                </a:extLst>
              </p:cNvPr>
              <p:cNvSpPr txBox="1"/>
              <p:nvPr/>
            </p:nvSpPr>
            <p:spPr>
              <a:xfrm>
                <a:off x="2176041" y="1471629"/>
                <a:ext cx="10310648" cy="1354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4400" smtClean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cần điền vào chỗ chấm là:</a:t>
                </a:r>
              </a:p>
              <a:p>
                <a:pPr>
                  <a:defRPr/>
                </a:pPr>
                <a:r>
                  <a:rPr kumimoji="0" lang="en-US" sz="4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5F4FD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120</a:t>
                </a:r>
                <a:r>
                  <a:rPr kumimoji="0" lang="en-US" sz="4400" b="0" i="0" u="none" strike="noStrike" kern="1200" cap="none" spc="0" normalizeH="0" noProof="0" smtClean="0">
                    <a:ln>
                      <a:noFill/>
                    </a:ln>
                    <a:solidFill>
                      <a:srgbClr val="15F4FD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15F4FD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15F4FD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  <m:t>𝑑</m:t>
                        </m:r>
                        <m:r>
                          <a:rPr lang="en-US" sz="44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4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400" b="0" i="0" u="none" strike="noStrike" kern="1200" cap="none" spc="0" normalizeH="0" noProof="0" smtClean="0">
                    <a:ln>
                      <a:noFill/>
                    </a:ln>
                    <a:solidFill>
                      <a:srgbClr val="15F4FD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rgbClr val="15F4FD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4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solidFill>
                          <a:srgbClr val="15F4FD"/>
                        </a:solidFill>
                        <a:latin typeface="Cambria Math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15F4FD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5F4F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9D67A776-E893-0E34-6C51-4E778AEE9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041" y="1471629"/>
                <a:ext cx="10310648" cy="1354217"/>
              </a:xfrm>
              <a:prstGeom prst="rect">
                <a:avLst/>
              </a:prstGeom>
              <a:blipFill rotWithShape="1">
                <a:blip r:embed="rId11"/>
                <a:stretch>
                  <a:fillRect l="-3312" t="-12108" b="-23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7">
            <a:extLst>
              <a:ext uri="{FF2B5EF4-FFF2-40B4-BE49-F238E27FC236}">
                <a16:creationId xmlns="" xmlns:a16="http://schemas.microsoft.com/office/drawing/2014/main" id="{07409B0D-28C1-DAC9-24DC-6031D168742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4152BB4-6781-3BB3-705F-12013FB9CA5A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="" xmlns:a16="http://schemas.microsoft.com/office/drawing/2014/main" id="{D26220A1-F2BE-02FF-E3FB-30F7CAAB9E06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C4B3432-C7D3-2A36-0158-B5E14AA6CDE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1,2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670C726-ACFA-E2B8-82E0-DCFCB4150AA3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="" xmlns:a16="http://schemas.microsoft.com/office/drawing/2014/main" id="{3BBB0293-A2CA-7ABA-52C2-25BDD14D5861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AB8E01D-0923-E491-6F25-99D24E74E8B5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11347C0-E8BF-7172-F2E6-D2CE02051791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="" xmlns:a16="http://schemas.microsoft.com/office/drawing/2014/main" id="{0E5E5296-EC07-2967-45F8-1BC3528464E5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FBBED3C-0BB1-F081-EA01-81D12BC19C5B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0,12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="" xmlns:a16="http://schemas.microsoft.com/office/drawing/2014/main" id="{D15ABF9F-64E2-0AE5-5A97-724278412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150DCEAB-4465-3171-1CF0-0F08F78C37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4E05A191-FDBE-7E67-BEFE-05F6AC520E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="" xmlns:a16="http://schemas.microsoft.com/office/drawing/2014/main" id="{9B4E9F99-3612-DD5B-0396-DF8856077A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5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6715"/>
            <a:ext cx="12192000" cy="6857999"/>
          </a:xfrm>
          <a:prstGeom prst="rect">
            <a:avLst/>
          </a:prstGeom>
        </p:spPr>
      </p:pic>
      <p:pic>
        <p:nvPicPr>
          <p:cNvPr id="3" name="713984117456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733" y="-96715"/>
            <a:ext cx="12055267" cy="6711159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6285A406-09C4-7157-20FE-CB4970217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11655" y="0"/>
            <a:ext cx="1758659" cy="6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0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6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2"/>
          <p:cNvSpPr txBox="1">
            <a:spLocks noChangeArrowheads="1"/>
          </p:cNvSpPr>
          <p:nvPr/>
        </p:nvSpPr>
        <p:spPr bwMode="auto">
          <a:xfrm>
            <a:off x="348799" y="2481376"/>
            <a:ext cx="152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0000CC"/>
                </a:solidFill>
                <a:latin typeface=".VnTime" pitchFamily="34" charset="0"/>
              </a:rPr>
              <a:t>km</a:t>
            </a:r>
            <a:r>
              <a:rPr lang="en-US" altLang="en-US" sz="2800" b="1" i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i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43" name="Text Box 14"/>
          <p:cNvSpPr txBox="1">
            <a:spLocks noChangeArrowheads="1"/>
          </p:cNvSpPr>
          <p:nvPr/>
        </p:nvSpPr>
        <p:spPr bwMode="auto">
          <a:xfrm>
            <a:off x="2125949" y="2550115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 smtClean="0">
                <a:solidFill>
                  <a:srgbClr val="0000CC"/>
                </a:solidFill>
                <a:latin typeface=".VnTime" pitchFamily="34" charset="0"/>
              </a:rPr>
              <a:t>ha</a:t>
            </a:r>
            <a:endParaRPr lang="en-US" altLang="en-US" sz="2800" b="1" i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45" name="Text Box 19"/>
          <p:cNvSpPr txBox="1">
            <a:spLocks noChangeArrowheads="1"/>
          </p:cNvSpPr>
          <p:nvPr/>
        </p:nvSpPr>
        <p:spPr bwMode="auto">
          <a:xfrm>
            <a:off x="4484388" y="2473201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0000CC"/>
                </a:solidFill>
                <a:latin typeface=".VnTime" pitchFamily="34" charset="0"/>
              </a:rPr>
              <a:t>m</a:t>
            </a:r>
            <a:r>
              <a:rPr lang="en-US" altLang="en-US" sz="2800" b="1" i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i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46" name="Text Box 21"/>
          <p:cNvSpPr txBox="1">
            <a:spLocks noChangeArrowheads="1"/>
          </p:cNvSpPr>
          <p:nvPr/>
        </p:nvSpPr>
        <p:spPr bwMode="auto">
          <a:xfrm>
            <a:off x="6500208" y="2515931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0000CC"/>
                </a:solidFill>
                <a:latin typeface=".VnTime" pitchFamily="34" charset="0"/>
              </a:rPr>
              <a:t>dm</a:t>
            </a:r>
            <a:r>
              <a:rPr lang="en-US" altLang="en-US" sz="2800" b="1" i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i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47" name="Text Box 23"/>
          <p:cNvSpPr txBox="1">
            <a:spLocks noChangeArrowheads="1"/>
          </p:cNvSpPr>
          <p:nvPr/>
        </p:nvSpPr>
        <p:spPr bwMode="auto">
          <a:xfrm>
            <a:off x="8181848" y="2504580"/>
            <a:ext cx="152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0000CC"/>
                </a:solidFill>
                <a:latin typeface=".VnTime" pitchFamily="34" charset="0"/>
              </a:rPr>
              <a:t>cm</a:t>
            </a:r>
            <a:r>
              <a:rPr lang="en-US" altLang="en-US" sz="2800" b="1" i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i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48" name="Text Box 25"/>
          <p:cNvSpPr txBox="1">
            <a:spLocks noChangeArrowheads="1"/>
          </p:cNvSpPr>
          <p:nvPr/>
        </p:nvSpPr>
        <p:spPr bwMode="auto">
          <a:xfrm>
            <a:off x="10142728" y="2507385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0000CC"/>
                </a:solidFill>
                <a:latin typeface=".VnTime" pitchFamily="34" charset="0"/>
              </a:rPr>
              <a:t>mm</a:t>
            </a:r>
            <a:r>
              <a:rPr lang="en-US" altLang="en-US" sz="2800" b="1" i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800" b="1" i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49" name="Text Box 28"/>
          <p:cNvSpPr txBox="1">
            <a:spLocks noChangeArrowheads="1"/>
          </p:cNvSpPr>
          <p:nvPr/>
        </p:nvSpPr>
        <p:spPr bwMode="auto">
          <a:xfrm>
            <a:off x="203200" y="3319284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1km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50" name="Text Box 31"/>
          <p:cNvSpPr txBox="1">
            <a:spLocks noChangeArrowheads="1"/>
          </p:cNvSpPr>
          <p:nvPr/>
        </p:nvSpPr>
        <p:spPr bwMode="auto">
          <a:xfrm>
            <a:off x="1971432" y="3319284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1 </a:t>
            </a:r>
            <a:r>
              <a:rPr lang="en-US" altLang="en-US" sz="2100" b="1" smtClean="0">
                <a:solidFill>
                  <a:srgbClr val="0000CC"/>
                </a:solidFill>
                <a:latin typeface=".VnTime" pitchFamily="34" charset="0"/>
              </a:rPr>
              <a:t>ha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69669" name="Text Box 37"/>
          <p:cNvSpPr txBox="1">
            <a:spLocks noChangeArrowheads="1"/>
          </p:cNvSpPr>
          <p:nvPr/>
        </p:nvSpPr>
        <p:spPr bwMode="auto">
          <a:xfrm>
            <a:off x="4557540" y="3319284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1 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53" name="Text Box 40"/>
          <p:cNvSpPr txBox="1">
            <a:spLocks noChangeArrowheads="1"/>
          </p:cNvSpPr>
          <p:nvPr/>
        </p:nvSpPr>
        <p:spPr bwMode="auto">
          <a:xfrm>
            <a:off x="6257152" y="3304996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1 dm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54" name="Text Box 43"/>
          <p:cNvSpPr txBox="1">
            <a:spLocks noChangeArrowheads="1"/>
          </p:cNvSpPr>
          <p:nvPr/>
        </p:nvSpPr>
        <p:spPr bwMode="auto">
          <a:xfrm>
            <a:off x="8207248" y="3319284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1 cm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55" name="Text Box 46"/>
          <p:cNvSpPr txBox="1">
            <a:spLocks noChangeArrowheads="1"/>
          </p:cNvSpPr>
          <p:nvPr/>
        </p:nvSpPr>
        <p:spPr bwMode="auto">
          <a:xfrm>
            <a:off x="10052304" y="3319284"/>
            <a:ext cx="1524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1 mm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56" name="Text Box 49"/>
          <p:cNvSpPr txBox="1">
            <a:spLocks noChangeArrowheads="1"/>
          </p:cNvSpPr>
          <p:nvPr/>
        </p:nvSpPr>
        <p:spPr bwMode="auto">
          <a:xfrm>
            <a:off x="65618" y="4513531"/>
            <a:ext cx="190923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>
                <a:solidFill>
                  <a:schemeClr val="bg1"/>
                </a:solidFill>
                <a:latin typeface=".VnTime" pitchFamily="34" charset="0"/>
              </a:rPr>
              <a:t>=        hm</a:t>
            </a:r>
            <a:r>
              <a:rPr lang="en-US" altLang="en-US" sz="2100" baseline="30000">
                <a:solidFill>
                  <a:schemeClr val="bg1"/>
                </a:solidFill>
                <a:latin typeface=".VnTime" pitchFamily="34" charset="0"/>
              </a:rPr>
              <a:t>2</a:t>
            </a:r>
            <a:endParaRPr lang="en-US" altLang="en-US" sz="210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10257" name="Text Box 52"/>
          <p:cNvSpPr txBox="1">
            <a:spLocks noChangeArrowheads="1"/>
          </p:cNvSpPr>
          <p:nvPr/>
        </p:nvSpPr>
        <p:spPr bwMode="auto">
          <a:xfrm>
            <a:off x="1986672" y="4539248"/>
            <a:ext cx="215053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= </a:t>
            </a:r>
            <a:r>
              <a:rPr lang="en-US" altLang="en-US" sz="2100" b="1" smtClean="0">
                <a:solidFill>
                  <a:srgbClr val="0000CC"/>
                </a:solidFill>
                <a:latin typeface=".VnTime" pitchFamily="34" charset="0"/>
              </a:rPr>
              <a:t>10 000 m</a:t>
            </a:r>
            <a:r>
              <a:rPr lang="en-US" altLang="en-US" sz="2100" b="1" baseline="30000" smtClean="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69690" name="Text Box 58"/>
          <p:cNvSpPr txBox="1">
            <a:spLocks noChangeArrowheads="1"/>
          </p:cNvSpPr>
          <p:nvPr/>
        </p:nvSpPr>
        <p:spPr bwMode="auto">
          <a:xfrm>
            <a:off x="4592423" y="4513530"/>
            <a:ext cx="192193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= 100 dm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60" name="Text Box 61"/>
          <p:cNvSpPr txBox="1">
            <a:spLocks noChangeArrowheads="1"/>
          </p:cNvSpPr>
          <p:nvPr/>
        </p:nvSpPr>
        <p:spPr bwMode="auto">
          <a:xfrm>
            <a:off x="6411585" y="4513530"/>
            <a:ext cx="2106084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= 100 cm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10261" name="Text Box 64"/>
          <p:cNvSpPr txBox="1">
            <a:spLocks noChangeArrowheads="1"/>
          </p:cNvSpPr>
          <p:nvPr/>
        </p:nvSpPr>
        <p:spPr bwMode="auto">
          <a:xfrm>
            <a:off x="8105648" y="4513530"/>
            <a:ext cx="21082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  <a:latin typeface=".VnTime" pitchFamily="34" charset="0"/>
              </a:rPr>
              <a:t>= 100 mm</a:t>
            </a:r>
            <a:r>
              <a:rPr lang="en-US" altLang="en-US" sz="2100" b="1" baseline="30000">
                <a:solidFill>
                  <a:srgbClr val="0000CC"/>
                </a:solidFill>
                <a:latin typeface=".VnTime" pitchFamily="34" charset="0"/>
              </a:rPr>
              <a:t>2</a:t>
            </a:r>
            <a:endParaRPr lang="en-US" altLang="en-US" sz="2100" b="1">
              <a:solidFill>
                <a:srgbClr val="0000CC"/>
              </a:solidFill>
              <a:latin typeface=".VnTime" pitchFamily="34" charset="0"/>
            </a:endParaRPr>
          </a:p>
        </p:txBody>
      </p:sp>
      <p:grpSp>
        <p:nvGrpSpPr>
          <p:cNvPr id="69698" name="Group 66"/>
          <p:cNvGrpSpPr>
            <a:grpSpLocks/>
          </p:cNvGrpSpPr>
          <p:nvPr/>
        </p:nvGrpSpPr>
        <p:grpSpPr bwMode="auto">
          <a:xfrm>
            <a:off x="2009109" y="3747651"/>
            <a:ext cx="1930404" cy="796925"/>
            <a:chOff x="192" y="3696"/>
            <a:chExt cx="912" cy="502"/>
          </a:xfrm>
        </p:grpSpPr>
        <p:sp>
          <p:nvSpPr>
            <p:cNvPr id="10320" name="Text Box 67"/>
            <p:cNvSpPr txBox="1">
              <a:spLocks noChangeArrowheads="1"/>
            </p:cNvSpPr>
            <p:nvPr/>
          </p:nvSpPr>
          <p:spPr bwMode="auto">
            <a:xfrm>
              <a:off x="192" y="3792"/>
              <a:ext cx="24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=</a:t>
              </a:r>
            </a:p>
          </p:txBody>
        </p:sp>
        <p:sp>
          <p:nvSpPr>
            <p:cNvPr id="10321" name="Text Box 68"/>
            <p:cNvSpPr txBox="1">
              <a:spLocks noChangeArrowheads="1"/>
            </p:cNvSpPr>
            <p:nvPr/>
          </p:nvSpPr>
          <p:spPr bwMode="auto">
            <a:xfrm>
              <a:off x="436" y="3696"/>
              <a:ext cx="19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FF0000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10322" name="Text Box 69"/>
            <p:cNvSpPr txBox="1">
              <a:spLocks noChangeArrowheads="1"/>
            </p:cNvSpPr>
            <p:nvPr/>
          </p:nvSpPr>
          <p:spPr bwMode="auto">
            <a:xfrm>
              <a:off x="336" y="3936"/>
              <a:ext cx="519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 smtClean="0">
                  <a:solidFill>
                    <a:srgbClr val="FF0000"/>
                  </a:solidFill>
                  <a:cs typeface="Times New Roman" pitchFamily="18" charset="0"/>
                </a:rPr>
                <a:t> 100</a:t>
              </a:r>
              <a:endParaRPr lang="en-US" altLang="en-US" sz="21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10323" name="Line 70"/>
            <p:cNvSpPr>
              <a:spLocks noChangeShapeType="1"/>
            </p:cNvSpPr>
            <p:nvPr/>
          </p:nvSpPr>
          <p:spPr bwMode="auto">
            <a:xfrm flipV="1">
              <a:off x="372" y="3936"/>
              <a:ext cx="256" cy="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10324" name="Text Box 71"/>
            <p:cNvSpPr txBox="1">
              <a:spLocks noChangeArrowheads="1"/>
            </p:cNvSpPr>
            <p:nvPr/>
          </p:nvSpPr>
          <p:spPr bwMode="auto">
            <a:xfrm>
              <a:off x="672" y="3792"/>
              <a:ext cx="43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km</a:t>
              </a:r>
              <a:r>
                <a:rPr lang="en-US" altLang="en-US" sz="2100" b="1" baseline="30000">
                  <a:solidFill>
                    <a:srgbClr val="0000CC"/>
                  </a:solidFill>
                  <a:cs typeface="Times New Roman" pitchFamily="18" charset="0"/>
                </a:rPr>
                <a:t>2</a:t>
              </a:r>
              <a:endParaRPr lang="en-US" altLang="en-US" sz="2100" b="1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9713" name="Group 81"/>
          <p:cNvGrpSpPr>
            <a:grpSpLocks/>
          </p:cNvGrpSpPr>
          <p:nvPr/>
        </p:nvGrpSpPr>
        <p:grpSpPr bwMode="auto">
          <a:xfrm>
            <a:off x="4593118" y="3680495"/>
            <a:ext cx="2061639" cy="793750"/>
            <a:chOff x="1638" y="3696"/>
            <a:chExt cx="974" cy="500"/>
          </a:xfrm>
        </p:grpSpPr>
        <p:sp>
          <p:nvSpPr>
            <p:cNvPr id="10310" name="Text Box 82"/>
            <p:cNvSpPr txBox="1">
              <a:spLocks noChangeArrowheads="1"/>
            </p:cNvSpPr>
            <p:nvPr/>
          </p:nvSpPr>
          <p:spPr bwMode="auto">
            <a:xfrm>
              <a:off x="1638" y="3792"/>
              <a:ext cx="28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=</a:t>
              </a:r>
            </a:p>
          </p:txBody>
        </p:sp>
        <p:sp>
          <p:nvSpPr>
            <p:cNvPr id="10311" name="Text Box 83"/>
            <p:cNvSpPr txBox="1">
              <a:spLocks noChangeArrowheads="1"/>
            </p:cNvSpPr>
            <p:nvPr/>
          </p:nvSpPr>
          <p:spPr bwMode="auto">
            <a:xfrm>
              <a:off x="1886" y="3696"/>
              <a:ext cx="226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FF0000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10312" name="Text Box 84"/>
            <p:cNvSpPr txBox="1">
              <a:spLocks noChangeArrowheads="1"/>
            </p:cNvSpPr>
            <p:nvPr/>
          </p:nvSpPr>
          <p:spPr bwMode="auto">
            <a:xfrm>
              <a:off x="1743" y="3936"/>
              <a:ext cx="45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 smtClean="0">
                  <a:solidFill>
                    <a:srgbClr val="FF0000"/>
                  </a:solidFill>
                  <a:cs typeface="Times New Roman" pitchFamily="18" charset="0"/>
                </a:rPr>
                <a:t>10 000</a:t>
              </a:r>
              <a:endParaRPr lang="en-US" altLang="en-US" sz="21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10313" name="Line 85"/>
            <p:cNvSpPr>
              <a:spLocks noChangeShapeType="1"/>
            </p:cNvSpPr>
            <p:nvPr/>
          </p:nvSpPr>
          <p:spPr bwMode="auto">
            <a:xfrm>
              <a:off x="1810" y="3936"/>
              <a:ext cx="282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10314" name="Text Box 86"/>
            <p:cNvSpPr txBox="1">
              <a:spLocks noChangeArrowheads="1"/>
            </p:cNvSpPr>
            <p:nvPr/>
          </p:nvSpPr>
          <p:spPr bwMode="auto">
            <a:xfrm>
              <a:off x="2132" y="3792"/>
              <a:ext cx="48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 smtClean="0">
                  <a:solidFill>
                    <a:srgbClr val="0000CC"/>
                  </a:solidFill>
                  <a:cs typeface="Times New Roman" pitchFamily="18" charset="0"/>
                </a:rPr>
                <a:t>ha</a:t>
              </a:r>
              <a:endParaRPr lang="en-US" altLang="en-US" sz="2100" b="1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9720" name="Group 88"/>
          <p:cNvGrpSpPr>
            <a:grpSpLocks/>
          </p:cNvGrpSpPr>
          <p:nvPr/>
        </p:nvGrpSpPr>
        <p:grpSpPr bwMode="auto">
          <a:xfrm>
            <a:off x="6412600" y="3690258"/>
            <a:ext cx="1574800" cy="793750"/>
            <a:chOff x="192" y="3696"/>
            <a:chExt cx="744" cy="500"/>
          </a:xfrm>
        </p:grpSpPr>
        <p:sp>
          <p:nvSpPr>
            <p:cNvPr id="10305" name="Text Box 89"/>
            <p:cNvSpPr txBox="1">
              <a:spLocks noChangeArrowheads="1"/>
            </p:cNvSpPr>
            <p:nvPr/>
          </p:nvSpPr>
          <p:spPr bwMode="auto">
            <a:xfrm>
              <a:off x="192" y="3792"/>
              <a:ext cx="24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=</a:t>
              </a:r>
            </a:p>
          </p:txBody>
        </p:sp>
        <p:sp>
          <p:nvSpPr>
            <p:cNvPr id="10306" name="Text Box 90"/>
            <p:cNvSpPr txBox="1">
              <a:spLocks noChangeArrowheads="1"/>
            </p:cNvSpPr>
            <p:nvPr/>
          </p:nvSpPr>
          <p:spPr bwMode="auto">
            <a:xfrm>
              <a:off x="432" y="3696"/>
              <a:ext cx="19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FF0000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10307" name="Text Box 91"/>
            <p:cNvSpPr txBox="1">
              <a:spLocks noChangeArrowheads="1"/>
            </p:cNvSpPr>
            <p:nvPr/>
          </p:nvSpPr>
          <p:spPr bwMode="auto">
            <a:xfrm>
              <a:off x="366" y="3936"/>
              <a:ext cx="38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 dirty="0">
                  <a:solidFill>
                    <a:srgbClr val="FF0000"/>
                  </a:solidFill>
                  <a:cs typeface="Times New Roman" pitchFamily="18" charset="0"/>
                </a:rPr>
                <a:t>100</a:t>
              </a:r>
            </a:p>
          </p:txBody>
        </p:sp>
        <p:sp>
          <p:nvSpPr>
            <p:cNvPr id="10308" name="Line 92"/>
            <p:cNvSpPr>
              <a:spLocks noChangeShapeType="1"/>
            </p:cNvSpPr>
            <p:nvPr/>
          </p:nvSpPr>
          <p:spPr bwMode="auto">
            <a:xfrm>
              <a:off x="384" y="3936"/>
              <a:ext cx="24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10309" name="Text Box 93"/>
            <p:cNvSpPr txBox="1">
              <a:spLocks noChangeArrowheads="1"/>
            </p:cNvSpPr>
            <p:nvPr/>
          </p:nvSpPr>
          <p:spPr bwMode="auto">
            <a:xfrm>
              <a:off x="579" y="3792"/>
              <a:ext cx="357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m</a:t>
              </a:r>
              <a:r>
                <a:rPr lang="en-US" altLang="en-US" sz="2100" b="1" baseline="30000">
                  <a:solidFill>
                    <a:srgbClr val="0000CC"/>
                  </a:solidFill>
                  <a:cs typeface="Times New Roman" pitchFamily="18" charset="0"/>
                </a:rPr>
                <a:t>2</a:t>
              </a:r>
              <a:endParaRPr lang="en-US" altLang="en-US" sz="2100" b="1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69727" name="Group 95"/>
          <p:cNvGrpSpPr>
            <a:grpSpLocks/>
          </p:cNvGrpSpPr>
          <p:nvPr/>
        </p:nvGrpSpPr>
        <p:grpSpPr bwMode="auto">
          <a:xfrm>
            <a:off x="8161528" y="3698804"/>
            <a:ext cx="1701800" cy="793750"/>
            <a:chOff x="192" y="3696"/>
            <a:chExt cx="804" cy="500"/>
          </a:xfrm>
        </p:grpSpPr>
        <p:sp>
          <p:nvSpPr>
            <p:cNvPr id="10300" name="Text Box 96"/>
            <p:cNvSpPr txBox="1">
              <a:spLocks noChangeArrowheads="1"/>
            </p:cNvSpPr>
            <p:nvPr/>
          </p:nvSpPr>
          <p:spPr bwMode="auto">
            <a:xfrm>
              <a:off x="192" y="3792"/>
              <a:ext cx="24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=</a:t>
              </a:r>
            </a:p>
          </p:txBody>
        </p:sp>
        <p:sp>
          <p:nvSpPr>
            <p:cNvPr id="10301" name="Text Box 97"/>
            <p:cNvSpPr txBox="1">
              <a:spLocks noChangeArrowheads="1"/>
            </p:cNvSpPr>
            <p:nvPr/>
          </p:nvSpPr>
          <p:spPr bwMode="auto">
            <a:xfrm>
              <a:off x="432" y="3696"/>
              <a:ext cx="19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FF0000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10302" name="Text Box 98"/>
            <p:cNvSpPr txBox="1">
              <a:spLocks noChangeArrowheads="1"/>
            </p:cNvSpPr>
            <p:nvPr/>
          </p:nvSpPr>
          <p:spPr bwMode="auto">
            <a:xfrm>
              <a:off x="366" y="3936"/>
              <a:ext cx="38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 dirty="0">
                  <a:solidFill>
                    <a:srgbClr val="FF0000"/>
                  </a:solidFill>
                  <a:cs typeface="Times New Roman" pitchFamily="18" charset="0"/>
                </a:rPr>
                <a:t>100</a:t>
              </a:r>
            </a:p>
          </p:txBody>
        </p:sp>
        <p:sp>
          <p:nvSpPr>
            <p:cNvPr id="10303" name="Line 99"/>
            <p:cNvSpPr>
              <a:spLocks noChangeShapeType="1"/>
            </p:cNvSpPr>
            <p:nvPr/>
          </p:nvSpPr>
          <p:spPr bwMode="auto">
            <a:xfrm>
              <a:off x="384" y="3936"/>
              <a:ext cx="24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10304" name="Text Box 100"/>
            <p:cNvSpPr txBox="1">
              <a:spLocks noChangeArrowheads="1"/>
            </p:cNvSpPr>
            <p:nvPr/>
          </p:nvSpPr>
          <p:spPr bwMode="auto">
            <a:xfrm>
              <a:off x="606" y="3792"/>
              <a:ext cx="39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dm</a:t>
              </a:r>
              <a:r>
                <a:rPr lang="en-US" altLang="en-US" sz="2100" b="1" baseline="30000">
                  <a:solidFill>
                    <a:srgbClr val="0000CC"/>
                  </a:solidFill>
                  <a:cs typeface="Times New Roman" pitchFamily="18" charset="0"/>
                </a:rPr>
                <a:t>2</a:t>
              </a:r>
              <a:endParaRPr lang="en-US" altLang="en-US" sz="2100" b="1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sp>
        <p:nvSpPr>
          <p:cNvPr id="10267" name="Line 111"/>
          <p:cNvSpPr>
            <a:spLocks noChangeShapeType="1"/>
          </p:cNvSpPr>
          <p:nvPr/>
        </p:nvSpPr>
        <p:spPr bwMode="auto">
          <a:xfrm>
            <a:off x="12192000" y="2273808"/>
            <a:ext cx="0" cy="281940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3199" y="1786070"/>
            <a:ext cx="11576051" cy="3255862"/>
            <a:chOff x="0" y="1066800"/>
            <a:chExt cx="11988800" cy="2819400"/>
          </a:xfrm>
        </p:grpSpPr>
        <p:sp>
          <p:nvSpPr>
            <p:cNvPr id="10286" name="Line 113"/>
            <p:cNvSpPr>
              <a:spLocks noChangeShapeType="1"/>
            </p:cNvSpPr>
            <p:nvPr/>
          </p:nvSpPr>
          <p:spPr bwMode="auto">
            <a:xfrm>
              <a:off x="0" y="1066800"/>
              <a:ext cx="0" cy="2819400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87" name="Group 114"/>
            <p:cNvGrpSpPr>
              <a:grpSpLocks/>
            </p:cNvGrpSpPr>
            <p:nvPr/>
          </p:nvGrpSpPr>
          <p:grpSpPr bwMode="auto">
            <a:xfrm>
              <a:off x="0" y="1066800"/>
              <a:ext cx="11988800" cy="2819400"/>
              <a:chOff x="48" y="2400"/>
              <a:chExt cx="5664" cy="1776"/>
            </a:xfrm>
          </p:grpSpPr>
          <p:sp>
            <p:nvSpPr>
              <p:cNvPr id="10288" name="Line 115"/>
              <p:cNvSpPr>
                <a:spLocks noChangeShapeType="1"/>
              </p:cNvSpPr>
              <p:nvPr/>
            </p:nvSpPr>
            <p:spPr bwMode="auto">
              <a:xfrm>
                <a:off x="48" y="4176"/>
                <a:ext cx="5664" cy="0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289" name="Group 116"/>
              <p:cNvGrpSpPr>
                <a:grpSpLocks/>
              </p:cNvGrpSpPr>
              <p:nvPr/>
            </p:nvGrpSpPr>
            <p:grpSpPr bwMode="auto">
              <a:xfrm>
                <a:off x="48" y="2400"/>
                <a:ext cx="5664" cy="1776"/>
                <a:chOff x="48" y="2400"/>
                <a:chExt cx="5664" cy="1776"/>
              </a:xfrm>
            </p:grpSpPr>
            <p:grpSp>
              <p:nvGrpSpPr>
                <p:cNvPr id="10290" name="Group 117"/>
                <p:cNvGrpSpPr>
                  <a:grpSpLocks/>
                </p:cNvGrpSpPr>
                <p:nvPr/>
              </p:nvGrpSpPr>
              <p:grpSpPr bwMode="auto">
                <a:xfrm>
                  <a:off x="48" y="2400"/>
                  <a:ext cx="5664" cy="1776"/>
                  <a:chOff x="48" y="2400"/>
                  <a:chExt cx="5664" cy="1776"/>
                </a:xfrm>
              </p:grpSpPr>
              <p:sp>
                <p:nvSpPr>
                  <p:cNvPr id="10295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48" y="2400"/>
                    <a:ext cx="566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96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48" y="2755"/>
                    <a:ext cx="566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97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48" y="3110"/>
                    <a:ext cx="566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98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2079" y="2400"/>
                    <a:ext cx="0" cy="17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99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3059" y="2400"/>
                    <a:ext cx="0" cy="17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291" name="Line 123"/>
                <p:cNvSpPr>
                  <a:spLocks noChangeShapeType="1"/>
                </p:cNvSpPr>
                <p:nvPr/>
              </p:nvSpPr>
              <p:spPr bwMode="auto">
                <a:xfrm>
                  <a:off x="908" y="2755"/>
                  <a:ext cx="0" cy="1421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3" name="Line 125"/>
                <p:cNvSpPr>
                  <a:spLocks noChangeShapeType="1"/>
                </p:cNvSpPr>
                <p:nvPr/>
              </p:nvSpPr>
              <p:spPr bwMode="auto">
                <a:xfrm>
                  <a:off x="3932" y="2755"/>
                  <a:ext cx="0" cy="1421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4" name="Line 126"/>
                <p:cNvSpPr>
                  <a:spLocks noChangeShapeType="1"/>
                </p:cNvSpPr>
                <p:nvPr/>
              </p:nvSpPr>
              <p:spPr bwMode="auto">
                <a:xfrm>
                  <a:off x="4831" y="2755"/>
                  <a:ext cx="0" cy="1421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270" name="Text Box 127"/>
          <p:cNvSpPr txBox="1">
            <a:spLocks noChangeArrowheads="1"/>
          </p:cNvSpPr>
          <p:nvPr/>
        </p:nvSpPr>
        <p:spPr bwMode="auto">
          <a:xfrm>
            <a:off x="404283" y="3952345"/>
            <a:ext cx="1909233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srgbClr val="0000CC"/>
                </a:solidFill>
              </a:rPr>
              <a:t>= 100</a:t>
            </a:r>
            <a:r>
              <a:rPr lang="en-US" altLang="en-US" b="1">
                <a:solidFill>
                  <a:srgbClr val="0000CC"/>
                </a:solidFill>
              </a:rPr>
              <a:t> </a:t>
            </a:r>
            <a:r>
              <a:rPr lang="en-US" altLang="en-US" sz="2000" b="1" smtClean="0">
                <a:solidFill>
                  <a:srgbClr val="0000CC"/>
                </a:solidFill>
                <a:latin typeface=".VnTime" pitchFamily="34" charset="0"/>
              </a:rPr>
              <a:t>ha</a:t>
            </a:r>
            <a:endParaRPr lang="en-US" altLang="en-US" sz="2000" b="1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000" b="1">
              <a:solidFill>
                <a:srgbClr val="0000CC"/>
              </a:solidFill>
            </a:endParaRPr>
          </a:p>
        </p:txBody>
      </p:sp>
      <p:sp>
        <p:nvSpPr>
          <p:cNvPr id="4" name="Text Box 142"/>
          <p:cNvSpPr txBox="1">
            <a:spLocks noChangeArrowheads="1"/>
          </p:cNvSpPr>
          <p:nvPr/>
        </p:nvSpPr>
        <p:spPr bwMode="auto">
          <a:xfrm>
            <a:off x="2961217" y="304800"/>
            <a:ext cx="5994400" cy="584200"/>
          </a:xfrm>
          <a:prstGeom prst="rect">
            <a:avLst/>
          </a:prstGeom>
          <a:solidFill>
            <a:schemeClr val="accent6">
              <a:lumMod val="20000"/>
              <a:lumOff val="80000"/>
              <a:alpha val="89803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smtClean="0">
                <a:solidFill>
                  <a:srgbClr val="382C94"/>
                </a:solidFill>
              </a:rPr>
              <a:t>Các </a:t>
            </a:r>
            <a:r>
              <a:rPr lang="en-US" altLang="en-US" sz="3200" b="1" dirty="0" err="1">
                <a:solidFill>
                  <a:srgbClr val="382C94"/>
                </a:solidFill>
              </a:rPr>
              <a:t>đơn</a:t>
            </a:r>
            <a:r>
              <a:rPr lang="en-US" altLang="en-US" sz="3200" b="1" dirty="0">
                <a:solidFill>
                  <a:srgbClr val="382C94"/>
                </a:solidFill>
              </a:rPr>
              <a:t> </a:t>
            </a:r>
            <a:r>
              <a:rPr lang="en-US" altLang="en-US" sz="3200" b="1" dirty="0" err="1">
                <a:solidFill>
                  <a:srgbClr val="382C94"/>
                </a:solidFill>
              </a:rPr>
              <a:t>vị</a:t>
            </a:r>
            <a:r>
              <a:rPr lang="en-US" altLang="en-US" sz="3200" b="1" dirty="0">
                <a:solidFill>
                  <a:srgbClr val="382C94"/>
                </a:solidFill>
              </a:rPr>
              <a:t> </a:t>
            </a:r>
            <a:r>
              <a:rPr lang="en-US" altLang="en-US" sz="3200" b="1" dirty="0" err="1">
                <a:solidFill>
                  <a:srgbClr val="382C94"/>
                </a:solidFill>
              </a:rPr>
              <a:t>đo</a:t>
            </a:r>
            <a:r>
              <a:rPr lang="en-US" altLang="en-US" sz="3200" b="1" dirty="0">
                <a:solidFill>
                  <a:srgbClr val="382C94"/>
                </a:solidFill>
              </a:rPr>
              <a:t> </a:t>
            </a:r>
            <a:r>
              <a:rPr lang="en-US" altLang="en-US" sz="3200" b="1" err="1">
                <a:solidFill>
                  <a:srgbClr val="382C94"/>
                </a:solidFill>
              </a:rPr>
              <a:t>diện</a:t>
            </a:r>
            <a:r>
              <a:rPr lang="en-US" altLang="en-US" sz="3200" b="1">
                <a:solidFill>
                  <a:srgbClr val="382C94"/>
                </a:solidFill>
              </a:rPr>
              <a:t> </a:t>
            </a:r>
            <a:r>
              <a:rPr lang="en-US" altLang="en-US" sz="3200" b="1" smtClean="0">
                <a:solidFill>
                  <a:srgbClr val="382C94"/>
                </a:solidFill>
              </a:rPr>
              <a:t>tích đã học </a:t>
            </a:r>
            <a:endParaRPr lang="en-US" altLang="en-US" sz="3200" b="1" dirty="0">
              <a:solidFill>
                <a:srgbClr val="382C94"/>
              </a:solidFill>
            </a:endParaRPr>
          </a:p>
        </p:txBody>
      </p:sp>
      <p:sp>
        <p:nvSpPr>
          <p:cNvPr id="10274" name="Text Box 143"/>
          <p:cNvSpPr txBox="1">
            <a:spLocks noChangeArrowheads="1"/>
          </p:cNvSpPr>
          <p:nvPr/>
        </p:nvSpPr>
        <p:spPr bwMode="auto">
          <a:xfrm>
            <a:off x="4112637" y="1837346"/>
            <a:ext cx="2489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0000CC"/>
                </a:solidFill>
              </a:rPr>
              <a:t>Mét</a:t>
            </a:r>
            <a:r>
              <a:rPr lang="en-US" altLang="en-US" sz="2600" b="1" dirty="0">
                <a:solidFill>
                  <a:srgbClr val="0000CC"/>
                </a:solidFill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</a:rPr>
              <a:t>vuông</a:t>
            </a:r>
            <a:endParaRPr lang="en-US" altLang="en-US" sz="2600" b="1" dirty="0">
              <a:solidFill>
                <a:srgbClr val="0000CC"/>
              </a:solidFill>
            </a:endParaRPr>
          </a:p>
        </p:txBody>
      </p:sp>
      <p:sp>
        <p:nvSpPr>
          <p:cNvPr id="10275" name="Text Box 144"/>
          <p:cNvSpPr txBox="1">
            <a:spLocks noChangeArrowheads="1"/>
          </p:cNvSpPr>
          <p:nvPr/>
        </p:nvSpPr>
        <p:spPr bwMode="auto">
          <a:xfrm>
            <a:off x="7000382" y="1839186"/>
            <a:ext cx="37465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</a:rPr>
              <a:t>Bé hơn mét vuông</a:t>
            </a:r>
          </a:p>
        </p:txBody>
      </p:sp>
      <p:sp>
        <p:nvSpPr>
          <p:cNvPr id="10276" name="Text Box 145"/>
          <p:cNvSpPr txBox="1">
            <a:spLocks noChangeArrowheads="1"/>
          </p:cNvSpPr>
          <p:nvPr/>
        </p:nvSpPr>
        <p:spPr bwMode="auto">
          <a:xfrm>
            <a:off x="597992" y="1914885"/>
            <a:ext cx="4305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FF0000"/>
                </a:solidFill>
              </a:rPr>
              <a:t>Lớn hơn mét vuông</a:t>
            </a:r>
          </a:p>
        </p:txBody>
      </p:sp>
      <p:grpSp>
        <p:nvGrpSpPr>
          <p:cNvPr id="87" name="Group 95"/>
          <p:cNvGrpSpPr>
            <a:grpSpLocks/>
          </p:cNvGrpSpPr>
          <p:nvPr/>
        </p:nvGrpSpPr>
        <p:grpSpPr bwMode="auto">
          <a:xfrm>
            <a:off x="10179304" y="3759340"/>
            <a:ext cx="1701800" cy="793750"/>
            <a:chOff x="192" y="3696"/>
            <a:chExt cx="804" cy="500"/>
          </a:xfrm>
        </p:grpSpPr>
        <p:sp>
          <p:nvSpPr>
            <p:cNvPr id="10281" name="Text Box 96"/>
            <p:cNvSpPr txBox="1">
              <a:spLocks noChangeArrowheads="1"/>
            </p:cNvSpPr>
            <p:nvPr/>
          </p:nvSpPr>
          <p:spPr bwMode="auto">
            <a:xfrm>
              <a:off x="192" y="3792"/>
              <a:ext cx="24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=</a:t>
              </a:r>
            </a:p>
          </p:txBody>
        </p:sp>
        <p:sp>
          <p:nvSpPr>
            <p:cNvPr id="10282" name="Text Box 97"/>
            <p:cNvSpPr txBox="1">
              <a:spLocks noChangeArrowheads="1"/>
            </p:cNvSpPr>
            <p:nvPr/>
          </p:nvSpPr>
          <p:spPr bwMode="auto">
            <a:xfrm>
              <a:off x="432" y="3696"/>
              <a:ext cx="19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FF0000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10283" name="Text Box 98"/>
            <p:cNvSpPr txBox="1">
              <a:spLocks noChangeArrowheads="1"/>
            </p:cNvSpPr>
            <p:nvPr/>
          </p:nvSpPr>
          <p:spPr bwMode="auto">
            <a:xfrm>
              <a:off x="372" y="3936"/>
              <a:ext cx="38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 dirty="0">
                  <a:solidFill>
                    <a:srgbClr val="FF0000"/>
                  </a:solidFill>
                  <a:cs typeface="Times New Roman" pitchFamily="18" charset="0"/>
                </a:rPr>
                <a:t>100</a:t>
              </a:r>
            </a:p>
          </p:txBody>
        </p:sp>
        <p:sp>
          <p:nvSpPr>
            <p:cNvPr id="10284" name="Line 99"/>
            <p:cNvSpPr>
              <a:spLocks noChangeShapeType="1"/>
            </p:cNvSpPr>
            <p:nvPr/>
          </p:nvSpPr>
          <p:spPr bwMode="auto">
            <a:xfrm>
              <a:off x="384" y="3936"/>
              <a:ext cx="24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10285" name="Text Box 100"/>
            <p:cNvSpPr txBox="1">
              <a:spLocks noChangeArrowheads="1"/>
            </p:cNvSpPr>
            <p:nvPr/>
          </p:nvSpPr>
          <p:spPr bwMode="auto">
            <a:xfrm>
              <a:off x="606" y="3792"/>
              <a:ext cx="39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100" b="1">
                  <a:solidFill>
                    <a:srgbClr val="0000CC"/>
                  </a:solidFill>
                  <a:cs typeface="Times New Roman" pitchFamily="18" charset="0"/>
                </a:rPr>
                <a:t>cm</a:t>
              </a:r>
              <a:r>
                <a:rPr lang="en-US" altLang="en-US" sz="2100" b="1" baseline="30000">
                  <a:solidFill>
                    <a:srgbClr val="0000CC"/>
                  </a:solidFill>
                  <a:cs typeface="Times New Roman" pitchFamily="18" charset="0"/>
                </a:rPr>
                <a:t>2</a:t>
              </a:r>
              <a:endParaRPr lang="en-US" altLang="en-US" sz="2100" b="1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sp>
        <p:nvSpPr>
          <p:cNvPr id="90" name="Line 113"/>
          <p:cNvSpPr>
            <a:spLocks noChangeShapeType="1"/>
          </p:cNvSpPr>
          <p:nvPr/>
        </p:nvSpPr>
        <p:spPr bwMode="auto">
          <a:xfrm flipH="1">
            <a:off x="11773410" y="1786070"/>
            <a:ext cx="5840" cy="3307138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Line 123"/>
          <p:cNvSpPr>
            <a:spLocks noChangeShapeType="1"/>
          </p:cNvSpPr>
          <p:nvPr/>
        </p:nvSpPr>
        <p:spPr bwMode="auto">
          <a:xfrm>
            <a:off x="3696841" y="2445123"/>
            <a:ext cx="0" cy="2605056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40222" y="2270413"/>
            <a:ext cx="55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</a:rPr>
              <a:t>…</a:t>
            </a:r>
            <a:endParaRPr lang="en-US" sz="4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56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9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9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250" autoRev="1" fill="remove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50" autoRev="1" fill="remove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autoRev="1" fill="remove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2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250" autoRev="1" fill="remove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4" dur="250" autoRev="1" fill="remove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250" autoRev="1" fill="remove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autoRev="1" fill="remove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/>
      <p:bldP spid="10243" grpId="1"/>
      <p:bldP spid="10245" grpId="0"/>
      <p:bldP spid="10245" grpId="1"/>
      <p:bldP spid="10246" grpId="0"/>
      <p:bldP spid="10247" grpId="0"/>
      <p:bldP spid="10248" grpId="0"/>
      <p:bldP spid="10249" grpId="0"/>
      <p:bldP spid="10250" grpId="0"/>
      <p:bldP spid="69669" grpId="0"/>
      <p:bldP spid="10253" grpId="0"/>
      <p:bldP spid="10254" grpId="0"/>
      <p:bldP spid="10255" grpId="0"/>
      <p:bldP spid="10257" grpId="0"/>
      <p:bldP spid="69690" grpId="0"/>
      <p:bldP spid="10260" grpId="0"/>
      <p:bldP spid="10261" grpId="0"/>
      <p:bldP spid="10270" grpId="0"/>
      <p:bldP spid="10274" grpId="0"/>
      <p:bldP spid="10275" grpId="0"/>
      <p:bldP spid="1027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484</Words>
  <Application>Microsoft Office PowerPoint</Application>
  <PresentationFormat>Custom</PresentationFormat>
  <Paragraphs>169</Paragraphs>
  <Slides>19</Slides>
  <Notes>2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42</cp:revision>
  <dcterms:created xsi:type="dcterms:W3CDTF">2024-07-23T11:00:22Z</dcterms:created>
  <dcterms:modified xsi:type="dcterms:W3CDTF">2025-10-22T12:49:03Z</dcterms:modified>
</cp:coreProperties>
</file>