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7" r:id="rId2"/>
    <p:sldId id="267" r:id="rId3"/>
    <p:sldId id="256" r:id="rId4"/>
    <p:sldId id="272" r:id="rId5"/>
    <p:sldId id="273" r:id="rId6"/>
    <p:sldId id="274" r:id="rId7"/>
    <p:sldId id="439" r:id="rId8"/>
    <p:sldId id="427" r:id="rId9"/>
    <p:sldId id="428" r:id="rId10"/>
    <p:sldId id="426" r:id="rId11"/>
    <p:sldId id="441" r:id="rId12"/>
    <p:sldId id="436" r:id="rId13"/>
    <p:sldId id="442" r:id="rId14"/>
    <p:sldId id="437" r:id="rId15"/>
    <p:sldId id="438" r:id="rId16"/>
    <p:sldId id="433" r:id="rId17"/>
    <p:sldId id="443" r:id="rId18"/>
    <p:sldId id="440" r:id="rId19"/>
    <p:sldId id="340"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xmlns=""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8T18:18:06.371" idx="1">
    <p:pos x="9764" y="4739"/>
    <p:text/>
    <p:extLst>
      <p:ext uri="{C676402C-5697-4E1C-873F-D02D1690AC5C}">
        <p15:threadingInfo xmlns:p15="http://schemas.microsoft.com/office/powerpoint/2012/main" xmlns="" timeZoneBias="-420"/>
      </p:ext>
    </p:extLst>
  </p:cm>
  <p:cm authorId="1" dt="2022-06-28T18:18:23.358" idx="2">
    <p:pos x="9860" y="4835"/>
    <p:text>8</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12.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14.gif"/><Relationship Id="rId7" Type="http://schemas.openxmlformats.org/officeDocument/2006/relationships/slide" Target="slide5.xml"/><Relationship Id="rId12" Type="http://schemas.microsoft.com/office/2007/relationships/hdphoto" Target="../media/hdphoto6.wdp"/><Relationship Id="rId2" Type="http://schemas.openxmlformats.org/officeDocument/2006/relationships/image" Target="../media/image13.png"/><Relationship Id="rId16" Type="http://schemas.openxmlformats.org/officeDocument/2006/relationships/slide" Target="slide7.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7.png"/><Relationship Id="rId5" Type="http://schemas.openxmlformats.org/officeDocument/2006/relationships/image" Target="../media/image15.png"/><Relationship Id="rId15" Type="http://schemas.openxmlformats.org/officeDocument/2006/relationships/image" Target="../media/image19.gif"/><Relationship Id="rId10" Type="http://schemas.openxmlformats.org/officeDocument/2006/relationships/slide" Target="slide6.xml"/><Relationship Id="rId4" Type="http://schemas.openxmlformats.org/officeDocument/2006/relationships/slide" Target="slide4.xml"/><Relationship Id="rId9" Type="http://schemas.microsoft.com/office/2007/relationships/hdphoto" Target="../media/hdphoto5.wdp"/><Relationship Id="rId14"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2.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omments" Target="../comments/comment1.xml"/><Relationship Id="rId2"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2.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142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4444"/>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31717"/>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1: Chọn lời giải thích cho mỗi từ?</a:t>
            </a:r>
          </a:p>
        </p:txBody>
      </p:sp>
      <p:sp>
        <p:nvSpPr>
          <p:cNvPr id="12" name="Rectangle 11"/>
          <p:cNvSpPr/>
          <p:nvPr/>
        </p:nvSpPr>
        <p:spPr>
          <a:xfrm>
            <a:off x="6043410" y="3630600"/>
            <a:ext cx="1332909" cy="646331"/>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Phô</a:t>
            </a:r>
            <a:endParaRPr lang="vi-VN" sz="3600" b="1">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175919" y="1266918"/>
            <a:ext cx="8077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3" name="Rectangle 42">
            <a:extLst>
              <a:ext uri="{FF2B5EF4-FFF2-40B4-BE49-F238E27FC236}">
                <a16:creationId xmlns:a16="http://schemas.microsoft.com/office/drawing/2014/main" xmlns=""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xmlns=""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xmlns=""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50" name="TextBox 49">
            <a:extLst>
              <a:ext uri="{FF2B5EF4-FFF2-40B4-BE49-F238E27FC236}">
                <a16:creationId xmlns:a16="http://schemas.microsoft.com/office/drawing/2014/main" xmlns=""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
        <p:nvSpPr>
          <p:cNvPr id="51" name="Rectangle 50">
            <a:extLst>
              <a:ext uri="{FF2B5EF4-FFF2-40B4-BE49-F238E27FC236}">
                <a16:creationId xmlns:a16="http://schemas.microsoft.com/office/drawing/2014/main" xmlns="" id="{1667109D-1F52-C2FA-134A-572C02EE3BE2}"/>
              </a:ext>
            </a:extLst>
          </p:cNvPr>
          <p:cNvSpPr/>
          <p:nvPr/>
        </p:nvSpPr>
        <p:spPr>
          <a:xfrm>
            <a:off x="5753101" y="4838070"/>
            <a:ext cx="2438975"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dập dềnh</a:t>
            </a:r>
            <a:endParaRPr lang="en-US" sz="3600" b="1">
              <a:solidFill>
                <a:srgbClr val="0000CC"/>
              </a:solidFill>
              <a:latin typeface="Times New Roman" pitchFamily="18" charset="0"/>
              <a:cs typeface="Times New Roman" pitchFamily="18" charset="0"/>
            </a:endParaRPr>
          </a:p>
        </p:txBody>
      </p:sp>
      <p:sp>
        <p:nvSpPr>
          <p:cNvPr id="53" name="Rectangle 52">
            <a:extLst>
              <a:ext uri="{FF2B5EF4-FFF2-40B4-BE49-F238E27FC236}">
                <a16:creationId xmlns:a16="http://schemas.microsoft.com/office/drawing/2014/main" xmlns="" id="{5A7DF2FC-19A5-C1BF-661F-21D9FBC10330}"/>
              </a:ext>
            </a:extLst>
          </p:cNvPr>
          <p:cNvSpPr/>
          <p:nvPr/>
        </p:nvSpPr>
        <p:spPr>
          <a:xfrm>
            <a:off x="6110557" y="6400800"/>
            <a:ext cx="1570562" cy="646331"/>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rì rào</a:t>
            </a:r>
          </a:p>
        </p:txBody>
      </p:sp>
      <p:sp>
        <p:nvSpPr>
          <p:cNvPr id="54" name="Rectangle 53">
            <a:extLst>
              <a:ext uri="{FF2B5EF4-FFF2-40B4-BE49-F238E27FC236}">
                <a16:creationId xmlns:a16="http://schemas.microsoft.com/office/drawing/2014/main" xmlns="" id="{5CDD562C-2EF8-A878-7EDD-C51B3CE004E8}"/>
              </a:ext>
            </a:extLst>
          </p:cNvPr>
          <p:cNvSpPr/>
          <p:nvPr/>
        </p:nvSpPr>
        <p:spPr>
          <a:xfrm>
            <a:off x="8853666" y="3552196"/>
            <a:ext cx="6593037"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mặt nước chuyển động lên xuống nhịp nhàng</a:t>
            </a:r>
          </a:p>
        </p:txBody>
      </p:sp>
      <p:sp>
        <p:nvSpPr>
          <p:cNvPr id="55" name="Rectangle 54">
            <a:extLst>
              <a:ext uri="{FF2B5EF4-FFF2-40B4-BE49-F238E27FC236}">
                <a16:creationId xmlns:a16="http://schemas.microsoft.com/office/drawing/2014/main" xmlns="" id="{A482C5F8-ADF6-9EA4-2967-58B63D38F4C0}"/>
              </a:ext>
            </a:extLst>
          </p:cNvPr>
          <p:cNvSpPr/>
          <p:nvPr/>
        </p:nvSpPr>
        <p:spPr>
          <a:xfrm>
            <a:off x="8824119" y="4819471"/>
            <a:ext cx="6781800"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tiếng sóng vỗ nhỏ, êm nhẹ phát ra đều đều liên </a:t>
            </a:r>
            <a:r>
              <a:rPr lang="vi-VN" sz="3600" b="1" smtClean="0">
                <a:solidFill>
                  <a:srgbClr val="0000CC"/>
                </a:solidFill>
                <a:latin typeface="Times New Roman" pitchFamily="18" charset="0"/>
                <a:cs typeface="Times New Roman" pitchFamily="18" charset="0"/>
              </a:rPr>
              <a:t>tiếp</a:t>
            </a:r>
            <a:r>
              <a:rPr lang="en-US" sz="3600" b="1">
                <a:solidFill>
                  <a:srgbClr val="0000CC"/>
                </a:solidFill>
                <a:latin typeface="Times New Roman" pitchFamily="18" charset="0"/>
                <a:cs typeface="Times New Roman" pitchFamily="18" charset="0"/>
              </a:rPr>
              <a:t>.</a:t>
            </a:r>
            <a:endParaRPr lang="vi-VN" sz="3600" b="1">
              <a:solidFill>
                <a:srgbClr val="0000CC"/>
              </a:solidFill>
              <a:latin typeface="Times New Roman" pitchFamily="18" charset="0"/>
              <a:cs typeface="Times New Roman" pitchFamily="18" charset="0"/>
            </a:endParaRPr>
          </a:p>
        </p:txBody>
      </p:sp>
      <p:sp>
        <p:nvSpPr>
          <p:cNvPr id="56" name="Rectangle 55">
            <a:extLst>
              <a:ext uri="{FF2B5EF4-FFF2-40B4-BE49-F238E27FC236}">
                <a16:creationId xmlns:a16="http://schemas.microsoft.com/office/drawing/2014/main" xmlns="" id="{24B0FEF1-303E-37AB-43B8-7898763B85C0}"/>
              </a:ext>
            </a:extLst>
          </p:cNvPr>
          <p:cNvSpPr/>
          <p:nvPr/>
        </p:nvSpPr>
        <p:spPr>
          <a:xfrm>
            <a:off x="8753147" y="6364069"/>
            <a:ext cx="6440638"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đ</a:t>
            </a:r>
            <a:r>
              <a:rPr lang="vi-VN" sz="3600" b="1">
                <a:solidFill>
                  <a:srgbClr val="0000CC"/>
                </a:solidFill>
                <a:latin typeface="Times New Roman" pitchFamily="18" charset="0"/>
                <a:cs typeface="Times New Roman" pitchFamily="18" charset="0"/>
              </a:rPr>
              <a:t>ể lộ ra, bày ra</a:t>
            </a:r>
          </a:p>
        </p:txBody>
      </p:sp>
      <p:cxnSp>
        <p:nvCxnSpPr>
          <p:cNvPr id="5" name="Straight Arrow Connector 4"/>
          <p:cNvCxnSpPr/>
          <p:nvPr/>
        </p:nvCxnSpPr>
        <p:spPr>
          <a:xfrm>
            <a:off x="7300119" y="4107222"/>
            <a:ext cx="1705947" cy="240436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7836927" y="3962400"/>
            <a:ext cx="1016739" cy="126796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a:endCxn id="55" idx="1"/>
          </p:cNvCxnSpPr>
          <p:nvPr/>
        </p:nvCxnSpPr>
        <p:spPr>
          <a:xfrm flipV="1">
            <a:off x="7517352" y="5419636"/>
            <a:ext cx="1306767" cy="138673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51"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142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8077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0" name="Rectangle 39"/>
          <p:cNvSpPr/>
          <p:nvPr/>
        </p:nvSpPr>
        <p:spPr>
          <a:xfrm>
            <a:off x="5811811" y="2711824"/>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Từ các tờ giấy cô giáo đã làm ra những gì? ( ghép từ ngữ cột A với từ ngữ phù hợp cột B)</a:t>
            </a:r>
          </a:p>
        </p:txBody>
      </p:sp>
      <p:graphicFrame>
        <p:nvGraphicFramePr>
          <p:cNvPr id="2" name="Table 2">
            <a:extLst>
              <a:ext uri="{FF2B5EF4-FFF2-40B4-BE49-F238E27FC236}">
                <a16:creationId xmlns:a16="http://schemas.microsoft.com/office/drawing/2014/main" xmlns="" id="{F7BE1544-A579-1A16-8D70-89A1900E4535}"/>
              </a:ext>
            </a:extLst>
          </p:cNvPr>
          <p:cNvGraphicFramePr>
            <a:graphicFrameLocks noGrp="1"/>
          </p:cNvGraphicFramePr>
          <p:nvPr>
            <p:extLst>
              <p:ext uri="{D42A27DB-BD31-4B8C-83A1-F6EECF244321}">
                <p14:modId xmlns:p14="http://schemas.microsoft.com/office/powerpoint/2010/main" val="2262847307"/>
              </p:ext>
            </p:extLst>
          </p:nvPr>
        </p:nvGraphicFramePr>
        <p:xfrm>
          <a:off x="6233319" y="4267109"/>
          <a:ext cx="9272347" cy="2804251"/>
        </p:xfrm>
        <a:graphic>
          <a:graphicData uri="http://schemas.openxmlformats.org/drawingml/2006/table">
            <a:tbl>
              <a:tblPr firstRow="1" bandRow="1">
                <a:tableStyleId>{2D5ABB26-0587-4C30-8999-92F81FD0307C}</a:tableStyleId>
              </a:tblPr>
              <a:tblGrid>
                <a:gridCol w="3023948">
                  <a:extLst>
                    <a:ext uri="{9D8B030D-6E8A-4147-A177-3AD203B41FA5}">
                      <a16:colId xmlns:a16="http://schemas.microsoft.com/office/drawing/2014/main" xmlns="" val="453230351"/>
                    </a:ext>
                  </a:extLst>
                </a:gridCol>
                <a:gridCol w="2133600">
                  <a:extLst>
                    <a:ext uri="{9D8B030D-6E8A-4147-A177-3AD203B41FA5}">
                      <a16:colId xmlns:a16="http://schemas.microsoft.com/office/drawing/2014/main" xmlns="" val="2625927978"/>
                    </a:ext>
                  </a:extLst>
                </a:gridCol>
                <a:gridCol w="4114799">
                  <a:extLst>
                    <a:ext uri="{9D8B030D-6E8A-4147-A177-3AD203B41FA5}">
                      <a16:colId xmlns:a16="http://schemas.microsoft.com/office/drawing/2014/main" xmlns="" val="3883623658"/>
                    </a:ext>
                  </a:extLst>
                </a:gridCol>
              </a:tblGrid>
              <a:tr h="739738">
                <a:tc>
                  <a:txBody>
                    <a:bodyPr/>
                    <a:lstStyle/>
                    <a:p>
                      <a:pPr algn="ctr"/>
                      <a:r>
                        <a:rPr lang="en-US" sz="3200" b="1" smtClean="0">
                          <a:solidFill>
                            <a:srgbClr val="FF0000"/>
                          </a:solidFill>
                          <a:latin typeface="Times New Roman" pitchFamily="18" charset="0"/>
                          <a:cs typeface="Times New Roman" pitchFamily="18" charset="0"/>
                        </a:rPr>
                        <a:t>A</a:t>
                      </a:r>
                      <a:endParaRPr lang="en-US" sz="32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en-US" sz="36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a:solidFill>
                            <a:srgbClr val="FF0000"/>
                          </a:solidFill>
                          <a:latin typeface="Times New Roman" pitchFamily="18" charset="0"/>
                          <a:cs typeface="Times New Roman"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1837061"/>
                  </a:ext>
                </a:extLst>
              </a:tr>
              <a:tr h="654451">
                <a:tc rowSpan="2">
                  <a:txBody>
                    <a:bodyPr/>
                    <a:lstStyle/>
                    <a:p>
                      <a:pPr algn="l"/>
                      <a:r>
                        <a:rPr lang="en-US" sz="3600" b="1">
                          <a:solidFill>
                            <a:srgbClr val="0000CC"/>
                          </a:solidFill>
                          <a:latin typeface="Times New Roman" pitchFamily="18" charset="0"/>
                          <a:cs typeface="Times New Roman" pitchFamily="18" charset="0"/>
                        </a:rPr>
                        <a:t>tờ giấy trắng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a:r>
                        <a:rPr lang="en-US" sz="3600" b="1">
                          <a:solidFill>
                            <a:srgbClr val="0000CC"/>
                          </a:solidFill>
                          <a:latin typeface="Times New Roman" pitchFamily="18" charset="0"/>
                          <a:cs typeface="Times New Roman" pitchFamily="18" charset="0"/>
                        </a:rPr>
                        <a:t>mặt trời toả nắng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40990898"/>
                  </a:ext>
                </a:extLst>
              </a:tr>
              <a:tr h="129902">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algn="l"/>
                      <a:r>
                        <a:rPr lang="en-US" sz="3600" b="1">
                          <a:solidFill>
                            <a:srgbClr val="0000CC"/>
                          </a:solidFill>
                          <a:latin typeface="Times New Roman" pitchFamily="18" charset="0"/>
                          <a:cs typeface="Times New Roman" pitchFamily="18" charset="0"/>
                        </a:rPr>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4692651"/>
                  </a:ext>
                </a:extLst>
              </a:tr>
              <a:tr h="580971">
                <a:tc>
                  <a:txBody>
                    <a:bodyPr/>
                    <a:lstStyle/>
                    <a:p>
                      <a:r>
                        <a:rPr lang="en-US" sz="3600" b="1">
                          <a:solidFill>
                            <a:srgbClr val="0000CC"/>
                          </a:solidFill>
                          <a:latin typeface="Times New Roman" pitchFamily="18" charset="0"/>
                          <a:cs typeface="Times New Roman" pitchFamily="18" charset="0"/>
                        </a:rPr>
                        <a:t>tờ giấy đỏ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en-US"/>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9992991"/>
                  </a:ext>
                </a:extLst>
              </a:tr>
              <a:tr h="580971">
                <a:tc>
                  <a:txBody>
                    <a:bodyPr/>
                    <a:lstStyle/>
                    <a:p>
                      <a:r>
                        <a:rPr lang="en-US" sz="3600" b="1">
                          <a:solidFill>
                            <a:srgbClr val="0000CC"/>
                          </a:solidFill>
                          <a:latin typeface="Times New Roman" pitchFamily="18" charset="0"/>
                          <a:cs typeface="Times New Roman" pitchFamily="18" charset="0"/>
                        </a:rPr>
                        <a:t>tờ giấy xanh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600" b="1" smtClean="0">
                          <a:solidFill>
                            <a:srgbClr val="0000CC"/>
                          </a:solidFill>
                          <a:latin typeface="Times New Roman" pitchFamily="18" charset="0"/>
                          <a:cs typeface="Times New Roman" pitchFamily="18" charset="0"/>
                        </a:rPr>
                        <a:t>chiếc </a:t>
                      </a:r>
                      <a:r>
                        <a:rPr lang="en-US" sz="3600" b="1">
                          <a:solidFill>
                            <a:srgbClr val="0000CC"/>
                          </a:solidFill>
                          <a:latin typeface="Times New Roman" pitchFamily="18" charset="0"/>
                          <a:cs typeface="Times New Roman" pitchFamily="18" charset="0"/>
                        </a:rPr>
                        <a:t>thuyền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396286"/>
                  </a:ext>
                </a:extLst>
              </a:tr>
            </a:tbl>
          </a:graphicData>
        </a:graphic>
      </p:graphicFrame>
      <p:cxnSp>
        <p:nvCxnSpPr>
          <p:cNvPr id="5" name="Straight Connector 4">
            <a:extLst>
              <a:ext uri="{FF2B5EF4-FFF2-40B4-BE49-F238E27FC236}">
                <a16:creationId xmlns:a16="http://schemas.microsoft.com/office/drawing/2014/main" xmlns="" id="{D3595EBF-09EE-482E-DCE4-7E0FF42589FF}"/>
              </a:ext>
            </a:extLst>
          </p:cNvPr>
          <p:cNvCxnSpPr/>
          <p:nvPr/>
        </p:nvCxnSpPr>
        <p:spPr>
          <a:xfrm>
            <a:off x="9257267" y="5334000"/>
            <a:ext cx="2121181" cy="1371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a:extLst>
              <a:ext uri="{FF2B5EF4-FFF2-40B4-BE49-F238E27FC236}">
                <a16:creationId xmlns:a16="http://schemas.microsoft.com/office/drawing/2014/main" xmlns="" id="{E3707ADE-D16E-3A2C-E0DC-8DBC2AA1F5AA}"/>
              </a:ext>
            </a:extLst>
          </p:cNvPr>
          <p:cNvCxnSpPr/>
          <p:nvPr/>
        </p:nvCxnSpPr>
        <p:spPr>
          <a:xfrm flipV="1">
            <a:off x="9257267" y="5336122"/>
            <a:ext cx="2121181" cy="76200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a16="http://schemas.microsoft.com/office/drawing/2014/main" xmlns="" id="{076E8F79-D914-72A5-29F5-0DBD0D63B68D}"/>
              </a:ext>
            </a:extLst>
          </p:cNvPr>
          <p:cNvCxnSpPr/>
          <p:nvPr/>
        </p:nvCxnSpPr>
        <p:spPr>
          <a:xfrm flipV="1">
            <a:off x="9321451" y="6044924"/>
            <a:ext cx="2056997" cy="660676"/>
          </a:xfrm>
          <a:prstGeom prst="line">
            <a:avLst/>
          </a:prstGeom>
        </p:spPr>
        <p:style>
          <a:lnRef idx="2">
            <a:schemeClr val="accent4"/>
          </a:lnRef>
          <a:fillRef idx="0">
            <a:schemeClr val="accent4"/>
          </a:fillRef>
          <a:effectRef idx="1">
            <a:schemeClr val="accent4"/>
          </a:effectRef>
          <a:fontRef idx="minor">
            <a:schemeClr val="tx1"/>
          </a:fontRef>
        </p:style>
      </p:cxnSp>
      <p:sp>
        <p:nvSpPr>
          <p:cNvPr id="33" name="Rectangle 32">
            <a:extLst>
              <a:ext uri="{FF2B5EF4-FFF2-40B4-BE49-F238E27FC236}">
                <a16:creationId xmlns:a16="http://schemas.microsoft.com/office/drawing/2014/main" xmlns=""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xmlns=""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45921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23719" y="267919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8991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7848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9" name="Rectangle 48">
            <a:extLst>
              <a:ext uri="{FF2B5EF4-FFF2-40B4-BE49-F238E27FC236}">
                <a16:creationId xmlns:a16="http://schemas.microsoft.com/office/drawing/2014/main" xmlns="" id="{28A5F0A3-A0F4-ADB4-0C00-F3C4C0209B66}"/>
              </a:ext>
            </a:extLst>
          </p:cNvPr>
          <p:cNvSpPr/>
          <p:nvPr/>
        </p:nvSpPr>
        <p:spPr>
          <a:xfrm>
            <a:off x="5753101" y="2685871"/>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3</a:t>
            </a:r>
            <a:r>
              <a:rPr lang="vi-VN" sz="3600" b="1">
                <a:solidFill>
                  <a:srgbClr val="FF0000"/>
                </a:solidFill>
                <a:latin typeface="Times New Roman" pitchFamily="18" charset="0"/>
                <a:cs typeface="Times New Roman" pitchFamily="18" charset="0"/>
              </a:rPr>
              <a:t>:  Theo em hai dòng thơ: (Biết bao điều l</a:t>
            </a:r>
            <a:r>
              <a:rPr lang="en-US" sz="3600" b="1">
                <a:solidFill>
                  <a:srgbClr val="FF0000"/>
                </a:solidFill>
                <a:latin typeface="Times New Roman" pitchFamily="18" charset="0"/>
                <a:cs typeface="Times New Roman" pitchFamily="18" charset="0"/>
              </a:rPr>
              <a:t>ạ</a:t>
            </a:r>
            <a:r>
              <a:rPr lang="vi-VN" sz="3600" b="1">
                <a:solidFill>
                  <a:srgbClr val="FF0000"/>
                </a:solidFill>
                <a:latin typeface="Times New Roman" pitchFamily="18" charset="0"/>
                <a:cs typeface="Times New Roman" pitchFamily="18" charset="0"/>
              </a:rPr>
              <a:t>, từ bàn tay cô) muốn nói điều gì?</a:t>
            </a:r>
            <a:endParaRPr lang="en-US" sz="3600" b="1">
              <a:solidFill>
                <a:srgbClr val="FF0000"/>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xmlns="" id="{416BAA37-88ED-4177-A0BF-F251AA372D56}"/>
              </a:ext>
            </a:extLst>
          </p:cNvPr>
          <p:cNvSpPr/>
          <p:nvPr/>
        </p:nvSpPr>
        <p:spPr>
          <a:xfrm>
            <a:off x="6324807" y="4149021"/>
            <a:ext cx="9662112" cy="646331"/>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a. </a:t>
            </a:r>
            <a:r>
              <a:rPr lang="nl-NL" sz="3600" b="1">
                <a:solidFill>
                  <a:srgbClr val="0000CC"/>
                </a:solidFill>
                <a:latin typeface="Times New Roman" pitchFamily="18" charset="0"/>
                <a:cs typeface="Times New Roman" pitchFamily="18" charset="0"/>
              </a:rPr>
              <a:t>Cô </a:t>
            </a:r>
            <a:r>
              <a:rPr lang="nl-NL" sz="3600" b="1" smtClean="0">
                <a:solidFill>
                  <a:srgbClr val="0000CC"/>
                </a:solidFill>
                <a:latin typeface="Times New Roman" pitchFamily="18" charset="0"/>
                <a:cs typeface="Times New Roman" pitchFamily="18" charset="0"/>
              </a:rPr>
              <a:t>có phép màu.</a:t>
            </a:r>
            <a:endParaRPr lang="nl-NL" sz="36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xmlns=""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416BAA37-88ED-4177-A0BF-F251AA372D56}"/>
              </a:ext>
            </a:extLst>
          </p:cNvPr>
          <p:cNvSpPr/>
          <p:nvPr/>
        </p:nvSpPr>
        <p:spPr>
          <a:xfrm>
            <a:off x="6324807" y="5010834"/>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b. Cô rất khéo tay.</a:t>
            </a:r>
          </a:p>
        </p:txBody>
      </p:sp>
      <p:sp>
        <p:nvSpPr>
          <p:cNvPr id="42" name="Rectangle 41">
            <a:extLst>
              <a:ext uri="{FF2B5EF4-FFF2-40B4-BE49-F238E27FC236}">
                <a16:creationId xmlns:a16="http://schemas.microsoft.com/office/drawing/2014/main" xmlns="" id="{416BAA37-88ED-4177-A0BF-F251AA372D56}"/>
              </a:ext>
            </a:extLst>
          </p:cNvPr>
          <p:cNvSpPr/>
          <p:nvPr/>
        </p:nvSpPr>
        <p:spPr>
          <a:xfrm>
            <a:off x="6324807" y="5943600"/>
            <a:ext cx="9662112" cy="646331"/>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c. Cô được học sinh rất yêu quý.</a:t>
            </a:r>
            <a:endParaRPr lang="nl-NL" sz="3600" b="1">
              <a:solidFill>
                <a:srgbClr val="0000CC"/>
              </a:solidFill>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xmlns=""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0" grpId="1"/>
      <p:bldP spid="39" grpId="0"/>
      <p:bldP spid="42" grpId="0"/>
      <p:bldP spid="4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23719" y="267919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8991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7848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51" name="Rectangle 50">
            <a:extLst>
              <a:ext uri="{FF2B5EF4-FFF2-40B4-BE49-F238E27FC236}">
                <a16:creationId xmlns:a16="http://schemas.microsoft.com/office/drawing/2014/main" xmlns="" id="{B74039C3-94C7-0CC1-5D8B-B947CF65ED12}"/>
              </a:ext>
            </a:extLst>
          </p:cNvPr>
          <p:cNvSpPr/>
          <p:nvPr/>
        </p:nvSpPr>
        <p:spPr>
          <a:xfrm>
            <a:off x="5715320" y="29718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4: Tìm những c</a:t>
            </a:r>
            <a:r>
              <a:rPr lang="en-US" sz="3600" b="1">
                <a:solidFill>
                  <a:srgbClr val="FF0000"/>
                </a:solidFill>
                <a:latin typeface="Times New Roman" pitchFamily="18" charset="0"/>
                <a:cs typeface="Times New Roman" pitchFamily="18" charset="0"/>
              </a:rPr>
              <a:t>â</a:t>
            </a:r>
            <a:r>
              <a:rPr lang="vi-VN" sz="3600" b="1">
                <a:solidFill>
                  <a:srgbClr val="FF0000"/>
                </a:solidFill>
                <a:latin typeface="Times New Roman" pitchFamily="18" charset="0"/>
                <a:cs typeface="Times New Roman" pitchFamily="18" charset="0"/>
              </a:rPr>
              <a:t>u thơ nói về sự khéo léo của cô giáo khi hướng dẫn học sinh làm thủ công? </a:t>
            </a:r>
            <a:endParaRPr lang="en-US" sz="3600" b="1">
              <a:solidFill>
                <a:srgbClr val="FF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CDBB3BF0-DB54-A705-EA85-89396D67C5D9}"/>
              </a:ext>
            </a:extLst>
          </p:cNvPr>
          <p:cNvSpPr/>
          <p:nvPr/>
        </p:nvSpPr>
        <p:spPr>
          <a:xfrm>
            <a:off x="5852318" y="4417874"/>
            <a:ext cx="10210801" cy="1754326"/>
          </a:xfrm>
          <a:prstGeom prst="rect">
            <a:avLst/>
          </a:prstGeom>
        </p:spPr>
        <p:txBody>
          <a:bodyPr wrap="square">
            <a:spAutoFit/>
          </a:bodyPr>
          <a:lstStyle/>
          <a:p>
            <a:pPr indent="625475">
              <a:spcBef>
                <a:spcPts val="600"/>
              </a:spcBef>
            </a:pPr>
            <a:r>
              <a:rPr lang="en-US" sz="3600" b="1">
                <a:solidFill>
                  <a:srgbClr val="0000CC"/>
                </a:solidFill>
                <a:latin typeface="Times New Roman" pitchFamily="18" charset="0"/>
                <a:cs typeface="Times New Roman" pitchFamily="18" charset="0"/>
              </a:rPr>
              <a:t>Cô gấp cong cong; Thoắt cái đã xong; Mềm mại tay cô; Cô cắt rất nhanh; Biết bao điều lạ; Từ bàn tay cô.</a:t>
            </a:r>
          </a:p>
        </p:txBody>
      </p:sp>
      <p:sp>
        <p:nvSpPr>
          <p:cNvPr id="33" name="Rectangle 32">
            <a:extLst>
              <a:ext uri="{FF2B5EF4-FFF2-40B4-BE49-F238E27FC236}">
                <a16:creationId xmlns:a16="http://schemas.microsoft.com/office/drawing/2014/main" xmlns=""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370345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46828"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3718721" y="1266918"/>
            <a:ext cx="807719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51" name="Rectangle 50">
            <a:extLst>
              <a:ext uri="{FF2B5EF4-FFF2-40B4-BE49-F238E27FC236}">
                <a16:creationId xmlns:a16="http://schemas.microsoft.com/office/drawing/2014/main" xmlns="" id="{73530581-1EED-5B6B-91FA-169893324FE9}"/>
              </a:ext>
            </a:extLst>
          </p:cNvPr>
          <p:cNvSpPr/>
          <p:nvPr/>
        </p:nvSpPr>
        <p:spPr>
          <a:xfrm>
            <a:off x="5722531" y="32766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5</a:t>
            </a:r>
            <a:r>
              <a:rPr lang="vi-VN" sz="3600" b="1">
                <a:solidFill>
                  <a:srgbClr val="FF0000"/>
                </a:solidFill>
                <a:latin typeface="Times New Roman" pitchFamily="18" charset="0"/>
                <a:cs typeface="Times New Roman" pitchFamily="18" charset="0"/>
              </a:rPr>
              <a:t> : Dựa vào bài thơ, em hãy giới thiệu bức tranh mà cô giáo  đã tạo ra</a:t>
            </a:r>
            <a:r>
              <a:rPr lang="en-US" sz="3600" b="1">
                <a:solidFill>
                  <a:srgbClr val="FF0000"/>
                </a:solidFill>
                <a:latin typeface="Times New Roman" pitchFamily="18" charset="0"/>
                <a:cs typeface="Times New Roman" pitchFamily="18" charset="0"/>
              </a:rPr>
              <a:t>.</a:t>
            </a:r>
          </a:p>
        </p:txBody>
      </p:sp>
      <p:sp>
        <p:nvSpPr>
          <p:cNvPr id="52" name="Rectangle 51">
            <a:extLst>
              <a:ext uri="{FF2B5EF4-FFF2-40B4-BE49-F238E27FC236}">
                <a16:creationId xmlns:a16="http://schemas.microsoft.com/office/drawing/2014/main" xmlns="" id="{87D91FB3-F114-3391-BC22-8A257E2D600B}"/>
              </a:ext>
            </a:extLst>
          </p:cNvPr>
          <p:cNvSpPr/>
          <p:nvPr/>
        </p:nvSpPr>
        <p:spPr>
          <a:xfrm>
            <a:off x="5776118" y="4852101"/>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Bức tranh cô giáo tạo ra từ cách cắt gấp giấy là bức tranh về  cảnh biển lúc bình minh, mặt trời rực rỡ. Trên mặt biển xanh biếc, dập dềnh sóng vỗ có một con thuyền trắng. </a:t>
            </a:r>
            <a:endParaRPr lang="en-US" sz="3600" b="1">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xmlns=""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xmlns=""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89452" y="261312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3566321" y="1266918"/>
            <a:ext cx="754379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2554545"/>
            </a:xfrm>
            <a:prstGeom prst="rect">
              <a:avLst/>
            </a:prstGeom>
          </p:spPr>
          <p:txBody>
            <a:bodyPr>
              <a:spAutoFit/>
            </a:bodyPr>
            <a:lstStyle/>
            <a:p>
              <a:pPr algn="just"/>
              <a:r>
                <a:rPr lang="vi-VN" sz="4000" b="1" i="1">
                  <a:solidFill>
                    <a:srgbClr val="FF0000"/>
                  </a:solidFill>
                  <a:latin typeface="Times New Roman" pitchFamily="18" charset="0"/>
                  <a:cs typeface="Times New Roman" pitchFamily="18" charset="0"/>
                </a:rPr>
                <a:t>Bài thơ ca ngợi sự khéo léo của cô giáo khi dạy học sinh làm thủ công và thể hiện tình cảm yêu thương, quý trọng cô giáo của các bạn học sinh</a:t>
              </a:r>
              <a:r>
                <a:rPr lang="en-US" sz="4000" b="1" i="1">
                  <a:solidFill>
                    <a:srgbClr val="FF0000"/>
                  </a:solidFill>
                  <a:latin typeface="Times New Roman" pitchFamily="18" charset="0"/>
                  <a:cs typeface="Times New Roman" pitchFamily="18" charset="0"/>
                </a:rPr>
                <a:t>.</a:t>
              </a:r>
              <a:endParaRPr lang="en-US" sz="4000">
                <a:solidFill>
                  <a:srgbClr val="FF0000"/>
                </a:solidFill>
                <a:latin typeface="Times New Roman" pitchFamily="18" charset="0"/>
                <a:cs typeface="Times New Roman" pitchFamily="18" charset="0"/>
              </a:endParaRPr>
            </a:p>
          </p:txBody>
        </p:sp>
      </p:grpSp>
      <p:sp>
        <p:nvSpPr>
          <p:cNvPr id="33" name="Rectangle 32">
            <a:extLst>
              <a:ext uri="{FF2B5EF4-FFF2-40B4-BE49-F238E27FC236}">
                <a16:creationId xmlns:a16="http://schemas.microsoft.com/office/drawing/2014/main" xmlns=""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xmlns=""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550301" y="1266918"/>
            <a:ext cx="959629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09800"/>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a:t>
              </a:r>
              <a:r>
                <a:rPr lang="en-US" sz="3600" b="1" smtClean="0">
                  <a:solidFill>
                    <a:srgbClr val="FF0000"/>
                  </a:solidFill>
                  <a:latin typeface="Times New Roman" pitchFamily="18" charset="0"/>
                  <a:cs typeface="Times New Roman" pitchFamily="18" charset="0"/>
                </a:rPr>
                <a:t>MỘT </a:t>
              </a:r>
              <a:r>
                <a:rPr lang="en-US" sz="3600" b="1">
                  <a:solidFill>
                    <a:srgbClr val="FF0000"/>
                  </a:solidFill>
                  <a:latin typeface="Times New Roman" pitchFamily="18" charset="0"/>
                  <a:cs typeface="Times New Roman" pitchFamily="18" charset="0"/>
                </a:rPr>
                <a:t>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Bài 1. Kể về một giờ học em thấy thú vị.</a:t>
            </a:r>
            <a:endParaRPr lang="en-US" sz="3600" b="1">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2528D450-07D2-66FC-9C88-37923E71A254}"/>
              </a:ext>
            </a:extLst>
          </p:cNvPr>
          <p:cNvSpPr txBox="1"/>
          <p:nvPr/>
        </p:nvSpPr>
        <p:spPr>
          <a:xfrm>
            <a:off x="839753" y="4419600"/>
            <a:ext cx="7146166" cy="3323987"/>
          </a:xfrm>
          <a:prstGeom prst="rect">
            <a:avLst/>
          </a:prstGeom>
          <a:noFill/>
        </p:spPr>
        <p:txBody>
          <a:bodyPr wrap="square">
            <a:spAutoFit/>
          </a:bodyPr>
          <a:lstStyle/>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Đó là môn học nào?</a:t>
            </a:r>
            <a:endParaRPr lang="en-US" sz="3800" b="1">
              <a:solidFill>
                <a:srgbClr val="0000CC"/>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Trong giờ học đó em tham gia vào hoạt động nào?</a:t>
            </a:r>
            <a:endParaRPr lang="en-US" sz="3800" b="1">
              <a:solidFill>
                <a:srgbClr val="0000CC"/>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Em thích nhất hoạt động nào trong giờ học </a:t>
            </a:r>
            <a:r>
              <a:rPr lang="nl-NL" sz="3800" b="1" smtClean="0">
                <a:solidFill>
                  <a:srgbClr val="0000CC"/>
                </a:solidFill>
                <a:effectLst/>
                <a:latin typeface="Times New Roman" panose="02020603050405020304" pitchFamily="18" charset="0"/>
                <a:ea typeface="Times New Roman" panose="02020603050405020304" pitchFamily="18" charset="0"/>
              </a:rPr>
              <a:t>đó.</a:t>
            </a:r>
          </a:p>
        </p:txBody>
      </p:sp>
      <p:pic>
        <p:nvPicPr>
          <p:cNvPr id="1026" name="Picture 2" descr="Học sinh tiểu học được rút ngắn thời gian học từ 20/10/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863" y="3733799"/>
            <a:ext cx="7786856" cy="500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550301" y="1266918"/>
            <a:ext cx="959629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09800"/>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a:t>
              </a:r>
              <a:r>
                <a:rPr lang="en-US" sz="3600" b="1" smtClean="0">
                  <a:solidFill>
                    <a:srgbClr val="FF0000"/>
                  </a:solidFill>
                  <a:latin typeface="Times New Roman" pitchFamily="18" charset="0"/>
                  <a:cs typeface="Times New Roman" pitchFamily="18" charset="0"/>
                </a:rPr>
                <a:t>MỘT </a:t>
              </a:r>
              <a:r>
                <a:rPr lang="en-US" sz="3600" b="1">
                  <a:solidFill>
                    <a:srgbClr val="FF0000"/>
                  </a:solidFill>
                  <a:latin typeface="Times New Roman" pitchFamily="18" charset="0"/>
                  <a:cs typeface="Times New Roman" pitchFamily="18" charset="0"/>
                </a:rPr>
                <a:t>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Bài 1. Kể về một giờ học em thấy thú vị.</a:t>
            </a:r>
            <a:endParaRPr lang="en-US" sz="3600" b="1">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272457" y="3962400"/>
            <a:ext cx="7399261" cy="3970318"/>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vi-VN" sz="3600" b="1" smtClean="0">
                <a:solidFill>
                  <a:srgbClr val="0000FF"/>
                </a:solidFill>
                <a:latin typeface="Times New Roman" pitchFamily="18" charset="0"/>
                <a:cs typeface="Times New Roman" pitchFamily="18" charset="0"/>
              </a:rPr>
              <a:t>Sáng </a:t>
            </a:r>
            <a:r>
              <a:rPr lang="vi-VN" sz="3600" b="1">
                <a:solidFill>
                  <a:srgbClr val="0000FF"/>
                </a:solidFill>
                <a:latin typeface="Times New Roman" pitchFamily="18" charset="0"/>
                <a:cs typeface="Times New Roman" pitchFamily="18" charset="0"/>
              </a:rPr>
              <a:t>nay em vừa có một giờ học rất thú vị, đó là giờ học môn Tiếng Việt. Cô giáo cho cả lớp chia thành các nhóm, phân vai và diễn lại câu chuyện thỏ và rùa. Em đã được tham gia đóng vai chú rùa trong câu chuyện đó.</a:t>
            </a:r>
            <a:endParaRPr lang="en-US" sz="3600" b="1">
              <a:solidFill>
                <a:srgbClr val="0000FF"/>
              </a:solidFill>
              <a:latin typeface="Times New Roman" pitchFamily="18" charset="0"/>
              <a:cs typeface="Times New Roman" pitchFamily="18" charset="0"/>
            </a:endParaRPr>
          </a:p>
        </p:txBody>
      </p:sp>
      <p:sp>
        <p:nvSpPr>
          <p:cNvPr id="7" name="AutoShape 2" descr="TMT - QL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TMT - QL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ùng em tới trường” – Vui thật là vui! | Mầm non - Tiền Tiểu học | Trường  Liên cấp Việt-Úc Hà Nội (Trường quốc tế Cam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319" y="3646102"/>
            <a:ext cx="6667500" cy="493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19602"/>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9296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1916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MỘT 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3239869"/>
            <a:ext cx="14122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Bài 2. Em cảm nhận thế nào về giờ học đó.</a:t>
            </a:r>
            <a:endParaRPr lang="en-US" sz="3600" b="1">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xmlns="" id="{D8151BF8-FFCA-1364-6BBE-0E1C52904B02}"/>
              </a:ext>
            </a:extLst>
          </p:cNvPr>
          <p:cNvSpPr/>
          <p:nvPr/>
        </p:nvSpPr>
        <p:spPr>
          <a:xfrm>
            <a:off x="4938214" y="4532530"/>
            <a:ext cx="6371298" cy="1411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Cùng nhau thảo luận nhóm 4</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51282172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313255" y="3474722"/>
            <a:ext cx="4123266" cy="4663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453552345 (3).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5293525" y="-745578"/>
            <a:ext cx="6424279" cy="4504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99919" y="914401"/>
            <a:ext cx="5554133" cy="2280881"/>
          </a:xfrm>
          <a:prstGeom prst="rect">
            <a:avLst/>
          </a:prstGeom>
          <a:noFill/>
        </p:spPr>
        <p:txBody>
          <a:bodyPr wrap="square" rtlCol="0">
            <a:spAutoFit/>
          </a:bodyPr>
          <a:lstStyle/>
          <a:p>
            <a:pPr algn="ctr"/>
            <a:r>
              <a:rPr lang="en-US" sz="7111" b="1" dirty="0">
                <a:solidFill>
                  <a:srgbClr val="C00000"/>
                </a:solidFill>
                <a:latin typeface="Arial" panose="020B0604020202020204" pitchFamily="34" charset="0"/>
                <a:cs typeface="Arial" panose="020B0604020202020204" pitchFamily="34" charset="0"/>
              </a:rPr>
              <a:t> KHỈ CON </a:t>
            </a:r>
          </a:p>
          <a:p>
            <a:pPr algn="ctr"/>
            <a:r>
              <a:rPr lang="en-US" sz="7111" b="1" dirty="0">
                <a:solidFill>
                  <a:srgbClr val="C00000"/>
                </a:solidFill>
                <a:latin typeface="Arial" panose="020B0604020202020204" pitchFamily="34" charset="0"/>
                <a:cs typeface="Arial" panose="020B0604020202020204" pitchFamily="34" charset="0"/>
              </a:rPr>
              <a:t>QUA SÔNG</a:t>
            </a:r>
          </a:p>
        </p:txBody>
      </p:sp>
      <p:pic>
        <p:nvPicPr>
          <p:cNvPr id="3075" name="Picture 3" descr="C:\Users\ADMIN\Desktop\Tai nguyen thiet ke tro choi\Bảng gỗ\bat dau.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12456324" y="7415909"/>
            <a:ext cx="3776132" cy="1444503"/>
          </a:xfrm>
          <a:prstGeom prst="rect">
            <a:avLst/>
          </a:prstGeom>
          <a:noFill/>
          <a:extLst>
            <a:ext uri="{909E8E84-426E-40DD-AFC4-6F175D3DCCD1}">
              <a14:hiddenFill xmlns:a14="http://schemas.microsoft.com/office/drawing/2010/main">
                <a:solidFill>
                  <a:srgbClr val="FFFFFF"/>
                </a:solidFill>
              </a14:hiddenFill>
            </a:ext>
          </a:extLst>
        </p:spPr>
      </p:pic>
      <p:pic>
        <p:nvPicPr>
          <p:cNvPr id="2"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6683038" y="8138158"/>
            <a:ext cx="1083733" cy="975360"/>
          </a:xfrm>
          <a:prstGeom prst="rect">
            <a:avLst/>
          </a:prstGeom>
        </p:spPr>
      </p:pic>
    </p:spTree>
    <p:extLst>
      <p:ext uri="{BB962C8B-B14F-4D97-AF65-F5344CB8AC3E}">
        <p14:creationId xmlns:p14="http://schemas.microsoft.com/office/powerpoint/2010/main" val="14770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6"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wipe(down)">
                                      <p:cBhvr>
                                        <p:cTn id="9" dur="580">
                                          <p:stCondLst>
                                            <p:cond delay="0"/>
                                          </p:stCondLst>
                                        </p:cTn>
                                        <p:tgtEl>
                                          <p:spTgt spid="3074"/>
                                        </p:tgtEl>
                                      </p:cBhvr>
                                    </p:animEffect>
                                    <p:anim calcmode="lin" valueType="num">
                                      <p:cBhvr>
                                        <p:cTn id="10"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4"/>
                                        </p:tgtEl>
                                      </p:cBhvr>
                                      <p:to x="100000" y="60000"/>
                                    </p:animScale>
                                    <p:animScale>
                                      <p:cBhvr>
                                        <p:cTn id="16" dur="166" decel="50000">
                                          <p:stCondLst>
                                            <p:cond delay="676"/>
                                          </p:stCondLst>
                                        </p:cTn>
                                        <p:tgtEl>
                                          <p:spTgt spid="3074"/>
                                        </p:tgtEl>
                                      </p:cBhvr>
                                      <p:to x="100000" y="100000"/>
                                    </p:animScale>
                                    <p:animScale>
                                      <p:cBhvr>
                                        <p:cTn id="17" dur="26">
                                          <p:stCondLst>
                                            <p:cond delay="1312"/>
                                          </p:stCondLst>
                                        </p:cTn>
                                        <p:tgtEl>
                                          <p:spTgt spid="3074"/>
                                        </p:tgtEl>
                                      </p:cBhvr>
                                      <p:to x="100000" y="80000"/>
                                    </p:animScale>
                                    <p:animScale>
                                      <p:cBhvr>
                                        <p:cTn id="18" dur="166" decel="50000">
                                          <p:stCondLst>
                                            <p:cond delay="1338"/>
                                          </p:stCondLst>
                                        </p:cTn>
                                        <p:tgtEl>
                                          <p:spTgt spid="3074"/>
                                        </p:tgtEl>
                                      </p:cBhvr>
                                      <p:to x="100000" y="100000"/>
                                    </p:animScale>
                                    <p:animScale>
                                      <p:cBhvr>
                                        <p:cTn id="19" dur="26">
                                          <p:stCondLst>
                                            <p:cond delay="1642"/>
                                          </p:stCondLst>
                                        </p:cTn>
                                        <p:tgtEl>
                                          <p:spTgt spid="3074"/>
                                        </p:tgtEl>
                                      </p:cBhvr>
                                      <p:to x="100000" y="90000"/>
                                    </p:animScale>
                                    <p:animScale>
                                      <p:cBhvr>
                                        <p:cTn id="20" dur="166" decel="50000">
                                          <p:stCondLst>
                                            <p:cond delay="1668"/>
                                          </p:stCondLst>
                                        </p:cTn>
                                        <p:tgtEl>
                                          <p:spTgt spid="3074"/>
                                        </p:tgtEl>
                                      </p:cBhvr>
                                      <p:to x="100000" y="100000"/>
                                    </p:animScale>
                                    <p:animScale>
                                      <p:cBhvr>
                                        <p:cTn id="21" dur="26">
                                          <p:stCondLst>
                                            <p:cond delay="1808"/>
                                          </p:stCondLst>
                                        </p:cTn>
                                        <p:tgtEl>
                                          <p:spTgt spid="3074"/>
                                        </p:tgtEl>
                                      </p:cBhvr>
                                      <p:to x="100000" y="95000"/>
                                    </p:animScale>
                                    <p:animScale>
                                      <p:cBhvr>
                                        <p:cTn id="22" dur="166" decel="50000">
                                          <p:stCondLst>
                                            <p:cond delay="1834"/>
                                          </p:stCondLst>
                                        </p:cTn>
                                        <p:tgtEl>
                                          <p:spTgt spid="3074"/>
                                        </p:tgtEl>
                                      </p:cBhvr>
                                      <p:to x="100000" y="100000"/>
                                    </p:animScale>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074"/>
                                        </p:tgtEl>
                                        <p:attrNameLst>
                                          <p:attrName>r</p:attrName>
                                        </p:attrNameLst>
                                      </p:cBhvr>
                                    </p:animRot>
                                    <p:animRot by="-240000">
                                      <p:cBhvr>
                                        <p:cTn id="25" dur="200" fill="hold">
                                          <p:stCondLst>
                                            <p:cond delay="200"/>
                                          </p:stCondLst>
                                        </p:cTn>
                                        <p:tgtEl>
                                          <p:spTgt spid="3074"/>
                                        </p:tgtEl>
                                        <p:attrNameLst>
                                          <p:attrName>r</p:attrName>
                                        </p:attrNameLst>
                                      </p:cBhvr>
                                    </p:animRot>
                                    <p:animRot by="240000">
                                      <p:cBhvr>
                                        <p:cTn id="26" dur="200" fill="hold">
                                          <p:stCondLst>
                                            <p:cond delay="400"/>
                                          </p:stCondLst>
                                        </p:cTn>
                                        <p:tgtEl>
                                          <p:spTgt spid="3074"/>
                                        </p:tgtEl>
                                        <p:attrNameLst>
                                          <p:attrName>r</p:attrName>
                                        </p:attrNameLst>
                                      </p:cBhvr>
                                    </p:animRot>
                                    <p:animRot by="-240000">
                                      <p:cBhvr>
                                        <p:cTn id="27" dur="200" fill="hold">
                                          <p:stCondLst>
                                            <p:cond delay="600"/>
                                          </p:stCondLst>
                                        </p:cTn>
                                        <p:tgtEl>
                                          <p:spTgt spid="3074"/>
                                        </p:tgtEl>
                                        <p:attrNameLst>
                                          <p:attrName>r</p:attrName>
                                        </p:attrNameLst>
                                      </p:cBhvr>
                                    </p:animRot>
                                    <p:animRot by="120000">
                                      <p:cBhvr>
                                        <p:cTn id="28" dur="200" fill="hold">
                                          <p:stCondLst>
                                            <p:cond delay="800"/>
                                          </p:stCondLst>
                                        </p:cTn>
                                        <p:tgtEl>
                                          <p:spTgt spid="3074"/>
                                        </p:tgtEl>
                                        <p:attrNameLst>
                                          <p:attrName>r</p:attrName>
                                        </p:attrNameLst>
                                      </p:cBhvr>
                                    </p:animRot>
                                  </p:childTnLst>
                                </p:cTn>
                              </p:par>
                              <p:par>
                                <p:cTn id="29" presetID="26"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65"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60960"/>
            <a:ext cx="16222133" cy="90830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Kết quả hình ảnh cho FIREWORK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2725" y="-531709"/>
            <a:ext cx="5225445" cy="456181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4"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669122" y="5930061"/>
            <a:ext cx="3081195" cy="231089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5836590" y="4151857"/>
            <a:ext cx="2727657" cy="20457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9173847" y="3435044"/>
            <a:ext cx="2624041" cy="19680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823122" y="6581144"/>
            <a:ext cx="1761065" cy="165981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3072867" y="2387599"/>
            <a:ext cx="10723768" cy="2133918"/>
          </a:xfrm>
          <a:prstGeom prst="rect">
            <a:avLst/>
          </a:prstGeom>
          <a:noFill/>
        </p:spPr>
        <p:txBody>
          <a:bodyPr wrap="none" lIns="162560" tIns="81280" rIns="162560" bIns="8128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0" name="Picture 4" descr="Hình ảnh có liên quan"/>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560719" y="2387598"/>
            <a:ext cx="8466667" cy="7467602"/>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6" action="ppaction://hlinksldjump" highlightClick="1"/>
          </p:cNvPr>
          <p:cNvSpPr/>
          <p:nvPr/>
        </p:nvSpPr>
        <p:spPr>
          <a:xfrm>
            <a:off x="13396119" y="8240957"/>
            <a:ext cx="2514600" cy="7506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8"/>
                    </p:tgtEl>
                  </p:cond>
                </p:stCondLst>
                <p:endSync evt="end" delay="0">
                  <p:rtn val="all"/>
                </p:endSync>
                <p:childTnLst>
                  <p:par>
                    <p:cTn id="12" fill="hold">
                      <p:stCondLst>
                        <p:cond delay="0"/>
                      </p:stCondLst>
                      <p:childTnLst>
                        <p:par>
                          <p:cTn id="13" fill="hold">
                            <p:stCondLst>
                              <p:cond delay="0"/>
                            </p:stCondLst>
                            <p:childTnLst>
                              <p:par>
                                <p:cTn id="14" presetID="44" presetClass="path" presetSubtype="0" accel="50000" decel="50000" fill="hold" nodeType="clickEffect">
                                  <p:stCondLst>
                                    <p:cond delay="0"/>
                                  </p:stCondLst>
                                  <p:childTnLst>
                                    <p:animMotion origin="layout" path="M 4.16667E-6 4.5679E-6 L 0.03611 -0.08519 C 0.04323 -0.10494 0.05816 -0.11945 0.07604 -0.13179 C 0.09652 -0.14321 0.11545 -0.14723 0.13107 -0.1426 L 0.2059 -0.12284 " pathEditMode="relative" rAng="-1629776" ptsTypes="FffFF">
                                      <p:cBhvr>
                                        <p:cTn id="15" dur="500" fill="hold"/>
                                        <p:tgtEl>
                                          <p:spTgt spid="58"/>
                                        </p:tgtEl>
                                        <p:attrNameLst>
                                          <p:attrName>ppt_x</p:attrName>
                                          <p:attrName>ppt_y</p:attrName>
                                        </p:attrNameLst>
                                      </p:cBhvr>
                                      <p:rCtr x="9531" y="-876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20573 -0.12284 L 0.34965 -0.33086 " pathEditMode="relative" rAng="0" ptsTypes="AA">
                                      <p:cBhvr>
                                        <p:cTn id="19" dur="500" fill="hold"/>
                                        <p:tgtEl>
                                          <p:spTgt spid="58"/>
                                        </p:tgtEl>
                                        <p:attrNameLst>
                                          <p:attrName>ppt_x</p:attrName>
                                          <p:attrName>ppt_y</p:attrName>
                                        </p:attrNameLst>
                                      </p:cBhvr>
                                      <p:rCtr x="7187" y="-10401"/>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34965 -0.33055 L 0.52916 -0.39901 " pathEditMode="relative" rAng="0" ptsTypes="AA">
                                      <p:cBhvr>
                                        <p:cTn id="23" dur="500" fill="hold"/>
                                        <p:tgtEl>
                                          <p:spTgt spid="58"/>
                                        </p:tgtEl>
                                        <p:attrNameLst>
                                          <p:attrName>ppt_x</p:attrName>
                                          <p:attrName>ppt_y</p:attrName>
                                        </p:attrNameLst>
                                      </p:cBhvr>
                                      <p:rCtr x="8976" y="-3423"/>
                                    </p:animMotion>
                                  </p:childTnLst>
                                </p:cTn>
                              </p:par>
                            </p:childTnLst>
                          </p:cTn>
                        </p:par>
                        <p:par>
                          <p:cTn id="24" fill="hold">
                            <p:stCondLst>
                              <p:cond delay="500"/>
                            </p:stCondLst>
                            <p:childTnLst>
                              <p:par>
                                <p:cTn id="25" presetID="63" presetClass="path" presetSubtype="0" accel="50000" decel="50000" fill="hold" nodeType="afterEffect">
                                  <p:stCondLst>
                                    <p:cond delay="0"/>
                                  </p:stCondLst>
                                  <p:childTnLst>
                                    <p:animMotion origin="layout" path="M 0.52916 -0.38456 L 0.5375 -0.54753 " pathEditMode="relative" rAng="0" ptsTypes="AA">
                                      <p:cBhvr>
                                        <p:cTn id="26" dur="500" fill="hold"/>
                                        <p:tgtEl>
                                          <p:spTgt spid="58"/>
                                        </p:tgtEl>
                                        <p:attrNameLst>
                                          <p:attrName>ppt_x</p:attrName>
                                          <p:attrName>ppt_y</p:attrName>
                                        </p:attrNameLst>
                                      </p:cBhvr>
                                      <p:rCtr x="417" y="-8148"/>
                                    </p:animMotion>
                                  </p:childTnLst>
                                </p:cTn>
                              </p:par>
                            </p:childTnLst>
                          </p:cTn>
                        </p:par>
                        <p:par>
                          <p:cTn id="27" fill="hold">
                            <p:stCondLst>
                              <p:cond delay="1000"/>
                            </p:stCondLst>
                            <p:childTnLst>
                              <p:par>
                                <p:cTn id="28" presetID="38" presetClass="path" presetSubtype="0" accel="50000" decel="50000" fill="hold" nodeType="afterEffect">
                                  <p:stCondLst>
                                    <p:cond delay="0"/>
                                  </p:stCondLst>
                                  <p:childTnLst>
                                    <p:animMotion origin="layout" path="M 0.55416 -0.60129 L 0.54982 -0.50262 L 0.54583 -0.60129 L 0.54166 -0.50262 L 0.5375 -0.60129 L 0.5335 -0.50262 L 0.52916 -0.60129 L 0.52517 -0.50262 L 0.52083 -0.60129 L 0.51649 -0.50262 L 0.5125 -0.60129 L 0.50833 -0.50262 L 0.50434 -0.60129 L 0.50017 -0.50262 L 0.49583 -0.60129 L 0.49184 -0.50262 L 0.4875 -0.60129 " pathEditMode="relative" rAng="0" ptsTypes="FFFFFFFFFFFFFFFFF">
                                      <p:cBhvr>
                                        <p:cTn id="29" dur="3000" fill="hold"/>
                                        <p:tgtEl>
                                          <p:spTgt spid="58"/>
                                        </p:tgtEl>
                                        <p:attrNameLst>
                                          <p:attrName>ppt_x</p:attrName>
                                          <p:attrName>ppt_y</p:attrName>
                                        </p:attrNameLst>
                                      </p:cBhvr>
                                      <p:rCtr x="-3333" y="4934"/>
                                    </p:animMotion>
                                  </p:child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par>
                                <p:cTn id="34" presetID="1" presetClass="exit" presetSubtype="0" fill="hold" nodeType="withEffect">
                                  <p:stCondLst>
                                    <p:cond delay="5000"/>
                                  </p:stCondLst>
                                  <p:childTnLst>
                                    <p:set>
                                      <p:cBhvr>
                                        <p:cTn id="35" dur="1" fill="hold">
                                          <p:stCondLst>
                                            <p:cond delay="0"/>
                                          </p:stCondLst>
                                        </p:cTn>
                                        <p:tgtEl>
                                          <p:spTgt spid="4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par>
                                <p:cTn id="38" presetID="1" presetClass="exit" presetSubtype="0" fill="hold" nodeType="withEffect">
                                  <p:stCondLst>
                                    <p:cond delay="5000"/>
                                  </p:stCondLst>
                                  <p:childTnLst>
                                    <p:set>
                                      <p:cBhvr>
                                        <p:cTn id="39" dur="1" fill="hold">
                                          <p:stCondLst>
                                            <p:cond delay="0"/>
                                          </p:stCondLst>
                                        </p:cTn>
                                        <p:tgtEl>
                                          <p:spTgt spid="60"/>
                                        </p:tgtEl>
                                        <p:attrNameLst>
                                          <p:attrName>style.visibility</p:attrName>
                                        </p:attrNameLst>
                                      </p:cBhvr>
                                      <p:to>
                                        <p:strVal val="hidden"/>
                                      </p:to>
                                    </p:set>
                                  </p:childTnLst>
                                </p:cTn>
                              </p:par>
                              <p:par>
                                <p:cTn id="40" presetID="1" presetClass="exit" presetSubtype="0" fill="hold" grpId="1" nodeType="withEffect">
                                  <p:stCondLst>
                                    <p:cond delay="5000"/>
                                  </p:stCondLst>
                                  <p:childTnLst>
                                    <p:set>
                                      <p:cBhvr>
                                        <p:cTn id="41"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59" grpId="0"/>
      <p:bldP spid="5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30481"/>
            <a:ext cx="16256000" cy="9113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0" y="463381"/>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42319" y="2889706"/>
            <a:ext cx="8839200" cy="1446550"/>
          </a:xfrm>
          <a:prstGeom prst="rect">
            <a:avLst/>
          </a:prstGeom>
          <a:noFill/>
        </p:spPr>
        <p:txBody>
          <a:bodyPr wrap="square" rtlCol="0">
            <a:spAutoFit/>
          </a:bodyPr>
          <a:lstStyle/>
          <a:p>
            <a:pPr algn="ctr"/>
            <a:r>
              <a:rPr lang="vi-VN" sz="4400">
                <a:solidFill>
                  <a:srgbClr val="0000CC"/>
                </a:solidFill>
                <a:latin typeface="Times New Roman" panose="02020603050405020304" pitchFamily="18" charset="0"/>
                <a:cs typeface="Times New Roman" panose="02020603050405020304" pitchFamily="18" charset="0"/>
              </a:rPr>
              <a:t>Kể hoặc nói về câu truyện về chủ đề trường học mà mình đã tìm đọc được?</a:t>
            </a:r>
            <a:endParaRPr lang="en-US" sz="4400" dirty="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00" y="463381"/>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23319" y="2889706"/>
            <a:ext cx="8991599" cy="1446550"/>
          </a:xfrm>
          <a:prstGeom prst="rect">
            <a:avLst/>
          </a:prstGeom>
          <a:noFill/>
        </p:spPr>
        <p:txBody>
          <a:bodyPr wrap="square" rtlCol="0">
            <a:spAutoFit/>
          </a:bodyPr>
          <a:lstStyle/>
          <a:p>
            <a:r>
              <a:rPr lang="nl-NL" sz="4400">
                <a:solidFill>
                  <a:srgbClr val="0000CC"/>
                </a:solidFill>
                <a:latin typeface="Times New Roman" panose="02020603050405020304" pitchFamily="18" charset="0"/>
                <a:cs typeface="Times New Roman" panose="02020603050405020304" pitchFamily="18" charset="0"/>
              </a:rPr>
              <a:t>Nói những điều mình biết về thầy cô giáo cũ của mình?</a:t>
            </a:r>
            <a:endParaRPr lang="en-US" sz="440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30481"/>
            <a:ext cx="16256000" cy="9113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0" y="987108"/>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47119" y="3581400"/>
            <a:ext cx="7992533" cy="1446550"/>
          </a:xfrm>
          <a:prstGeom prst="rect">
            <a:avLst/>
          </a:prstGeom>
          <a:noFill/>
        </p:spPr>
        <p:txBody>
          <a:bodyPr wrap="square" rtlCol="0">
            <a:spAutoFit/>
          </a:bodyPr>
          <a:lstStyle/>
          <a:p>
            <a:pPr algn="ctr"/>
            <a:r>
              <a:rPr lang="en-US" sz="4400">
                <a:solidFill>
                  <a:srgbClr val="0000CC"/>
                </a:solidFill>
                <a:latin typeface="Times New Roman" panose="02020603050405020304" pitchFamily="18" charset="0"/>
                <a:cs typeface="Times New Roman" panose="02020603050405020304" pitchFamily="18" charset="0"/>
              </a:rPr>
              <a:t>Hát 1 bài hát nói về thầy cô giáo hoặc về nhà trường</a:t>
            </a:r>
            <a:endParaRPr lang="en-US" sz="4400" dirty="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16E65E0-0292-0627-950D-F292925B4E75}"/>
              </a:ext>
            </a:extLst>
          </p:cNvPr>
          <p:cNvPicPr>
            <a:picLocks noChangeAspect="1"/>
          </p:cNvPicPr>
          <p:nvPr/>
        </p:nvPicPr>
        <p:blipFill>
          <a:blip r:embed="rId2"/>
          <a:stretch>
            <a:fillRect/>
          </a:stretch>
        </p:blipFill>
        <p:spPr>
          <a:xfrm>
            <a:off x="289720" y="304801"/>
            <a:ext cx="15986918" cy="8839199"/>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Đọc trôi chảy toàn bài, ngắt nghỉ đúng nhịp, đọc cả bài với giọng ngạc nhiên, thích thú, khâm phục</a:t>
            </a:r>
          </a:p>
        </p:txBody>
      </p:sp>
      <p:sp>
        <p:nvSpPr>
          <p:cNvPr id="3" name="Rectangle 2"/>
          <p:cNvSpPr/>
          <p:nvPr/>
        </p:nvSpPr>
        <p:spPr>
          <a:xfrm>
            <a:off x="1493838" y="5399452"/>
            <a:ext cx="13578681" cy="2431435"/>
          </a:xfrm>
          <a:prstGeom prst="rect">
            <a:avLst/>
          </a:prstGeom>
        </p:spPr>
        <p:txBody>
          <a:bodyPr wrap="square">
            <a:spAutoFit/>
          </a:bodyPr>
          <a:lstStyle/>
          <a:p>
            <a:r>
              <a:rPr lang="vi-VN" sz="3800" b="1">
                <a:solidFill>
                  <a:srgbClr val="0000CC"/>
                </a:solidFill>
                <a:latin typeface="Times New Roman" pitchFamily="18" charset="0"/>
                <a:cs typeface="Times New Roman" pitchFamily="18" charset="0"/>
              </a:rPr>
              <a:t>+ Khổ 1: Từ đầu đến </a:t>
            </a:r>
            <a:r>
              <a:rPr lang="vi-VN" sz="3800" b="1" i="1">
                <a:solidFill>
                  <a:srgbClr val="0000CC"/>
                </a:solidFill>
                <a:latin typeface="Times New Roman" pitchFamily="18" charset="0"/>
                <a:cs typeface="Times New Roman" pitchFamily="18" charset="0"/>
              </a:rPr>
              <a:t>chiếc thuyền xinh quá</a:t>
            </a:r>
            <a:r>
              <a:rPr lang="vi-VN" sz="3800" b="1">
                <a:solidFill>
                  <a:srgbClr val="0000CC"/>
                </a:solidFill>
                <a:latin typeface="Times New Roman" pitchFamily="18" charset="0"/>
                <a:cs typeface="Times New Roman" pitchFamily="18" charset="0"/>
              </a:rPr>
              <a:t>.</a:t>
            </a:r>
          </a:p>
          <a:p>
            <a:r>
              <a:rPr lang="vi-VN" sz="3800" b="1">
                <a:solidFill>
                  <a:srgbClr val="0000CC"/>
                </a:solidFill>
                <a:latin typeface="Times New Roman" pitchFamily="18" charset="0"/>
                <a:cs typeface="Times New Roman" pitchFamily="18" charset="0"/>
              </a:rPr>
              <a:t>+ Khổ 2: Tiếp theo cho </a:t>
            </a:r>
            <a:r>
              <a:rPr lang="vi-VN" sz="3800" b="1" i="1">
                <a:solidFill>
                  <a:srgbClr val="0000CC"/>
                </a:solidFill>
                <a:latin typeface="Times New Roman" pitchFamily="18" charset="0"/>
                <a:cs typeface="Times New Roman" pitchFamily="18" charset="0"/>
              </a:rPr>
              <a:t>đến nắng tỏa</a:t>
            </a:r>
          </a:p>
          <a:p>
            <a:r>
              <a:rPr lang="vi-VN" sz="3800" b="1">
                <a:solidFill>
                  <a:srgbClr val="0000CC"/>
                </a:solidFill>
                <a:latin typeface="Times New Roman" pitchFamily="18" charset="0"/>
                <a:cs typeface="Times New Roman" pitchFamily="18" charset="0"/>
              </a:rPr>
              <a:t>+ Khổ 3: Tiếp theo cho </a:t>
            </a:r>
            <a:r>
              <a:rPr lang="vi-VN" sz="3800" b="1" i="1">
                <a:solidFill>
                  <a:srgbClr val="0000CC"/>
                </a:solidFill>
                <a:latin typeface="Times New Roman" pitchFamily="18" charset="0"/>
                <a:cs typeface="Times New Roman" pitchFamily="18" charset="0"/>
              </a:rPr>
              <a:t>đến sóng lượn</a:t>
            </a:r>
          </a:p>
          <a:p>
            <a:r>
              <a:rPr lang="vi-VN" sz="3800" b="1">
                <a:solidFill>
                  <a:srgbClr val="0000CC"/>
                </a:solidFill>
                <a:latin typeface="Times New Roman" pitchFamily="18" charset="0"/>
                <a:cs typeface="Times New Roman" pitchFamily="18" charset="0"/>
              </a:rPr>
              <a:t>+ Khổ 4+5: </a:t>
            </a:r>
            <a:r>
              <a:rPr lang="vi-VN" sz="3800" b="1" i="1">
                <a:solidFill>
                  <a:srgbClr val="0000CC"/>
                </a:solidFill>
                <a:latin typeface="Times New Roman" pitchFamily="18" charset="0"/>
                <a:cs typeface="Times New Roman" pitchFamily="18" charset="0"/>
              </a:rPr>
              <a:t>Còn lại</a:t>
            </a:r>
            <a:r>
              <a:rPr lang="vi-VN" sz="3800" b="1">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565628" y="2819400"/>
            <a:ext cx="2829491"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Giấy trắng </a:t>
            </a:r>
            <a:endParaRPr lang="en-US" sz="4000" b="1">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813719" y="4724400"/>
            <a:ext cx="6071649" cy="2554545"/>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Một </a:t>
            </a:r>
            <a:r>
              <a:rPr lang="en-US" sz="4000" b="1" smtClean="0">
                <a:solidFill>
                  <a:srgbClr val="0000CC"/>
                </a:solidFill>
                <a:latin typeface="Times New Roman" pitchFamily="18" charset="0"/>
                <a:cs typeface="Times New Roman" pitchFamily="18" charset="0"/>
              </a:rPr>
              <a:t>tờ</a:t>
            </a:r>
            <a:r>
              <a:rPr lang="en-US" sz="4000" b="1" smtClean="0">
                <a:solidFill>
                  <a:srgbClr val="FF0000"/>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giấy </a:t>
            </a:r>
            <a:r>
              <a:rPr lang="en-US" sz="4000" b="1" smtClean="0">
                <a:solidFill>
                  <a:srgbClr val="0000CC"/>
                </a:solidFill>
                <a:latin typeface="Times New Roman" pitchFamily="18" charset="0"/>
                <a:cs typeface="Times New Roman" pitchFamily="18" charset="0"/>
              </a:rPr>
              <a:t>trắng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Cô </a:t>
            </a:r>
            <a:r>
              <a:rPr lang="en-US" sz="4000" b="1" smtClean="0">
                <a:solidFill>
                  <a:srgbClr val="0000CC"/>
                </a:solidFill>
                <a:latin typeface="Times New Roman" pitchFamily="18" charset="0"/>
                <a:cs typeface="Times New Roman" pitchFamily="18" charset="0"/>
              </a:rPr>
              <a:t>gấp</a:t>
            </a:r>
            <a:r>
              <a:rPr lang="en-US" sz="4000" b="1" smtClean="0">
                <a:solidFill>
                  <a:srgbClr val="FF0000"/>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cong cong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Thoắt </a:t>
            </a:r>
            <a:r>
              <a:rPr lang="en-US" sz="4000" b="1" smtClean="0">
                <a:solidFill>
                  <a:srgbClr val="0000CC"/>
                </a:solidFill>
                <a:latin typeface="Times New Roman" pitchFamily="18" charset="0"/>
                <a:cs typeface="Times New Roman" pitchFamily="18" charset="0"/>
              </a:rPr>
              <a:t>cái</a:t>
            </a:r>
            <a:r>
              <a:rPr lang="en-US" sz="4000" b="1" smtClean="0">
                <a:solidFill>
                  <a:srgbClr val="FF0000"/>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đã xong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Chiếc thuyền</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xinh quá</a:t>
            </a:r>
            <a:r>
              <a:rPr lang="en-US" sz="4000" b="1">
                <a:solidFill>
                  <a:srgbClr val="FF0000"/>
                </a:solidFill>
                <a:latin typeface="Times New Roman" pitchFamily="18" charset="0"/>
                <a:cs typeface="Times New Roman" pitchFamily="18" charset="0"/>
              </a:rPr>
              <a:t>//</a:t>
            </a:r>
          </a:p>
        </p:txBody>
      </p:sp>
      <p:sp>
        <p:nvSpPr>
          <p:cNvPr id="21" name="Rectangle 20"/>
          <p:cNvSpPr/>
          <p:nvPr/>
        </p:nvSpPr>
        <p:spPr>
          <a:xfrm>
            <a:off x="6157120" y="2743200"/>
            <a:ext cx="2133599"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nắng toả </a:t>
            </a:r>
            <a:endParaRPr lang="en-US" sz="4000" b="1">
              <a:solidFill>
                <a:srgbClr val="0000CC"/>
              </a:solidFill>
              <a:latin typeface="Times New Roman" pitchFamily="18" charset="0"/>
              <a:cs typeface="Times New Roman" pitchFamily="18" charset="0"/>
            </a:endParaRPr>
          </a:p>
        </p:txBody>
      </p:sp>
      <p:sp>
        <p:nvSpPr>
          <p:cNvPr id="22" name="Rectangle 21"/>
          <p:cNvSpPr/>
          <p:nvPr/>
        </p:nvSpPr>
        <p:spPr>
          <a:xfrm>
            <a:off x="2565628" y="3604483"/>
            <a:ext cx="2761113"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sóng lượn </a:t>
            </a:r>
            <a:endParaRPr lang="en-US" sz="4000" b="1">
              <a:solidFill>
                <a:srgbClr val="0000CC"/>
              </a:solidFill>
              <a:latin typeface="Times New Roman" pitchFamily="18" charset="0"/>
              <a:cs typeface="Times New Roman" pitchFamily="18" charset="0"/>
            </a:endParaRPr>
          </a:p>
        </p:txBody>
      </p:sp>
      <p:sp>
        <p:nvSpPr>
          <p:cNvPr id="23" name="Rectangle 22"/>
          <p:cNvSpPr/>
          <p:nvPr/>
        </p:nvSpPr>
        <p:spPr>
          <a:xfrm>
            <a:off x="6276204" y="3528283"/>
            <a:ext cx="1410155"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rì rào </a:t>
            </a:r>
            <a:endParaRPr lang="en-US" sz="4000" b="1">
              <a:solidFill>
                <a:srgbClr val="0000CC"/>
              </a:solidFill>
              <a:latin typeface="Times New Roman" pitchFamily="18" charset="0"/>
              <a:cs typeface="Times New Roman" pitchFamily="18" charset="0"/>
            </a:endParaRPr>
          </a:p>
        </p:txBody>
      </p:sp>
      <p:sp>
        <p:nvSpPr>
          <p:cNvPr id="24" name="Rectangle 23"/>
          <p:cNvSpPr/>
          <p:nvPr/>
        </p:nvSpPr>
        <p:spPr>
          <a:xfrm>
            <a:off x="9281319" y="2743200"/>
            <a:ext cx="3352801"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 quanh thuyền </a:t>
            </a:r>
            <a:endParaRPr lang="en-US" sz="4000" b="1">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328319" y="1266918"/>
            <a:ext cx="83058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5" name="Rectangle 24"/>
          <p:cNvSpPr/>
          <p:nvPr/>
        </p:nvSpPr>
        <p:spPr>
          <a:xfrm>
            <a:off x="9488649" y="3581948"/>
            <a:ext cx="2349273"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sóng vỗ </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9665</TotalTime>
  <Words>1177</Words>
  <Application>Microsoft Office PowerPoint</Application>
  <PresentationFormat>Custom</PresentationFormat>
  <Paragraphs>176</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1061</cp:revision>
  <dcterms:created xsi:type="dcterms:W3CDTF">2008-09-09T22:52:10Z</dcterms:created>
  <dcterms:modified xsi:type="dcterms:W3CDTF">2022-08-14T15:30:33Z</dcterms:modified>
</cp:coreProperties>
</file>