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Franklin Gothic Medium" panose="020B0603020102020204" pitchFamily="34" charset="0"/>
      <p:regular r:id="rId14"/>
      <p:italic r:id="rId15"/>
    </p:embeddedFont>
    <p:embeddedFont>
      <p:font typeface="Glacial Indifference" panose="020B0604020202020204" charset="0"/>
      <p:regular r:id="rId16"/>
    </p:embeddedFont>
    <p:embeddedFont>
      <p:font typeface="Glacial Indifference Bold" panose="020B0604020202020204" charset="0"/>
      <p:regular r:id="rId17"/>
    </p:embeddedFont>
    <p:embeddedFont>
      <p:font typeface="Harlow Solid" panose="020B0604020202020204" charset="0"/>
      <p:regular r:id="rId18"/>
    </p:embeddedFont>
    <p:embeddedFont>
      <p:font typeface="Paytone On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svg"/><Relationship Id="rId11" Type="http://schemas.openxmlformats.org/officeDocument/2006/relationships/image" Target="../media/image6.png"/><Relationship Id="rId5" Type="http://schemas.openxmlformats.org/officeDocument/2006/relationships/image" Target="../media/image15.png"/><Relationship Id="rId10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0.sv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144066" y="665038"/>
            <a:ext cx="15999868" cy="8593262"/>
          </a:xfrm>
          <a:custGeom>
            <a:avLst/>
            <a:gdLst/>
            <a:ahLst/>
            <a:cxnLst/>
            <a:rect l="l" t="t" r="r" b="b"/>
            <a:pathLst>
              <a:path w="15999868" h="8593262">
                <a:moveTo>
                  <a:pt x="15999868" y="8593262"/>
                </a:moveTo>
                <a:lnTo>
                  <a:pt x="0" y="8593262"/>
                </a:lnTo>
                <a:lnTo>
                  <a:pt x="0" y="0"/>
                </a:lnTo>
                <a:lnTo>
                  <a:pt x="15999868" y="0"/>
                </a:lnTo>
                <a:lnTo>
                  <a:pt x="15999868" y="8593262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70096" y="0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45220" y="0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90406" y="4114800"/>
            <a:ext cx="4629150" cy="5143500"/>
          </a:xfrm>
          <a:custGeom>
            <a:avLst/>
            <a:gdLst/>
            <a:ahLst/>
            <a:cxnLst/>
            <a:rect l="l" t="t" r="r" b="b"/>
            <a:pathLst>
              <a:path w="4629150" h="5143500">
                <a:moveTo>
                  <a:pt x="0" y="0"/>
                </a:moveTo>
                <a:lnTo>
                  <a:pt x="4629150" y="0"/>
                </a:lnTo>
                <a:lnTo>
                  <a:pt x="462915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70096" y="2707005"/>
            <a:ext cx="13869771" cy="25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dirty="0">
                <a:solidFill>
                  <a:srgbClr val="FF0000"/>
                </a:solidFill>
                <a:latin typeface="Harlow Solid"/>
                <a:ea typeface="Harlow Solid"/>
                <a:cs typeface="Harlow Solid"/>
                <a:sym typeface="Harlow Solid"/>
              </a:rPr>
              <a:t>Rung</a:t>
            </a:r>
            <a:r>
              <a:rPr lang="en-US" sz="14400" dirty="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 </a:t>
            </a:r>
            <a:r>
              <a:rPr lang="en-US" sz="14400" dirty="0" err="1">
                <a:solidFill>
                  <a:srgbClr val="FF0000"/>
                </a:solidFill>
                <a:latin typeface="Harlow Solid"/>
                <a:ea typeface="Harlow Solid"/>
                <a:cs typeface="Harlow Solid"/>
                <a:sym typeface="Harlow Solid"/>
              </a:rPr>
              <a:t>chuông</a:t>
            </a:r>
            <a:r>
              <a:rPr lang="en-US" sz="14400" dirty="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 </a:t>
            </a:r>
            <a:r>
              <a:rPr lang="en-US" sz="14400" dirty="0" err="1">
                <a:solidFill>
                  <a:srgbClr val="FF0000"/>
                </a:solidFill>
                <a:latin typeface="Harlow Solid"/>
                <a:ea typeface="Harlow Solid"/>
                <a:cs typeface="Harlow Solid"/>
                <a:sym typeface="Harlow Solid"/>
              </a:rPr>
              <a:t>vàng</a:t>
            </a:r>
            <a:endParaRPr lang="en-US" sz="14400" dirty="0">
              <a:solidFill>
                <a:srgbClr val="FF0000"/>
              </a:solidFill>
              <a:latin typeface="Harlow Solid"/>
              <a:ea typeface="Harlow Solid"/>
              <a:cs typeface="Harlow Solid"/>
              <a:sym typeface="Harlow Solid"/>
            </a:endParaRPr>
          </a:p>
        </p:txBody>
      </p:sp>
      <p:pic>
        <p:nvPicPr>
          <p:cNvPr id="8" name="tieng-chuong-chuong-trinh-rung-chuong-vang-www_hieuung_com">
            <a:hlinkClick r:id="" action="ppaction://media"/>
            <a:extLst>
              <a:ext uri="{FF2B5EF4-FFF2-40B4-BE49-F238E27FC236}">
                <a16:creationId xmlns:a16="http://schemas.microsoft.com/office/drawing/2014/main" id="{EEEB907B-3A59-41E6-7205-0DEC2274F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9554" y="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8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71680" y="619014"/>
            <a:ext cx="12685318" cy="8229600"/>
          </a:xfrm>
          <a:custGeom>
            <a:avLst/>
            <a:gdLst/>
            <a:ahLst/>
            <a:cxnLst/>
            <a:rect l="l" t="t" r="r" b="b"/>
            <a:pathLst>
              <a:path w="12685318" h="8229600">
                <a:moveTo>
                  <a:pt x="0" y="0"/>
                </a:moveTo>
                <a:lnTo>
                  <a:pt x="12685318" y="0"/>
                </a:lnTo>
                <a:lnTo>
                  <a:pt x="126853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39365" y="1997001"/>
            <a:ext cx="15615116" cy="2736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2"/>
              </a:lnSpc>
              <a:spcBef>
                <a:spcPct val="0"/>
              </a:spcBef>
            </a:pPr>
            <a:r>
              <a:rPr lang="en-US" sz="16001" dirty="0" err="1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Bắt</a:t>
            </a:r>
            <a:r>
              <a:rPr lang="en-US" sz="16001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6001" dirty="0" err="1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đầu</a:t>
            </a:r>
            <a:endParaRPr lang="en-US" sz="16001" dirty="0">
              <a:solidFill>
                <a:srgbClr val="FF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557886" y="-1150612"/>
            <a:ext cx="7803951" cy="12970556"/>
          </a:xfrm>
          <a:custGeom>
            <a:avLst/>
            <a:gdLst/>
            <a:ahLst/>
            <a:cxnLst/>
            <a:rect l="l" t="t" r="r" b="b"/>
            <a:pathLst>
              <a:path w="7803951" h="12970556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232271" y="-1150612"/>
            <a:ext cx="7803951" cy="12970556"/>
          </a:xfrm>
          <a:custGeom>
            <a:avLst/>
            <a:gdLst/>
            <a:ahLst/>
            <a:cxnLst/>
            <a:rect l="l" t="t" r="r" b="b"/>
            <a:pathLst>
              <a:path w="7803951" h="12970556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tieng-chuong-chuong-trinh-rung-chuong-vang-www_hieuung_com">
            <a:hlinkClick r:id="" action="ppaction://media"/>
            <a:extLst>
              <a:ext uri="{FF2B5EF4-FFF2-40B4-BE49-F238E27FC236}">
                <a16:creationId xmlns:a16="http://schemas.microsoft.com/office/drawing/2014/main" id="{A606C192-C87B-16FA-EE28-9C1AFEA32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554" y="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-3021728">
            <a:off x="-90390" y="-1837322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3013506">
            <a:off x="12810958" y="-1816944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99320" y="6304859"/>
            <a:ext cx="3424001" cy="1682040"/>
          </a:xfrm>
          <a:custGeom>
            <a:avLst/>
            <a:gdLst/>
            <a:ahLst/>
            <a:cxnLst/>
            <a:rect l="l" t="t" r="r" b="b"/>
            <a:pathLst>
              <a:path w="3424001" h="1682040">
                <a:moveTo>
                  <a:pt x="0" y="0"/>
                </a:moveTo>
                <a:lnTo>
                  <a:pt x="3424000" y="0"/>
                </a:lnTo>
                <a:lnTo>
                  <a:pt x="3424000" y="1682041"/>
                </a:lnTo>
                <a:lnTo>
                  <a:pt x="0" y="1682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933951" y="6502943"/>
            <a:ext cx="3424001" cy="1682040"/>
          </a:xfrm>
          <a:custGeom>
            <a:avLst/>
            <a:gdLst/>
            <a:ahLst/>
            <a:cxnLst/>
            <a:rect l="l" t="t" r="r" b="b"/>
            <a:pathLst>
              <a:path w="3424001" h="1682040">
                <a:moveTo>
                  <a:pt x="0" y="0"/>
                </a:moveTo>
                <a:lnTo>
                  <a:pt x="3424001" y="0"/>
                </a:lnTo>
                <a:lnTo>
                  <a:pt x="3424001" y="1682040"/>
                </a:lnTo>
                <a:lnTo>
                  <a:pt x="0" y="168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77681" y="6421422"/>
            <a:ext cx="3424001" cy="1634503"/>
          </a:xfrm>
          <a:custGeom>
            <a:avLst/>
            <a:gdLst/>
            <a:ahLst/>
            <a:cxnLst/>
            <a:rect l="l" t="t" r="r" b="b"/>
            <a:pathLst>
              <a:path w="3424001" h="1634503">
                <a:moveTo>
                  <a:pt x="0" y="0"/>
                </a:moveTo>
                <a:lnTo>
                  <a:pt x="3424001" y="0"/>
                </a:lnTo>
                <a:lnTo>
                  <a:pt x="3424001" y="1634503"/>
                </a:lnTo>
                <a:lnTo>
                  <a:pt x="0" y="16345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454" b="-145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10975" y="6397654"/>
            <a:ext cx="3424001" cy="1682040"/>
          </a:xfrm>
          <a:custGeom>
            <a:avLst/>
            <a:gdLst/>
            <a:ahLst/>
            <a:cxnLst/>
            <a:rect l="l" t="t" r="r" b="b"/>
            <a:pathLst>
              <a:path w="3424001" h="1682040">
                <a:moveTo>
                  <a:pt x="0" y="0"/>
                </a:moveTo>
                <a:lnTo>
                  <a:pt x="3424001" y="0"/>
                </a:lnTo>
                <a:lnTo>
                  <a:pt x="3424001" y="1682041"/>
                </a:lnTo>
                <a:lnTo>
                  <a:pt x="0" y="1682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47479" y="7299141"/>
            <a:ext cx="2540987" cy="324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44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A/ </a:t>
            </a:r>
            <a:r>
              <a:rPr lang="en-US" sz="44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Lọ</a:t>
            </a:r>
            <a:r>
              <a:rPr lang="en-US" sz="44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44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hoa</a:t>
            </a:r>
            <a:endParaRPr lang="en-US" sz="44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89689" y="714375"/>
            <a:ext cx="10108621" cy="236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dirty="0" err="1">
                <a:solidFill>
                  <a:srgbClr val="FF0000"/>
                </a:solidFill>
                <a:latin typeface="Franklin Gothic Medium" panose="020B0603020102020204" pitchFamily="34" charset="0"/>
                <a:ea typeface="Harlow Solid"/>
                <a:cs typeface="Harlow Solid"/>
                <a:sym typeface="Harlow Solid"/>
              </a:rPr>
              <a:t>Câu</a:t>
            </a:r>
            <a:r>
              <a:rPr lang="en-US" sz="14400" dirty="0">
                <a:solidFill>
                  <a:srgbClr val="FF0000"/>
                </a:solidFill>
                <a:latin typeface="Franklin Gothic Medium" panose="020B0603020102020204" pitchFamily="34" charset="0"/>
                <a:ea typeface="Harlow Solid"/>
                <a:cs typeface="Harlow Solid"/>
                <a:sym typeface="Harlow Solid"/>
              </a:rPr>
              <a:t> 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-228599" y="4739640"/>
            <a:ext cx="18516600" cy="783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Trong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các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từ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sau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,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từ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nào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chỉ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đồ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dùng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học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tập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20944" y="7076354"/>
            <a:ext cx="3423055" cy="324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44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B/ </a:t>
            </a:r>
            <a:r>
              <a:rPr lang="en-US" sz="44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Cái</a:t>
            </a:r>
            <a:r>
              <a:rPr lang="en-US" sz="44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44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bàn</a:t>
            </a:r>
            <a:endParaRPr lang="en-US" sz="44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686400" y="7181266"/>
            <a:ext cx="3815551" cy="324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44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C/ </a:t>
            </a:r>
            <a:r>
              <a:rPr lang="en-US" sz="44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Bức</a:t>
            </a:r>
            <a:r>
              <a:rPr lang="en-US" sz="44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44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tranh</a:t>
            </a:r>
            <a:endParaRPr lang="en-US" sz="44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321844" y="7076354"/>
            <a:ext cx="2450912" cy="324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44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D/ </a:t>
            </a:r>
            <a:r>
              <a:rPr lang="en-US" sz="44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Cái</a:t>
            </a:r>
            <a:r>
              <a:rPr lang="en-US" sz="44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44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tủ</a:t>
            </a:r>
            <a:endParaRPr lang="en-US" sz="44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pic>
        <p:nvPicPr>
          <p:cNvPr id="16" name="nhac_tinh_gio_rung_chuong_vang-www_hieuung_com">
            <a:hlinkClick r:id="" action="ppaction://media"/>
            <a:extLst>
              <a:ext uri="{FF2B5EF4-FFF2-40B4-BE49-F238E27FC236}">
                <a16:creationId xmlns:a16="http://schemas.microsoft.com/office/drawing/2014/main" id="{0504203B-BC8A-E547-C4DD-AACE50C98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8445" y="8461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34401" y="6479174"/>
            <a:ext cx="3424001" cy="1682040"/>
          </a:xfrm>
          <a:custGeom>
            <a:avLst/>
            <a:gdLst/>
            <a:ahLst/>
            <a:cxnLst/>
            <a:rect l="l" t="t" r="r" b="b"/>
            <a:pathLst>
              <a:path w="3424001" h="1682040">
                <a:moveTo>
                  <a:pt x="0" y="0"/>
                </a:moveTo>
                <a:lnTo>
                  <a:pt x="3424000" y="0"/>
                </a:lnTo>
                <a:lnTo>
                  <a:pt x="3424000" y="1682041"/>
                </a:lnTo>
                <a:lnTo>
                  <a:pt x="0" y="16820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3951" y="6502943"/>
            <a:ext cx="3424001" cy="1682040"/>
          </a:xfrm>
          <a:custGeom>
            <a:avLst/>
            <a:gdLst/>
            <a:ahLst/>
            <a:cxnLst/>
            <a:rect l="l" t="t" r="r" b="b"/>
            <a:pathLst>
              <a:path w="3424001" h="1682040">
                <a:moveTo>
                  <a:pt x="0" y="0"/>
                </a:moveTo>
                <a:lnTo>
                  <a:pt x="3424001" y="0"/>
                </a:lnTo>
                <a:lnTo>
                  <a:pt x="3424001" y="1682040"/>
                </a:lnTo>
                <a:lnTo>
                  <a:pt x="0" y="1682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92235" y="6216196"/>
            <a:ext cx="3424001" cy="1634503"/>
          </a:xfrm>
          <a:custGeom>
            <a:avLst/>
            <a:gdLst/>
            <a:ahLst/>
            <a:cxnLst/>
            <a:rect l="l" t="t" r="r" b="b"/>
            <a:pathLst>
              <a:path w="3424001" h="1634503">
                <a:moveTo>
                  <a:pt x="0" y="0"/>
                </a:moveTo>
                <a:lnTo>
                  <a:pt x="3424001" y="0"/>
                </a:lnTo>
                <a:lnTo>
                  <a:pt x="3424001" y="1634503"/>
                </a:lnTo>
                <a:lnTo>
                  <a:pt x="0" y="16345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454" b="-14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09956" y="6278372"/>
            <a:ext cx="3424001" cy="1682040"/>
          </a:xfrm>
          <a:custGeom>
            <a:avLst/>
            <a:gdLst/>
            <a:ahLst/>
            <a:cxnLst/>
            <a:rect l="l" t="t" r="r" b="b"/>
            <a:pathLst>
              <a:path w="3424001" h="1682040">
                <a:moveTo>
                  <a:pt x="0" y="0"/>
                </a:moveTo>
                <a:lnTo>
                  <a:pt x="3424001" y="0"/>
                </a:lnTo>
                <a:lnTo>
                  <a:pt x="3424001" y="1682041"/>
                </a:lnTo>
                <a:lnTo>
                  <a:pt x="0" y="16820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21413" y="7204942"/>
            <a:ext cx="2450912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2400" b="1" dirty="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89689" y="714375"/>
            <a:ext cx="10108621" cy="236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dirty="0" err="1">
                <a:solidFill>
                  <a:srgbClr val="FF0000"/>
                </a:solidFill>
                <a:latin typeface="Franklin Gothic Medium" panose="020B0603020102020204" pitchFamily="34" charset="0"/>
                <a:ea typeface="Harlow Solid"/>
                <a:cs typeface="Harlow Solid"/>
                <a:sym typeface="Harlow Solid"/>
              </a:rPr>
              <a:t>Câu</a:t>
            </a:r>
            <a:r>
              <a:rPr lang="en-US" sz="14400" dirty="0">
                <a:solidFill>
                  <a:srgbClr val="FF0000"/>
                </a:solidFill>
                <a:latin typeface="Franklin Gothic Medium" panose="020B0603020102020204" pitchFamily="34" charset="0"/>
                <a:ea typeface="Harlow Solid"/>
                <a:cs typeface="Harlow Solid"/>
                <a:sym typeface="Harlow Solid"/>
              </a:rPr>
              <a:t>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9596" y="3720665"/>
            <a:ext cx="15711711" cy="3093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8000" dirty="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80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Trong </a:t>
            </a:r>
            <a:r>
              <a:rPr lang="en-US" sz="80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các</a:t>
            </a:r>
            <a:r>
              <a:rPr lang="en-US" sz="80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80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từ</a:t>
            </a:r>
            <a:r>
              <a:rPr lang="en-US" sz="80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80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sau</a:t>
            </a:r>
            <a:r>
              <a:rPr lang="en-US" sz="80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, </a:t>
            </a:r>
            <a:r>
              <a:rPr lang="en-US" sz="80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từ</a:t>
            </a:r>
            <a:r>
              <a:rPr lang="en-US" sz="80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80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nào</a:t>
            </a:r>
            <a:r>
              <a:rPr lang="en-US" sz="80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80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chỉ</a:t>
            </a:r>
            <a:r>
              <a:rPr lang="en-US" sz="80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80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đồ</a:t>
            </a:r>
            <a:endParaRPr lang="en-US" sz="8000" b="1" dirty="0">
              <a:solidFill>
                <a:srgbClr val="FEFAD3"/>
              </a:solidFill>
              <a:latin typeface="Times New Roman" panose="02020603050405020304" pitchFamily="18" charset="0"/>
              <a:ea typeface="Glacial Indifference"/>
              <a:cs typeface="Times New Roman" panose="02020603050405020304" pitchFamily="18" charset="0"/>
              <a:sym typeface="Glacial Indifference"/>
            </a:endParaRPr>
          </a:p>
          <a:p>
            <a:pPr algn="ctr">
              <a:lnSpc>
                <a:spcPts val="5880"/>
              </a:lnSpc>
            </a:pPr>
            <a:endParaRPr lang="en-US" sz="8000" b="1" dirty="0">
              <a:solidFill>
                <a:srgbClr val="FEFAD3"/>
              </a:solidFill>
              <a:latin typeface="Times New Roman" panose="02020603050405020304" pitchFamily="18" charset="0"/>
              <a:ea typeface="Glacial Indifference"/>
              <a:cs typeface="Times New Roman" panose="02020603050405020304" pitchFamily="18" charset="0"/>
              <a:sym typeface="Glacial Indifference"/>
            </a:endParaRPr>
          </a:p>
          <a:p>
            <a:pPr algn="ctr">
              <a:lnSpc>
                <a:spcPts val="5880"/>
              </a:lnSpc>
            </a:pPr>
            <a:r>
              <a:rPr lang="en-US" sz="80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80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dùng</a:t>
            </a:r>
            <a:r>
              <a:rPr lang="en-US" sz="80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80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học</a:t>
            </a:r>
            <a:r>
              <a:rPr lang="en-US" sz="80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80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tập</a:t>
            </a:r>
            <a:r>
              <a:rPr lang="en-US" sz="80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?</a:t>
            </a:r>
          </a:p>
          <a:p>
            <a:pPr algn="ctr">
              <a:lnSpc>
                <a:spcPts val="5880"/>
              </a:lnSpc>
            </a:pPr>
            <a:endParaRPr lang="en-US" sz="8000" dirty="0">
              <a:solidFill>
                <a:srgbClr val="FEFAD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613764" y="7217748"/>
            <a:ext cx="2450912" cy="312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40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B/ </a:t>
            </a:r>
            <a:r>
              <a:rPr lang="en-US" sz="40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Cái</a:t>
            </a:r>
            <a:r>
              <a:rPr lang="en-US" sz="40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40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bàn</a:t>
            </a:r>
            <a:endParaRPr lang="en-US" sz="40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023457" y="6828912"/>
            <a:ext cx="2934565" cy="569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2400" b="1" dirty="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</a:p>
          <a:p>
            <a:pPr algn="ctr">
              <a:lnSpc>
                <a:spcPts val="2039"/>
              </a:lnSpc>
            </a:pPr>
            <a:r>
              <a:rPr lang="en-US" sz="40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C/ </a:t>
            </a:r>
            <a:r>
              <a:rPr lang="en-US" sz="40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Bức</a:t>
            </a:r>
            <a:r>
              <a:rPr lang="en-US" sz="40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40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tranh</a:t>
            </a:r>
            <a:endParaRPr lang="en-US" sz="40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321844" y="7076354"/>
            <a:ext cx="2450912" cy="312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4000" b="1" dirty="0">
                <a:solidFill>
                  <a:srgbClr val="931E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lacial Indifference Bold"/>
              </a:rPr>
              <a:t>D/</a:t>
            </a:r>
            <a:r>
              <a:rPr lang="en-US" sz="40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40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Cái</a:t>
            </a:r>
            <a:r>
              <a:rPr lang="en-US" sz="40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40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tủ</a:t>
            </a:r>
            <a:endParaRPr lang="en-US" sz="40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4" name="Freeform 14"/>
          <p:cNvSpPr/>
          <p:nvPr/>
        </p:nvSpPr>
        <p:spPr>
          <a:xfrm rot="-3021728">
            <a:off x="297748" y="-1945961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 rot="3013506">
            <a:off x="11840854" y="-2296749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4CFAAF69-FF3F-D7F8-1084-126A7E31045C}"/>
              </a:ext>
            </a:extLst>
          </p:cNvPr>
          <p:cNvSpPr txBox="1"/>
          <p:nvPr/>
        </p:nvSpPr>
        <p:spPr>
          <a:xfrm>
            <a:off x="1247479" y="7299141"/>
            <a:ext cx="2540987" cy="324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44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A/ </a:t>
            </a:r>
            <a:r>
              <a:rPr lang="en-US" sz="44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Lọ</a:t>
            </a:r>
            <a:r>
              <a:rPr lang="en-US" sz="44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44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hoa</a:t>
            </a:r>
            <a:endParaRPr lang="en-US" sz="44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pic>
        <p:nvPicPr>
          <p:cNvPr id="21" name="tieng-vo-tay-hay-nhat-www_hieuung_com">
            <a:hlinkClick r:id="" action="ppaction://media"/>
            <a:extLst>
              <a:ext uri="{FF2B5EF4-FFF2-40B4-BE49-F238E27FC236}">
                <a16:creationId xmlns:a16="http://schemas.microsoft.com/office/drawing/2014/main" id="{94525BA5-CC8B-88F9-855A-83EAE59D6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4351" y="409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6069326" y="1389948"/>
            <a:ext cx="12218674" cy="11287000"/>
          </a:xfrm>
          <a:custGeom>
            <a:avLst/>
            <a:gdLst/>
            <a:ahLst/>
            <a:cxnLst/>
            <a:rect l="l" t="t" r="r" b="b"/>
            <a:pathLst>
              <a:path w="12218674" h="11287000">
                <a:moveTo>
                  <a:pt x="0" y="0"/>
                </a:moveTo>
                <a:lnTo>
                  <a:pt x="12218674" y="0"/>
                </a:lnTo>
                <a:lnTo>
                  <a:pt x="12218674" y="11287000"/>
                </a:lnTo>
                <a:lnTo>
                  <a:pt x="0" y="11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89689" y="714375"/>
            <a:ext cx="10108621" cy="236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dirty="0" err="1">
                <a:solidFill>
                  <a:srgbClr val="FF0000"/>
                </a:solidFill>
                <a:latin typeface="Franklin Gothic Medium" panose="020B0603020102020204" pitchFamily="34" charset="0"/>
                <a:ea typeface="Harlow Solid"/>
                <a:cs typeface="Harlow Solid"/>
                <a:sym typeface="Harlow Solid"/>
              </a:rPr>
              <a:t>Câu</a:t>
            </a:r>
            <a:r>
              <a:rPr lang="en-US" sz="14400" dirty="0">
                <a:solidFill>
                  <a:srgbClr val="FF0000"/>
                </a:solidFill>
                <a:latin typeface="Franklin Gothic Medium" panose="020B0603020102020204" pitchFamily="34" charset="0"/>
                <a:ea typeface="Harlow Solid"/>
                <a:cs typeface="Harlow Solid"/>
                <a:sym typeface="Harlow Solid"/>
              </a:rPr>
              <a:t> 2</a:t>
            </a:r>
          </a:p>
        </p:txBody>
      </p:sp>
      <p:sp>
        <p:nvSpPr>
          <p:cNvPr id="6" name="Freeform 6"/>
          <p:cNvSpPr/>
          <p:nvPr/>
        </p:nvSpPr>
        <p:spPr>
          <a:xfrm>
            <a:off x="5234401" y="6479174"/>
            <a:ext cx="3424001" cy="1682040"/>
          </a:xfrm>
          <a:custGeom>
            <a:avLst/>
            <a:gdLst/>
            <a:ahLst/>
            <a:cxnLst/>
            <a:rect l="l" t="t" r="r" b="b"/>
            <a:pathLst>
              <a:path w="3424001" h="1682040">
                <a:moveTo>
                  <a:pt x="0" y="0"/>
                </a:moveTo>
                <a:lnTo>
                  <a:pt x="3424000" y="0"/>
                </a:lnTo>
                <a:lnTo>
                  <a:pt x="3424000" y="1682041"/>
                </a:lnTo>
                <a:lnTo>
                  <a:pt x="0" y="16820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933951" y="6502943"/>
            <a:ext cx="3424001" cy="1682040"/>
          </a:xfrm>
          <a:custGeom>
            <a:avLst/>
            <a:gdLst/>
            <a:ahLst/>
            <a:cxnLst/>
            <a:rect l="l" t="t" r="r" b="b"/>
            <a:pathLst>
              <a:path w="3424001" h="1682040">
                <a:moveTo>
                  <a:pt x="0" y="0"/>
                </a:moveTo>
                <a:lnTo>
                  <a:pt x="3424001" y="0"/>
                </a:lnTo>
                <a:lnTo>
                  <a:pt x="3424001" y="1682040"/>
                </a:lnTo>
                <a:lnTo>
                  <a:pt x="0" y="1682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95412" y="6434249"/>
            <a:ext cx="3424001" cy="1634503"/>
          </a:xfrm>
          <a:custGeom>
            <a:avLst/>
            <a:gdLst/>
            <a:ahLst/>
            <a:cxnLst/>
            <a:rect l="l" t="t" r="r" b="b"/>
            <a:pathLst>
              <a:path w="3424001" h="1634503">
                <a:moveTo>
                  <a:pt x="0" y="0"/>
                </a:moveTo>
                <a:lnTo>
                  <a:pt x="3424001" y="0"/>
                </a:lnTo>
                <a:lnTo>
                  <a:pt x="3424001" y="1634503"/>
                </a:lnTo>
                <a:lnTo>
                  <a:pt x="0" y="16345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454" b="-145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9534850" y="6479174"/>
            <a:ext cx="3424001" cy="1682040"/>
          </a:xfrm>
          <a:custGeom>
            <a:avLst/>
            <a:gdLst/>
            <a:ahLst/>
            <a:cxnLst/>
            <a:rect l="l" t="t" r="r" b="b"/>
            <a:pathLst>
              <a:path w="3424001" h="1682040">
                <a:moveTo>
                  <a:pt x="0" y="0"/>
                </a:moveTo>
                <a:lnTo>
                  <a:pt x="3424001" y="0"/>
                </a:lnTo>
                <a:lnTo>
                  <a:pt x="3424001" y="1682041"/>
                </a:lnTo>
                <a:lnTo>
                  <a:pt x="0" y="16820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20495" y="7204942"/>
            <a:ext cx="2450912" cy="30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36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A/ </a:t>
            </a:r>
            <a:r>
              <a:rPr lang="en-US" sz="36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Cái</a:t>
            </a:r>
            <a:r>
              <a:rPr lang="en-US" sz="36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36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ghế</a:t>
            </a:r>
            <a:endParaRPr lang="en-US" sz="36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721863" y="7204942"/>
            <a:ext cx="2450912" cy="30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36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B/</a:t>
            </a:r>
            <a:r>
              <a:rPr lang="en-US" sz="36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Cái</a:t>
            </a:r>
            <a:r>
              <a:rPr lang="en-US" sz="36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36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bảng</a:t>
            </a:r>
            <a:endParaRPr lang="en-US" sz="36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024286" y="7228711"/>
            <a:ext cx="2450912" cy="312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40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C/ </a:t>
            </a:r>
            <a:r>
              <a:rPr lang="en-US" sz="40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Cái</a:t>
            </a:r>
            <a:r>
              <a:rPr lang="en-US" sz="40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40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chổi</a:t>
            </a:r>
            <a:endParaRPr lang="en-US" sz="40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321844" y="7204942"/>
            <a:ext cx="2823156" cy="300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36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D/ Viên </a:t>
            </a:r>
            <a:r>
              <a:rPr lang="en-US" sz="36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phấn</a:t>
            </a:r>
            <a:endParaRPr lang="en-US" sz="36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0" y="3790590"/>
            <a:ext cx="18135599" cy="1458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Em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hãy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chỉ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ra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từ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khác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loại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với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các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từ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còn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72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lại</a:t>
            </a:r>
            <a:r>
              <a:rPr lang="en-US" sz="72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?</a:t>
            </a:r>
          </a:p>
          <a:p>
            <a:pPr algn="l">
              <a:lnSpc>
                <a:spcPts val="5880"/>
              </a:lnSpc>
            </a:pPr>
            <a:endParaRPr lang="en-US" sz="4200" dirty="0">
              <a:solidFill>
                <a:srgbClr val="FEFAD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pic>
        <p:nvPicPr>
          <p:cNvPr id="15" name="nhac_tinh_gio_rung_chuong_vang-www_hieuung_com">
            <a:hlinkClick r:id="" action="ppaction://media"/>
            <a:extLst>
              <a:ext uri="{FF2B5EF4-FFF2-40B4-BE49-F238E27FC236}">
                <a16:creationId xmlns:a16="http://schemas.microsoft.com/office/drawing/2014/main" id="{E71E6B15-0DF6-BA1C-35B9-23F41500F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7700" y="9808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6069326" y="1389948"/>
            <a:ext cx="12218674" cy="11287000"/>
          </a:xfrm>
          <a:custGeom>
            <a:avLst/>
            <a:gdLst/>
            <a:ahLst/>
            <a:cxnLst/>
            <a:rect l="l" t="t" r="r" b="b"/>
            <a:pathLst>
              <a:path w="12218674" h="11287000">
                <a:moveTo>
                  <a:pt x="0" y="0"/>
                </a:moveTo>
                <a:lnTo>
                  <a:pt x="12218674" y="0"/>
                </a:lnTo>
                <a:lnTo>
                  <a:pt x="12218674" y="11287000"/>
                </a:lnTo>
                <a:lnTo>
                  <a:pt x="0" y="11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89689" y="714375"/>
            <a:ext cx="10108621" cy="236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dirty="0" err="1">
                <a:solidFill>
                  <a:srgbClr val="FF0000"/>
                </a:solidFill>
                <a:latin typeface="Franklin Gothic Medium" panose="020B0603020102020204" pitchFamily="34" charset="0"/>
                <a:ea typeface="Harlow Solid"/>
                <a:cs typeface="Harlow Solid"/>
                <a:sym typeface="Harlow Solid"/>
              </a:rPr>
              <a:t>Câu</a:t>
            </a:r>
            <a:r>
              <a:rPr lang="en-US" sz="14400" dirty="0">
                <a:solidFill>
                  <a:srgbClr val="FF0000"/>
                </a:solidFill>
                <a:latin typeface="Franklin Gothic Medium" panose="020B0603020102020204" pitchFamily="34" charset="0"/>
                <a:ea typeface="Harlow Solid"/>
                <a:cs typeface="Harlow Solid"/>
                <a:sym typeface="Harlow Solid"/>
              </a:rPr>
              <a:t> 2</a:t>
            </a:r>
          </a:p>
        </p:txBody>
      </p:sp>
      <p:sp>
        <p:nvSpPr>
          <p:cNvPr id="6" name="Freeform 6"/>
          <p:cNvSpPr/>
          <p:nvPr/>
        </p:nvSpPr>
        <p:spPr>
          <a:xfrm>
            <a:off x="5234401" y="6479174"/>
            <a:ext cx="3424001" cy="1682040"/>
          </a:xfrm>
          <a:custGeom>
            <a:avLst/>
            <a:gdLst/>
            <a:ahLst/>
            <a:cxnLst/>
            <a:rect l="l" t="t" r="r" b="b"/>
            <a:pathLst>
              <a:path w="3424001" h="1682040">
                <a:moveTo>
                  <a:pt x="0" y="0"/>
                </a:moveTo>
                <a:lnTo>
                  <a:pt x="3424000" y="0"/>
                </a:lnTo>
                <a:lnTo>
                  <a:pt x="3424000" y="1682041"/>
                </a:lnTo>
                <a:lnTo>
                  <a:pt x="0" y="16820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933951" y="6502943"/>
            <a:ext cx="3424001" cy="1682040"/>
          </a:xfrm>
          <a:custGeom>
            <a:avLst/>
            <a:gdLst/>
            <a:ahLst/>
            <a:cxnLst/>
            <a:rect l="l" t="t" r="r" b="b"/>
            <a:pathLst>
              <a:path w="3424001" h="1682040">
                <a:moveTo>
                  <a:pt x="0" y="0"/>
                </a:moveTo>
                <a:lnTo>
                  <a:pt x="3424001" y="0"/>
                </a:lnTo>
                <a:lnTo>
                  <a:pt x="3424001" y="1682040"/>
                </a:lnTo>
                <a:lnTo>
                  <a:pt x="0" y="16820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35299" y="6502943"/>
            <a:ext cx="3424001" cy="1634503"/>
          </a:xfrm>
          <a:custGeom>
            <a:avLst/>
            <a:gdLst/>
            <a:ahLst/>
            <a:cxnLst/>
            <a:rect l="l" t="t" r="r" b="b"/>
            <a:pathLst>
              <a:path w="3424001" h="1634503">
                <a:moveTo>
                  <a:pt x="0" y="0"/>
                </a:moveTo>
                <a:lnTo>
                  <a:pt x="3424001" y="0"/>
                </a:lnTo>
                <a:lnTo>
                  <a:pt x="3424001" y="1634503"/>
                </a:lnTo>
                <a:lnTo>
                  <a:pt x="0" y="16345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454" b="-145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20495" y="7204942"/>
            <a:ext cx="2450912" cy="30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36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A/ </a:t>
            </a:r>
            <a:r>
              <a:rPr lang="en-US" sz="36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Cái</a:t>
            </a:r>
            <a:r>
              <a:rPr lang="en-US" sz="36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36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ghế</a:t>
            </a:r>
            <a:endParaRPr lang="en-US" sz="36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721863" y="7204942"/>
            <a:ext cx="2450912" cy="30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36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B/ </a:t>
            </a:r>
            <a:r>
              <a:rPr lang="en-US" sz="36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Cái</a:t>
            </a:r>
            <a:r>
              <a:rPr lang="en-US" sz="36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36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bảng</a:t>
            </a:r>
            <a:endParaRPr lang="en-US" sz="36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534701" y="6479174"/>
            <a:ext cx="3424001" cy="1682040"/>
          </a:xfrm>
          <a:custGeom>
            <a:avLst/>
            <a:gdLst/>
            <a:ahLst/>
            <a:cxnLst/>
            <a:rect l="l" t="t" r="r" b="b"/>
            <a:pathLst>
              <a:path w="3424001" h="1682040">
                <a:moveTo>
                  <a:pt x="0" y="0"/>
                </a:moveTo>
                <a:lnTo>
                  <a:pt x="3424001" y="0"/>
                </a:lnTo>
                <a:lnTo>
                  <a:pt x="3424001" y="1682041"/>
                </a:lnTo>
                <a:lnTo>
                  <a:pt x="0" y="16820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10024286" y="7228711"/>
            <a:ext cx="2450912" cy="30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36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C/ </a:t>
            </a:r>
            <a:r>
              <a:rPr lang="en-US" sz="36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Cái</a:t>
            </a:r>
            <a:r>
              <a:rPr lang="en-US" sz="36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 </a:t>
            </a:r>
            <a:r>
              <a:rPr lang="en-US" sz="36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chổi</a:t>
            </a:r>
            <a:endParaRPr lang="en-US" sz="36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321844" y="7204942"/>
            <a:ext cx="2746956" cy="300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3600" b="1" dirty="0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D/Viên </a:t>
            </a:r>
            <a:r>
              <a:rPr lang="en-US" sz="3600" b="1" dirty="0" err="1">
                <a:solidFill>
                  <a:srgbClr val="931E09"/>
                </a:solidFill>
                <a:latin typeface="Times New Roman" panose="02020603050405020304" pitchFamily="18" charset="0"/>
                <a:ea typeface="Glacial Indifference Bold"/>
                <a:cs typeface="Times New Roman" panose="02020603050405020304" pitchFamily="18" charset="0"/>
                <a:sym typeface="Glacial Indifference Bold"/>
              </a:rPr>
              <a:t>phấn</a:t>
            </a:r>
            <a:endParaRPr lang="en-US" sz="3600" b="1" dirty="0">
              <a:solidFill>
                <a:srgbClr val="931E09"/>
              </a:solidFill>
              <a:latin typeface="Times New Roman" panose="02020603050405020304" pitchFamily="18" charset="0"/>
              <a:ea typeface="Glacial Indifference Bold"/>
              <a:cs typeface="Times New Roman" panose="02020603050405020304" pitchFamily="18" charset="0"/>
              <a:sym typeface="Glacial Indifference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D504F3-812D-EDED-899B-04B41FA860D2}"/>
              </a:ext>
            </a:extLst>
          </p:cNvPr>
          <p:cNvSpPr txBox="1"/>
          <p:nvPr/>
        </p:nvSpPr>
        <p:spPr>
          <a:xfrm>
            <a:off x="457199" y="3383649"/>
            <a:ext cx="1737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Em </a:t>
            </a:r>
            <a:r>
              <a:rPr lang="en-US" sz="66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hãy</a:t>
            </a:r>
            <a:r>
              <a:rPr lang="en-US" sz="66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66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chỉ</a:t>
            </a:r>
            <a:r>
              <a:rPr lang="en-US" sz="66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66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ra</a:t>
            </a:r>
            <a:r>
              <a:rPr lang="en-US" sz="66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66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từ</a:t>
            </a:r>
            <a:r>
              <a:rPr lang="en-US" sz="66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66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khác</a:t>
            </a:r>
            <a:r>
              <a:rPr lang="en-US" sz="66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66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loại</a:t>
            </a:r>
            <a:r>
              <a:rPr lang="en-US" sz="66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66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với</a:t>
            </a:r>
            <a:r>
              <a:rPr lang="en-US" sz="66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66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các</a:t>
            </a:r>
            <a:r>
              <a:rPr lang="en-US" sz="66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66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từ</a:t>
            </a:r>
            <a:r>
              <a:rPr lang="en-US" sz="66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66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còn</a:t>
            </a:r>
            <a:r>
              <a:rPr lang="en-US" sz="66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 </a:t>
            </a:r>
            <a:r>
              <a:rPr lang="en-US" sz="6600" b="1" dirty="0" err="1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lại</a:t>
            </a:r>
            <a:r>
              <a:rPr lang="en-US" sz="6600" b="1" dirty="0">
                <a:solidFill>
                  <a:srgbClr val="FEFAD3"/>
                </a:solidFill>
                <a:latin typeface="Times New Roman" panose="02020603050405020304" pitchFamily="18" charset="0"/>
                <a:ea typeface="Glacial Indifference"/>
                <a:cs typeface="Times New Roman" panose="02020603050405020304" pitchFamily="18" charset="0"/>
                <a:sym typeface="Glacial Indifference"/>
              </a:rPr>
              <a:t>?</a:t>
            </a:r>
          </a:p>
          <a:p>
            <a:endParaRPr lang="en-US" dirty="0"/>
          </a:p>
        </p:txBody>
      </p:sp>
      <p:pic>
        <p:nvPicPr>
          <p:cNvPr id="16" name="tieng-vo-tay-hay-nhat-www_hieuung_com">
            <a:hlinkClick r:id="" action="ppaction://media"/>
            <a:extLst>
              <a:ext uri="{FF2B5EF4-FFF2-40B4-BE49-F238E27FC236}">
                <a16:creationId xmlns:a16="http://schemas.microsoft.com/office/drawing/2014/main" id="{3AA1988A-5D7E-A1DA-FCBC-981212531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7816" y="1039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37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67569" y="3358688"/>
            <a:ext cx="12552862" cy="3342200"/>
          </a:xfrm>
          <a:custGeom>
            <a:avLst/>
            <a:gdLst/>
            <a:ahLst/>
            <a:cxnLst/>
            <a:rect l="l" t="t" r="r" b="b"/>
            <a:pathLst>
              <a:path w="12552862" h="3342200">
                <a:moveTo>
                  <a:pt x="0" y="0"/>
                </a:moveTo>
                <a:lnTo>
                  <a:pt x="12552862" y="0"/>
                </a:lnTo>
                <a:lnTo>
                  <a:pt x="12552862" y="3342200"/>
                </a:lnTo>
                <a:lnTo>
                  <a:pt x="0" y="3342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76600" y="3722244"/>
            <a:ext cx="11734800" cy="2141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arlow Solid"/>
                <a:cs typeface="Times New Roman" panose="02020603050405020304" pitchFamily="18" charset="0"/>
                <a:sym typeface="Harlow Solid"/>
              </a:rPr>
              <a:t>Chúc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Harlow Solid"/>
                <a:cs typeface="Times New Roman" panose="02020603050405020304" pitchFamily="18" charset="0"/>
                <a:sym typeface="Harlow Solid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arlow Solid"/>
                <a:cs typeface="Times New Roman" panose="02020603050405020304" pitchFamily="18" charset="0"/>
                <a:sym typeface="Harlow Solid"/>
              </a:rPr>
              <a:t>mừng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Harlow Solid"/>
                <a:cs typeface="Times New Roman" panose="02020603050405020304" pitchFamily="18" charset="0"/>
                <a:sym typeface="Harlow Solid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arlow Solid"/>
                <a:cs typeface="Times New Roman" panose="02020603050405020304" pitchFamily="18" charset="0"/>
                <a:sym typeface="Harlow Solid"/>
              </a:rPr>
              <a:t>bạn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Harlow Solid"/>
                <a:cs typeface="Times New Roman" panose="02020603050405020304" pitchFamily="18" charset="0"/>
                <a:sym typeface="Harlow Solid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arlow Solid"/>
                <a:cs typeface="Times New Roman" panose="02020603050405020304" pitchFamily="18" charset="0"/>
                <a:sym typeface="Harlow Solid"/>
              </a:rPr>
              <a:t>đã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Harlow Solid"/>
                <a:cs typeface="Times New Roman" panose="02020603050405020304" pitchFamily="18" charset="0"/>
                <a:sym typeface="Harlow Solid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arlow Solid"/>
                <a:cs typeface="Times New Roman" panose="02020603050405020304" pitchFamily="18" charset="0"/>
                <a:sym typeface="Harlow Solid"/>
              </a:rPr>
              <a:t>chiến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Harlow Solid"/>
                <a:cs typeface="Times New Roman" panose="02020603050405020304" pitchFamily="18" charset="0"/>
                <a:sym typeface="Harlow Solid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arlow Solid"/>
                <a:cs typeface="Times New Roman" panose="02020603050405020304" pitchFamily="18" charset="0"/>
                <a:sym typeface="Harlow Solid"/>
              </a:rPr>
              <a:t>thắng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Harlow Solid"/>
              <a:cs typeface="Times New Roman" panose="02020603050405020304" pitchFamily="18" charset="0"/>
              <a:sym typeface="Harlow Soli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834912" y="0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0834116" y="-392556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57886" y="-1150612"/>
            <a:ext cx="7803951" cy="12970556"/>
          </a:xfrm>
          <a:custGeom>
            <a:avLst/>
            <a:gdLst/>
            <a:ahLst/>
            <a:cxnLst/>
            <a:rect l="l" t="t" r="r" b="b"/>
            <a:pathLst>
              <a:path w="7803951" h="12970556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232271" y="-1150612"/>
            <a:ext cx="7803951" cy="12970556"/>
          </a:xfrm>
          <a:custGeom>
            <a:avLst/>
            <a:gdLst/>
            <a:ahLst/>
            <a:cxnLst/>
            <a:rect l="l" t="t" r="r" b="b"/>
            <a:pathLst>
              <a:path w="7803951" h="12970556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9" name="tieng-vo-tay-hay-nhat-www_hieuung_com">
            <a:hlinkClick r:id="" action="ppaction://media"/>
            <a:extLst>
              <a:ext uri="{FF2B5EF4-FFF2-40B4-BE49-F238E27FC236}">
                <a16:creationId xmlns:a16="http://schemas.microsoft.com/office/drawing/2014/main" id="{91A11049-C7EB-B142-995E-63F6DF607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600" y="12203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7886" y="-1150612"/>
            <a:ext cx="7803951" cy="12970556"/>
          </a:xfrm>
          <a:custGeom>
            <a:avLst/>
            <a:gdLst/>
            <a:ahLst/>
            <a:cxnLst/>
            <a:rect l="l" t="t" r="r" b="b"/>
            <a:pathLst>
              <a:path w="7803951" h="12970556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232271" y="-1150612"/>
            <a:ext cx="7803951" cy="12970556"/>
          </a:xfrm>
          <a:custGeom>
            <a:avLst/>
            <a:gdLst/>
            <a:ahLst/>
            <a:cxnLst/>
            <a:rect l="l" t="t" r="r" b="b"/>
            <a:pathLst>
              <a:path w="7803951" h="12970556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700000" flipV="1">
            <a:off x="99343" y="3429365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8229600"/>
                </a:moveTo>
                <a:lnTo>
                  <a:pt x="5472684" y="8229600"/>
                </a:lnTo>
                <a:lnTo>
                  <a:pt x="547268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 flipV="1">
            <a:off x="12762841" y="3429365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8229600"/>
                </a:moveTo>
                <a:lnTo>
                  <a:pt x="5472684" y="8229600"/>
                </a:lnTo>
                <a:lnTo>
                  <a:pt x="547268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647905"/>
            <a:ext cx="18288000" cy="2639095"/>
          </a:xfrm>
          <a:custGeom>
            <a:avLst/>
            <a:gdLst/>
            <a:ahLst/>
            <a:cxnLst/>
            <a:rect l="l" t="t" r="r" b="b"/>
            <a:pathLst>
              <a:path w="18288000" h="2639095">
                <a:moveTo>
                  <a:pt x="0" y="0"/>
                </a:moveTo>
                <a:lnTo>
                  <a:pt x="18288000" y="0"/>
                </a:lnTo>
                <a:lnTo>
                  <a:pt x="18288000" y="2639095"/>
                </a:lnTo>
                <a:lnTo>
                  <a:pt x="0" y="26390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409"/>
            </a:stretch>
          </a:blipFill>
        </p:spPr>
      </p:sp>
      <p:sp>
        <p:nvSpPr>
          <p:cNvPr id="8" name="Freeform 8"/>
          <p:cNvSpPr/>
          <p:nvPr/>
        </p:nvSpPr>
        <p:spPr>
          <a:xfrm rot="-374726">
            <a:off x="3249798" y="1609656"/>
            <a:ext cx="2262371" cy="2592975"/>
          </a:xfrm>
          <a:custGeom>
            <a:avLst/>
            <a:gdLst/>
            <a:ahLst/>
            <a:cxnLst/>
            <a:rect l="l" t="t" r="r" b="b"/>
            <a:pathLst>
              <a:path w="2262371" h="2592975">
                <a:moveTo>
                  <a:pt x="0" y="0"/>
                </a:moveTo>
                <a:lnTo>
                  <a:pt x="2262371" y="0"/>
                </a:lnTo>
                <a:lnTo>
                  <a:pt x="2262371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5187">
            <a:off x="5466424" y="1725021"/>
            <a:ext cx="2372572" cy="2592975"/>
          </a:xfrm>
          <a:custGeom>
            <a:avLst/>
            <a:gdLst/>
            <a:ahLst/>
            <a:cxnLst/>
            <a:rect l="l" t="t" r="r" b="b"/>
            <a:pathLst>
              <a:path w="2372572" h="2592975">
                <a:moveTo>
                  <a:pt x="0" y="0"/>
                </a:moveTo>
                <a:lnTo>
                  <a:pt x="2372572" y="0"/>
                </a:lnTo>
                <a:lnTo>
                  <a:pt x="2372572" y="2592975"/>
                </a:lnTo>
                <a:lnTo>
                  <a:pt x="0" y="25929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65907" y="1205506"/>
            <a:ext cx="2776948" cy="2592975"/>
          </a:xfrm>
          <a:custGeom>
            <a:avLst/>
            <a:gdLst/>
            <a:ahLst/>
            <a:cxnLst/>
            <a:rect l="l" t="t" r="r" b="b"/>
            <a:pathLst>
              <a:path w="2776948" h="2592975">
                <a:moveTo>
                  <a:pt x="0" y="0"/>
                </a:moveTo>
                <a:lnTo>
                  <a:pt x="2776948" y="0"/>
                </a:lnTo>
                <a:lnTo>
                  <a:pt x="2776948" y="2592975"/>
                </a:lnTo>
                <a:lnTo>
                  <a:pt x="0" y="25929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9956">
            <a:off x="10295195" y="1918754"/>
            <a:ext cx="2375814" cy="2592975"/>
          </a:xfrm>
          <a:custGeom>
            <a:avLst/>
            <a:gdLst/>
            <a:ahLst/>
            <a:cxnLst/>
            <a:rect l="l" t="t" r="r" b="b"/>
            <a:pathLst>
              <a:path w="2375814" h="2592975">
                <a:moveTo>
                  <a:pt x="0" y="0"/>
                </a:moveTo>
                <a:lnTo>
                  <a:pt x="2375813" y="0"/>
                </a:lnTo>
                <a:lnTo>
                  <a:pt x="2375813" y="2592975"/>
                </a:lnTo>
                <a:lnTo>
                  <a:pt x="0" y="2592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34271">
            <a:off x="12623779" y="1550921"/>
            <a:ext cx="2463327" cy="2592975"/>
          </a:xfrm>
          <a:custGeom>
            <a:avLst/>
            <a:gdLst/>
            <a:ahLst/>
            <a:cxnLst/>
            <a:rect l="l" t="t" r="r" b="b"/>
            <a:pathLst>
              <a:path w="2463327" h="2592975">
                <a:moveTo>
                  <a:pt x="0" y="0"/>
                </a:moveTo>
                <a:lnTo>
                  <a:pt x="2463327" y="0"/>
                </a:lnTo>
                <a:lnTo>
                  <a:pt x="2463327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05171">
            <a:off x="5625744" y="4550496"/>
            <a:ext cx="2550839" cy="2592975"/>
          </a:xfrm>
          <a:custGeom>
            <a:avLst/>
            <a:gdLst/>
            <a:ahLst/>
            <a:cxnLst/>
            <a:rect l="l" t="t" r="r" b="b"/>
            <a:pathLst>
              <a:path w="2550839" h="2592975">
                <a:moveTo>
                  <a:pt x="0" y="0"/>
                </a:moveTo>
                <a:lnTo>
                  <a:pt x="2550839" y="0"/>
                </a:lnTo>
                <a:lnTo>
                  <a:pt x="2550839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61149" y="4161935"/>
            <a:ext cx="2612570" cy="2592975"/>
          </a:xfrm>
          <a:custGeom>
            <a:avLst/>
            <a:gdLst/>
            <a:ahLst/>
            <a:cxnLst/>
            <a:rect l="l" t="t" r="r" b="b"/>
            <a:pathLst>
              <a:path w="2612570" h="2592975">
                <a:moveTo>
                  <a:pt x="0" y="0"/>
                </a:moveTo>
                <a:lnTo>
                  <a:pt x="2612570" y="0"/>
                </a:lnTo>
                <a:lnTo>
                  <a:pt x="2612570" y="2592976"/>
                </a:lnTo>
                <a:lnTo>
                  <a:pt x="0" y="25929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98563">
            <a:off x="10349420" y="4534667"/>
            <a:ext cx="2314230" cy="2592975"/>
          </a:xfrm>
          <a:custGeom>
            <a:avLst/>
            <a:gdLst/>
            <a:ahLst/>
            <a:cxnLst/>
            <a:rect l="l" t="t" r="r" b="b"/>
            <a:pathLst>
              <a:path w="2314230" h="2592975">
                <a:moveTo>
                  <a:pt x="0" y="0"/>
                </a:moveTo>
                <a:lnTo>
                  <a:pt x="2314231" y="0"/>
                </a:lnTo>
                <a:lnTo>
                  <a:pt x="2314231" y="2592975"/>
                </a:lnTo>
                <a:lnTo>
                  <a:pt x="0" y="25929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115470" y="7053310"/>
            <a:ext cx="12262707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Hope you had fun!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146</Words>
  <Application>Microsoft Office PowerPoint</Application>
  <PresentationFormat>Custom</PresentationFormat>
  <Paragraphs>32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Times New Roman</vt:lpstr>
      <vt:lpstr>Harlow Solid</vt:lpstr>
      <vt:lpstr>Glacial Indifference Bold</vt:lpstr>
      <vt:lpstr>Paytone One</vt:lpstr>
      <vt:lpstr>Arial</vt:lpstr>
      <vt:lpstr>Calibri</vt:lpstr>
      <vt:lpstr>Glacial Indifference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Rung chuông vàng</dc:title>
  <dc:creator>HP</dc:creator>
  <cp:lastModifiedBy>Administrator</cp:lastModifiedBy>
  <cp:revision>2</cp:revision>
  <dcterms:created xsi:type="dcterms:W3CDTF">2006-08-16T00:00:00Z</dcterms:created>
  <dcterms:modified xsi:type="dcterms:W3CDTF">2025-10-27T15:07:18Z</dcterms:modified>
  <dc:identifier>DAG2_mZtoMs</dc:identifier>
</cp:coreProperties>
</file>