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gif" ContentType="image/gif"/>
  <Default Extension="wmf" ContentType="image/x-wmf"/>
  <Default Extension="mp4" ContentType="video/mp4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3"/>
    <p:sldId id="267" r:id="rId4"/>
    <p:sldId id="266" r:id="rId5"/>
    <p:sldId id="259" r:id="rId6"/>
    <p:sldId id="268" r:id="rId7"/>
    <p:sldId id="260" r:id="rId8"/>
  </p:sldIdLst>
  <p:sldSz cx="16276320" cy="9144000"/>
  <p:notesSz cx="6858000" cy="9144000"/>
  <p:defaultTextStyle>
    <a:defPPr>
      <a:defRPr lang="en-US"/>
    </a:defPPr>
    <a:lvl1pPr marL="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512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0" d="100"/>
          <a:sy n="60" d="100"/>
        </p:scale>
        <p:origin x="-672" y="-72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commentAuthors" Target="commentAuthors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44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24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68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12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565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37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1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250" algn="l" defTabSz="1452245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6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3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2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44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45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68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12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56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37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1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25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440" indent="0">
              <a:buNone/>
              <a:defRPr sz="3200" b="1"/>
            </a:lvl2pPr>
            <a:lvl3pPr marL="1452245" indent="0">
              <a:buNone/>
              <a:defRPr sz="2900" b="1"/>
            </a:lvl3pPr>
            <a:lvl4pPr marL="2178685" indent="0">
              <a:buNone/>
              <a:defRPr sz="2500" b="1"/>
            </a:lvl4pPr>
            <a:lvl5pPr marL="2905125" indent="0">
              <a:buNone/>
              <a:defRPr sz="2500" b="1"/>
            </a:lvl5pPr>
            <a:lvl6pPr marL="3631565" indent="0">
              <a:buNone/>
              <a:defRPr sz="2500" b="1"/>
            </a:lvl6pPr>
            <a:lvl7pPr marL="4357370" indent="0">
              <a:buNone/>
              <a:defRPr sz="2500" b="1"/>
            </a:lvl7pPr>
            <a:lvl8pPr marL="5083810" indent="0">
              <a:buNone/>
              <a:defRPr sz="2500" b="1"/>
            </a:lvl8pPr>
            <a:lvl9pPr marL="5810250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440" indent="0">
              <a:buNone/>
              <a:defRPr sz="4400"/>
            </a:lvl2pPr>
            <a:lvl3pPr marL="1452245" indent="0">
              <a:buNone/>
              <a:defRPr sz="3800"/>
            </a:lvl3pPr>
            <a:lvl4pPr marL="2178685" indent="0">
              <a:buNone/>
              <a:defRPr sz="3200"/>
            </a:lvl4pPr>
            <a:lvl5pPr marL="2905125" indent="0">
              <a:buNone/>
              <a:defRPr sz="3200"/>
            </a:lvl5pPr>
            <a:lvl6pPr marL="3631565" indent="0">
              <a:buNone/>
              <a:defRPr sz="3200"/>
            </a:lvl6pPr>
            <a:lvl7pPr marL="4357370" indent="0">
              <a:buNone/>
              <a:defRPr sz="3200"/>
            </a:lvl7pPr>
            <a:lvl8pPr marL="5083810" indent="0">
              <a:buNone/>
              <a:defRPr sz="3200"/>
            </a:lvl8pPr>
            <a:lvl9pPr marL="5810250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440" indent="0">
              <a:buNone/>
              <a:defRPr sz="1900"/>
            </a:lvl2pPr>
            <a:lvl3pPr marL="1452245" indent="0">
              <a:buNone/>
              <a:defRPr sz="1600"/>
            </a:lvl3pPr>
            <a:lvl4pPr marL="2178685" indent="0">
              <a:buNone/>
              <a:defRPr sz="1400"/>
            </a:lvl4pPr>
            <a:lvl5pPr marL="2905125" indent="0">
              <a:buNone/>
              <a:defRPr sz="1400"/>
            </a:lvl5pPr>
            <a:lvl6pPr marL="3631565" indent="0">
              <a:buNone/>
              <a:defRPr sz="1400"/>
            </a:lvl6pPr>
            <a:lvl7pPr marL="4357370" indent="0">
              <a:buNone/>
              <a:defRPr sz="1400"/>
            </a:lvl7pPr>
            <a:lvl8pPr marL="5083810" indent="0">
              <a:buNone/>
              <a:defRPr sz="1400"/>
            </a:lvl8pPr>
            <a:lvl9pPr marL="581025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452245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830" indent="-54483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465" indent="-454025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46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0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345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15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59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703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470" indent="-363220" algn="l" defTabSz="145224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44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4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68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12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565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37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1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250" algn="l" defTabSz="1452245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7.wm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3" Type="http://schemas.openxmlformats.org/officeDocument/2006/relationships/image" Target="../media/image4.png"/><Relationship Id="rId2" Type="http://schemas.openxmlformats.org/officeDocument/2006/relationships/image" Target="../media/image3.wmf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8.png"/><Relationship Id="rId2" Type="http://schemas.microsoft.com/office/2007/relationships/media" Target="../media/media1.mp4"/><Relationship Id="rId1" Type="http://schemas.openxmlformats.org/officeDocument/2006/relationships/video" Target="../media/media1.mp4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16.wdp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9" Type="http://schemas.microsoft.com/office/2007/relationships/media" Target="../media/media4.mp3"/><Relationship Id="rId8" Type="http://schemas.openxmlformats.org/officeDocument/2006/relationships/audio" Target="../media/media4.mp3"/><Relationship Id="rId7" Type="http://schemas.microsoft.com/office/2007/relationships/media" Target="../media/media3.mp3"/><Relationship Id="rId6" Type="http://schemas.openxmlformats.org/officeDocument/2006/relationships/audio" Target="../media/media3.mp3"/><Relationship Id="rId5" Type="http://schemas.openxmlformats.org/officeDocument/2006/relationships/image" Target="../media/image19.png"/><Relationship Id="rId4" Type="http://schemas.microsoft.com/office/2007/relationships/media" Target="../media/media2.mp3"/><Relationship Id="rId3" Type="http://schemas.openxmlformats.org/officeDocument/2006/relationships/audio" Target="../media/media2.mp3"/><Relationship Id="rId2" Type="http://schemas.openxmlformats.org/officeDocument/2006/relationships/image" Target="../media/image18.GIF"/><Relationship Id="rId12" Type="http://schemas.openxmlformats.org/officeDocument/2006/relationships/slideLayout" Target="../slideLayouts/slideLayout12.xml"/><Relationship Id="rId11" Type="http://schemas.microsoft.com/office/2007/relationships/media" Target="../media/media5.mp3"/><Relationship Id="rId10" Type="http://schemas.openxmlformats.org/officeDocument/2006/relationships/audio" Target="../media/media5.mp3"/><Relationship Id="rId1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1562735" y="723900"/>
            <a:ext cx="11671935" cy="681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anose="02020603050405020304" pitchFamily="18" charset="0"/>
              </a:rPr>
              <a:t>TRƯỜNG TIỂU HỌC TOÀN THẮNG - TIÊN THẮNG</a:t>
            </a:r>
            <a:endParaRPr lang="en-US" altLang="en-US" sz="3500" b="1">
              <a:solidFill>
                <a:srgbClr val="FF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56520" y="4343401"/>
            <a:ext cx="1295400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 Toán lớp 3</a:t>
            </a:r>
            <a:endParaRPr lang="en-US" sz="40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14: MỘT PHẦN MẤY (T1)</a:t>
            </a:r>
            <a:endParaRPr lang="en-US" sz="54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CHÀO MỪNG QUÝ THẦY CÔ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rPr>
              <a:t>VỀ DỰ GIỜ THĂM LỚP</a:t>
            </a:r>
            <a:endParaRPr lang="en-US" sz="6000" b="1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276" y="621081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704479" y="7148469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792782093440378772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/>
          <a:srcRect r="4375"/>
          <a:stretch>
            <a:fillRect/>
          </a:stretch>
        </p:blipFill>
        <p:spPr>
          <a:xfrm>
            <a:off x="10160" y="0"/>
            <a:ext cx="16256000" cy="914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7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204119" y="1295400"/>
            <a:ext cx="2327973" cy="109103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17180" t="8877"/>
          <a:stretch>
            <a:fillRect/>
          </a:stretch>
        </p:blipFill>
        <p:spPr>
          <a:xfrm>
            <a:off x="746919" y="2362200"/>
            <a:ext cx="3031112" cy="2851036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2 phần bằng nhau, tô màu 1 phần. 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hai hình tròn.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hai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8633" y="2389555"/>
                <a:ext cx="11777235" cy="2950744"/>
              </a:xfrm>
              <a:prstGeom prst="rect">
                <a:avLst/>
              </a:prstGeom>
              <a:blipFill rotWithShape="1">
                <a:blip r:embed="rId3"/>
                <a:stretch>
                  <a:fillRect l="-5" t="-2" r="4" b="20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Oval 11"/>
          <p:cNvSpPr/>
          <p:nvPr/>
        </p:nvSpPr>
        <p:spPr>
          <a:xfrm rot="10800000">
            <a:off x="3875570" y="2949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rot="10800000">
            <a:off x="3881034" y="37115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rot="10800000">
            <a:off x="3875570" y="4778318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1146" y="5912618"/>
            <a:ext cx="3117273" cy="27432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/>
              <p:cNvSpPr txBox="1"/>
              <p:nvPr/>
            </p:nvSpPr>
            <p:spPr>
              <a:xfrm>
                <a:off x="3847269" y="5822835"/>
                <a:ext cx="11658600" cy="2933700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Chia hình tròn thành 4 phần bằng nhau, tô màu 1 phần. 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Đã tô màu một phần tư hình tròn.</a:t>
                </a:r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3600" b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Một phần tư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solidFill>
                              <a:srgbClr val="836967"/>
                            </a:solidFill>
                            <a:latin typeface="Cambria Math" panose="02040503050406030204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en-US" sz="3600" b="1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269" y="5822835"/>
                <a:ext cx="11658600" cy="2933700"/>
              </a:xfrm>
              <a:prstGeom prst="rect">
                <a:avLst/>
              </a:prstGeom>
              <a:blipFill rotWithShape="1">
                <a:blip r:embed="rId5"/>
                <a:stretch>
                  <a:fillRect l="-4" t="-18" r="4" b="18"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/>
          <p:cNvSpPr/>
          <p:nvPr/>
        </p:nvSpPr>
        <p:spPr>
          <a:xfrm rot="10800000">
            <a:off x="3904328" y="6257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0800000">
            <a:off x="3909792" y="70197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10800000">
            <a:off x="3904328" y="8086554"/>
            <a:ext cx="181158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4" grpId="0" animBg="1"/>
      <p:bldP spid="15" grpId="0" animBg="1"/>
      <p:bldP spid="18" grpId="0" bldLvl="0" animBg="1"/>
      <p:bldP spid="25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1813719" y="1682164"/>
            <a:ext cx="2895600" cy="1447802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2602169" y="3129966"/>
            <a:ext cx="2139694" cy="677108"/>
            <a:chOff x="1470819" y="1943100"/>
            <a:chExt cx="2139694" cy="677108"/>
          </a:xfrm>
        </p:grpSpPr>
        <p:grpSp>
          <p:nvGrpSpPr>
            <p:cNvPr id="29" name="Group 28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</a:t>
                </a:r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2071309" y="1943100"/>
              <a:ext cx="1539204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Đ, S ? </a:t>
              </a:r>
              <a:endParaRPr lang="en-US" sz="38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9382" t="11362" r="-61"/>
          <a:stretch>
            <a:fillRect/>
          </a:stretch>
        </p:blipFill>
        <p:spPr>
          <a:xfrm>
            <a:off x="4175919" y="4038600"/>
            <a:ext cx="9873787" cy="440284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8214519" y="5481191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138319" y="7686657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3319919" y="5486400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3332192" y="7684039"/>
            <a:ext cx="533400" cy="538609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endParaRPr lang="en-US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36" grpId="0" animBg="1"/>
      <p:bldP spid="37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2880545" y="247256"/>
            <a:ext cx="12255315" cy="1734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0" i="0" u="none" strike="noStrike" kern="0" cap="none" spc="0" normalizeH="0" baseline="0" noProof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Chọn cách đọc phù hợp với cách viết một phần mấy ở mỗi hình</a:t>
            </a:r>
            <a:endParaRPr kumimoji="0" lang="en-US" sz="5335" b="0" i="0" u="none" strike="noStrike" kern="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1856100" y="291380"/>
            <a:ext cx="855599" cy="855599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335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/>
                <a:sym typeface="Arial" panose="020B0604020202020204"/>
              </a:rPr>
              <a:t>2</a:t>
            </a:r>
            <a:endParaRPr kumimoji="0" lang="en-US" sz="5335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/>
              <a:sym typeface="Arial" panose="020B0604020202020204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577925" y="2004283"/>
            <a:ext cx="9851989" cy="6567993"/>
          </a:xfrm>
          <a:prstGeom prst="rect">
            <a:avLst/>
          </a:prstGeom>
        </p:spPr>
      </p:pic>
      <p:pic>
        <p:nvPicPr>
          <p:cNvPr id="16" name="Picture 15" descr="A white underwear on a black background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3345" y="3672841"/>
            <a:ext cx="272933" cy="76200"/>
          </a:xfrm>
          <a:prstGeom prst="rect">
            <a:avLst/>
          </a:prstGeom>
        </p:spPr>
      </p:pic>
      <p:pic>
        <p:nvPicPr>
          <p:cNvPr id="22" name="1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048173" y="1466427"/>
            <a:ext cx="541867" cy="541867"/>
          </a:xfrm>
          <a:prstGeom prst="rect">
            <a:avLst/>
          </a:prstGeom>
        </p:spPr>
      </p:pic>
      <p:pic>
        <p:nvPicPr>
          <p:cNvPr id="23" name="speech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337733" y="2411307"/>
            <a:ext cx="541867" cy="541867"/>
          </a:xfrm>
          <a:prstGeom prst="rect">
            <a:avLst/>
          </a:prstGeom>
        </p:spPr>
      </p:pic>
      <p:pic>
        <p:nvPicPr>
          <p:cNvPr id="24" name="Picture 23" descr="A white underwear on a black background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95505" y="3352800"/>
            <a:ext cx="291133" cy="81281"/>
          </a:xfrm>
          <a:prstGeom prst="rect">
            <a:avLst/>
          </a:prstGeom>
        </p:spPr>
      </p:pic>
      <p:sp>
        <p:nvSpPr>
          <p:cNvPr id="25" name="Freeform: Shape 24"/>
          <p:cNvSpPr/>
          <p:nvPr/>
        </p:nvSpPr>
        <p:spPr>
          <a:xfrm>
            <a:off x="10464800" y="2987040"/>
            <a:ext cx="1706880" cy="2468880"/>
          </a:xfrm>
          <a:custGeom>
            <a:avLst/>
            <a:gdLst>
              <a:gd name="connsiteX0" fmla="*/ 1280160 w 1280160"/>
              <a:gd name="connsiteY0" fmla="*/ 0 h 1851660"/>
              <a:gd name="connsiteX1" fmla="*/ 1268730 w 1280160"/>
              <a:gd name="connsiteY1" fmla="*/ 148590 h 1851660"/>
              <a:gd name="connsiteX2" fmla="*/ 1257300 w 1280160"/>
              <a:gd name="connsiteY2" fmla="*/ 205740 h 1851660"/>
              <a:gd name="connsiteX3" fmla="*/ 1223010 w 1280160"/>
              <a:gd name="connsiteY3" fmla="*/ 400050 h 1851660"/>
              <a:gd name="connsiteX4" fmla="*/ 1188720 w 1280160"/>
              <a:gd name="connsiteY4" fmla="*/ 491490 h 1851660"/>
              <a:gd name="connsiteX5" fmla="*/ 1165860 w 1280160"/>
              <a:gd name="connsiteY5" fmla="*/ 571500 h 1851660"/>
              <a:gd name="connsiteX6" fmla="*/ 1108710 w 1280160"/>
              <a:gd name="connsiteY6" fmla="*/ 662940 h 1851660"/>
              <a:gd name="connsiteX7" fmla="*/ 1062990 w 1280160"/>
              <a:gd name="connsiteY7" fmla="*/ 765810 h 1851660"/>
              <a:gd name="connsiteX8" fmla="*/ 845820 w 1280160"/>
              <a:gd name="connsiteY8" fmla="*/ 948690 h 1851660"/>
              <a:gd name="connsiteX9" fmla="*/ 640080 w 1280160"/>
              <a:gd name="connsiteY9" fmla="*/ 1120140 h 1851660"/>
              <a:gd name="connsiteX10" fmla="*/ 537210 w 1280160"/>
              <a:gd name="connsiteY10" fmla="*/ 1177290 h 1851660"/>
              <a:gd name="connsiteX11" fmla="*/ 377190 w 1280160"/>
              <a:gd name="connsiteY11" fmla="*/ 1280160 h 1851660"/>
              <a:gd name="connsiteX12" fmla="*/ 331470 w 1280160"/>
              <a:gd name="connsiteY12" fmla="*/ 1303020 h 1851660"/>
              <a:gd name="connsiteX13" fmla="*/ 205740 w 1280160"/>
              <a:gd name="connsiteY13" fmla="*/ 1405890 h 1851660"/>
              <a:gd name="connsiteX14" fmla="*/ 125730 w 1280160"/>
              <a:gd name="connsiteY14" fmla="*/ 1543050 h 1851660"/>
              <a:gd name="connsiteX15" fmla="*/ 57150 w 1280160"/>
              <a:gd name="connsiteY15" fmla="*/ 1680210 h 1851660"/>
              <a:gd name="connsiteX16" fmla="*/ 45720 w 1280160"/>
              <a:gd name="connsiteY16" fmla="*/ 1725930 h 1851660"/>
              <a:gd name="connsiteX17" fmla="*/ 34290 w 1280160"/>
              <a:gd name="connsiteY17" fmla="*/ 1794510 h 1851660"/>
              <a:gd name="connsiteX18" fmla="*/ 11430 w 1280160"/>
              <a:gd name="connsiteY18" fmla="*/ 1828800 h 1851660"/>
              <a:gd name="connsiteX19" fmla="*/ 0 w 1280160"/>
              <a:gd name="connsiteY19" fmla="*/ 1851660 h 1851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280160" h="1851660">
                <a:moveTo>
                  <a:pt x="1280160" y="0"/>
                </a:moveTo>
                <a:cubicBezTo>
                  <a:pt x="1276350" y="49530"/>
                  <a:pt x="1274216" y="99218"/>
                  <a:pt x="1268730" y="148590"/>
                </a:cubicBezTo>
                <a:cubicBezTo>
                  <a:pt x="1266585" y="167898"/>
                  <a:pt x="1260775" y="186626"/>
                  <a:pt x="1257300" y="205740"/>
                </a:cubicBezTo>
                <a:cubicBezTo>
                  <a:pt x="1245535" y="270450"/>
                  <a:pt x="1238359" y="336095"/>
                  <a:pt x="1223010" y="400050"/>
                </a:cubicBezTo>
                <a:cubicBezTo>
                  <a:pt x="1215413" y="431704"/>
                  <a:pt x="1199014" y="460608"/>
                  <a:pt x="1188720" y="491490"/>
                </a:cubicBezTo>
                <a:cubicBezTo>
                  <a:pt x="1179949" y="517804"/>
                  <a:pt x="1177590" y="546365"/>
                  <a:pt x="1165860" y="571500"/>
                </a:cubicBezTo>
                <a:cubicBezTo>
                  <a:pt x="1150660" y="604071"/>
                  <a:pt x="1125528" y="631174"/>
                  <a:pt x="1108710" y="662940"/>
                </a:cubicBezTo>
                <a:cubicBezTo>
                  <a:pt x="1091153" y="696103"/>
                  <a:pt x="1085504" y="735791"/>
                  <a:pt x="1062990" y="765810"/>
                </a:cubicBezTo>
                <a:cubicBezTo>
                  <a:pt x="943039" y="925745"/>
                  <a:pt x="968603" y="854797"/>
                  <a:pt x="845820" y="948690"/>
                </a:cubicBezTo>
                <a:cubicBezTo>
                  <a:pt x="705529" y="1055972"/>
                  <a:pt x="783855" y="1024290"/>
                  <a:pt x="640080" y="1120140"/>
                </a:cubicBezTo>
                <a:cubicBezTo>
                  <a:pt x="607442" y="1141899"/>
                  <a:pt x="570717" y="1156894"/>
                  <a:pt x="537210" y="1177290"/>
                </a:cubicBezTo>
                <a:cubicBezTo>
                  <a:pt x="483044" y="1210260"/>
                  <a:pt x="433907" y="1251802"/>
                  <a:pt x="377190" y="1280160"/>
                </a:cubicBezTo>
                <a:cubicBezTo>
                  <a:pt x="361950" y="1287780"/>
                  <a:pt x="345919" y="1293989"/>
                  <a:pt x="331470" y="1303020"/>
                </a:cubicBezTo>
                <a:cubicBezTo>
                  <a:pt x="301774" y="1321580"/>
                  <a:pt x="218851" y="1392779"/>
                  <a:pt x="205740" y="1405890"/>
                </a:cubicBezTo>
                <a:cubicBezTo>
                  <a:pt x="167524" y="1444106"/>
                  <a:pt x="150417" y="1496763"/>
                  <a:pt x="125730" y="1543050"/>
                </a:cubicBezTo>
                <a:cubicBezTo>
                  <a:pt x="86421" y="1616754"/>
                  <a:pt x="80336" y="1610651"/>
                  <a:pt x="57150" y="1680210"/>
                </a:cubicBezTo>
                <a:cubicBezTo>
                  <a:pt x="52182" y="1695113"/>
                  <a:pt x="48801" y="1710526"/>
                  <a:pt x="45720" y="1725930"/>
                </a:cubicBezTo>
                <a:cubicBezTo>
                  <a:pt x="41175" y="1748655"/>
                  <a:pt x="41619" y="1772524"/>
                  <a:pt x="34290" y="1794510"/>
                </a:cubicBezTo>
                <a:cubicBezTo>
                  <a:pt x="29946" y="1807542"/>
                  <a:pt x="18498" y="1817020"/>
                  <a:pt x="11430" y="1828800"/>
                </a:cubicBezTo>
                <a:cubicBezTo>
                  <a:pt x="7047" y="1836105"/>
                  <a:pt x="3810" y="1844040"/>
                  <a:pt x="0" y="185166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5"/>
          </a:p>
        </p:txBody>
      </p:sp>
      <p:pic>
        <p:nvPicPr>
          <p:cNvPr id="26" name="Picture 25" descr="A white underwear on a black background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24385" y="6482080"/>
            <a:ext cx="291133" cy="81281"/>
          </a:xfrm>
          <a:prstGeom prst="rect">
            <a:avLst/>
          </a:prstGeom>
        </p:spPr>
      </p:pic>
      <p:pic>
        <p:nvPicPr>
          <p:cNvPr id="27" name="speech (1)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170093" y="3539067"/>
            <a:ext cx="541867" cy="541867"/>
          </a:xfrm>
          <a:prstGeom prst="rect">
            <a:avLst/>
          </a:prstGeom>
        </p:spPr>
      </p:pic>
      <p:sp>
        <p:nvSpPr>
          <p:cNvPr id="28" name="Freeform: Shape 27"/>
          <p:cNvSpPr/>
          <p:nvPr/>
        </p:nvSpPr>
        <p:spPr>
          <a:xfrm>
            <a:off x="10708640" y="4602480"/>
            <a:ext cx="1356360" cy="1645920"/>
          </a:xfrm>
          <a:custGeom>
            <a:avLst/>
            <a:gdLst>
              <a:gd name="connsiteX0" fmla="*/ 1017270 w 1017270"/>
              <a:gd name="connsiteY0" fmla="*/ 1062990 h 1234440"/>
              <a:gd name="connsiteX1" fmla="*/ 982980 w 1017270"/>
              <a:gd name="connsiteY1" fmla="*/ 1177290 h 1234440"/>
              <a:gd name="connsiteX2" fmla="*/ 960120 w 1017270"/>
              <a:gd name="connsiteY2" fmla="*/ 1211580 h 1234440"/>
              <a:gd name="connsiteX3" fmla="*/ 925830 w 1017270"/>
              <a:gd name="connsiteY3" fmla="*/ 1234440 h 1234440"/>
              <a:gd name="connsiteX4" fmla="*/ 742950 w 1017270"/>
              <a:gd name="connsiteY4" fmla="*/ 1223010 h 1234440"/>
              <a:gd name="connsiteX5" fmla="*/ 674370 w 1017270"/>
              <a:gd name="connsiteY5" fmla="*/ 1188720 h 1234440"/>
              <a:gd name="connsiteX6" fmla="*/ 605790 w 1017270"/>
              <a:gd name="connsiteY6" fmla="*/ 1165860 h 1234440"/>
              <a:gd name="connsiteX7" fmla="*/ 560070 w 1017270"/>
              <a:gd name="connsiteY7" fmla="*/ 1131570 h 1234440"/>
              <a:gd name="connsiteX8" fmla="*/ 331470 w 1017270"/>
              <a:gd name="connsiteY8" fmla="*/ 902970 h 1234440"/>
              <a:gd name="connsiteX9" fmla="*/ 251460 w 1017270"/>
              <a:gd name="connsiteY9" fmla="*/ 777240 h 1234440"/>
              <a:gd name="connsiteX10" fmla="*/ 194310 w 1017270"/>
              <a:gd name="connsiteY10" fmla="*/ 674370 h 1234440"/>
              <a:gd name="connsiteX11" fmla="*/ 160020 w 1017270"/>
              <a:gd name="connsiteY11" fmla="*/ 560070 h 1234440"/>
              <a:gd name="connsiteX12" fmla="*/ 80010 w 1017270"/>
              <a:gd name="connsiteY12" fmla="*/ 331470 h 1234440"/>
              <a:gd name="connsiteX13" fmla="*/ 57150 w 1017270"/>
              <a:gd name="connsiteY13" fmla="*/ 251460 h 1234440"/>
              <a:gd name="connsiteX14" fmla="*/ 45720 w 1017270"/>
              <a:gd name="connsiteY14" fmla="*/ 182880 h 1234440"/>
              <a:gd name="connsiteX15" fmla="*/ 34290 w 1017270"/>
              <a:gd name="connsiteY15" fmla="*/ 125730 h 1234440"/>
              <a:gd name="connsiteX16" fmla="*/ 11430 w 1017270"/>
              <a:gd name="connsiteY16" fmla="*/ 34290 h 1234440"/>
              <a:gd name="connsiteX17" fmla="*/ 0 w 1017270"/>
              <a:gd name="connsiteY17" fmla="*/ 0 h 1234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017270" h="1234440">
                <a:moveTo>
                  <a:pt x="1017270" y="1062990"/>
                </a:moveTo>
                <a:cubicBezTo>
                  <a:pt x="1006562" y="1116528"/>
                  <a:pt x="1008043" y="1127165"/>
                  <a:pt x="982980" y="1177290"/>
                </a:cubicBezTo>
                <a:cubicBezTo>
                  <a:pt x="976837" y="1189577"/>
                  <a:pt x="969834" y="1201866"/>
                  <a:pt x="960120" y="1211580"/>
                </a:cubicBezTo>
                <a:cubicBezTo>
                  <a:pt x="950406" y="1221294"/>
                  <a:pt x="937260" y="1226820"/>
                  <a:pt x="925830" y="1234440"/>
                </a:cubicBezTo>
                <a:cubicBezTo>
                  <a:pt x="864870" y="1230630"/>
                  <a:pt x="803044" y="1233936"/>
                  <a:pt x="742950" y="1223010"/>
                </a:cubicBezTo>
                <a:cubicBezTo>
                  <a:pt x="717804" y="1218438"/>
                  <a:pt x="697962" y="1198550"/>
                  <a:pt x="674370" y="1188720"/>
                </a:cubicBezTo>
                <a:cubicBezTo>
                  <a:pt x="652127" y="1179452"/>
                  <a:pt x="628650" y="1173480"/>
                  <a:pt x="605790" y="1165860"/>
                </a:cubicBezTo>
                <a:cubicBezTo>
                  <a:pt x="590550" y="1154430"/>
                  <a:pt x="574814" y="1143633"/>
                  <a:pt x="560070" y="1131570"/>
                </a:cubicBezTo>
                <a:cubicBezTo>
                  <a:pt x="470362" y="1058173"/>
                  <a:pt x="409533" y="1000549"/>
                  <a:pt x="331470" y="902970"/>
                </a:cubicBezTo>
                <a:cubicBezTo>
                  <a:pt x="300437" y="864179"/>
                  <a:pt x="277018" y="819837"/>
                  <a:pt x="251460" y="777240"/>
                </a:cubicBezTo>
                <a:cubicBezTo>
                  <a:pt x="231278" y="743604"/>
                  <a:pt x="209532" y="710522"/>
                  <a:pt x="194310" y="674370"/>
                </a:cubicBezTo>
                <a:cubicBezTo>
                  <a:pt x="178874" y="637710"/>
                  <a:pt x="172599" y="597806"/>
                  <a:pt x="160020" y="560070"/>
                </a:cubicBezTo>
                <a:cubicBezTo>
                  <a:pt x="134490" y="483480"/>
                  <a:pt x="102189" y="409096"/>
                  <a:pt x="80010" y="331470"/>
                </a:cubicBezTo>
                <a:cubicBezTo>
                  <a:pt x="72390" y="304800"/>
                  <a:pt x="63387" y="278487"/>
                  <a:pt x="57150" y="251460"/>
                </a:cubicBezTo>
                <a:cubicBezTo>
                  <a:pt x="51939" y="228878"/>
                  <a:pt x="49866" y="205682"/>
                  <a:pt x="45720" y="182880"/>
                </a:cubicBezTo>
                <a:cubicBezTo>
                  <a:pt x="42245" y="163766"/>
                  <a:pt x="38658" y="144660"/>
                  <a:pt x="34290" y="125730"/>
                </a:cubicBezTo>
                <a:cubicBezTo>
                  <a:pt x="27225" y="95117"/>
                  <a:pt x="21365" y="64096"/>
                  <a:pt x="11430" y="34290"/>
                </a:cubicBez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5"/>
          </a:p>
        </p:txBody>
      </p:sp>
      <p:pic>
        <p:nvPicPr>
          <p:cNvPr id="29" name="Picture 28" descr="A white underwear on a black background&#10;&#10;AI-generated content may be incorrect.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7905" y="6121400"/>
            <a:ext cx="291133" cy="81281"/>
          </a:xfrm>
          <a:prstGeom prst="rect">
            <a:avLst/>
          </a:prstGeom>
        </p:spPr>
      </p:pic>
      <p:pic>
        <p:nvPicPr>
          <p:cNvPr id="30" name="4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1246293" y="4407747"/>
            <a:ext cx="541867" cy="541867"/>
          </a:xfrm>
          <a:prstGeom prst="rect">
            <a:avLst/>
          </a:prstGeom>
        </p:spPr>
      </p:pic>
      <p:sp>
        <p:nvSpPr>
          <p:cNvPr id="31" name="Freeform: Shape 30"/>
          <p:cNvSpPr/>
          <p:nvPr/>
        </p:nvSpPr>
        <p:spPr>
          <a:xfrm>
            <a:off x="4765040" y="5836920"/>
            <a:ext cx="1737360" cy="475547"/>
          </a:xfrm>
          <a:custGeom>
            <a:avLst/>
            <a:gdLst>
              <a:gd name="connsiteX0" fmla="*/ 0 w 1303020"/>
              <a:gd name="connsiteY0" fmla="*/ 0 h 356660"/>
              <a:gd name="connsiteX1" fmla="*/ 68580 w 1303020"/>
              <a:gd name="connsiteY1" fmla="*/ 11430 h 356660"/>
              <a:gd name="connsiteX2" fmla="*/ 125730 w 1303020"/>
              <a:gd name="connsiteY2" fmla="*/ 57150 h 356660"/>
              <a:gd name="connsiteX3" fmla="*/ 240030 w 1303020"/>
              <a:gd name="connsiteY3" fmla="*/ 125730 h 356660"/>
              <a:gd name="connsiteX4" fmla="*/ 388620 w 1303020"/>
              <a:gd name="connsiteY4" fmla="*/ 194310 h 356660"/>
              <a:gd name="connsiteX5" fmla="*/ 491490 w 1303020"/>
              <a:gd name="connsiteY5" fmla="*/ 228600 h 356660"/>
              <a:gd name="connsiteX6" fmla="*/ 902970 w 1303020"/>
              <a:gd name="connsiteY6" fmla="*/ 320040 h 356660"/>
              <a:gd name="connsiteX7" fmla="*/ 971550 w 1303020"/>
              <a:gd name="connsiteY7" fmla="*/ 331470 h 356660"/>
              <a:gd name="connsiteX8" fmla="*/ 1074420 w 1303020"/>
              <a:gd name="connsiteY8" fmla="*/ 354330 h 356660"/>
              <a:gd name="connsiteX9" fmla="*/ 1303020 w 1303020"/>
              <a:gd name="connsiteY9" fmla="*/ 354330 h 356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3020" h="356660">
                <a:moveTo>
                  <a:pt x="0" y="0"/>
                </a:moveTo>
                <a:cubicBezTo>
                  <a:pt x="22860" y="3810"/>
                  <a:pt x="47482" y="1840"/>
                  <a:pt x="68580" y="11430"/>
                </a:cubicBezTo>
                <a:cubicBezTo>
                  <a:pt x="90789" y="21525"/>
                  <a:pt x="105431" y="43618"/>
                  <a:pt x="125730" y="57150"/>
                </a:cubicBezTo>
                <a:cubicBezTo>
                  <a:pt x="162700" y="81796"/>
                  <a:pt x="200637" y="105177"/>
                  <a:pt x="240030" y="125730"/>
                </a:cubicBezTo>
                <a:cubicBezTo>
                  <a:pt x="288394" y="150963"/>
                  <a:pt x="338131" y="173655"/>
                  <a:pt x="388620" y="194310"/>
                </a:cubicBezTo>
                <a:cubicBezTo>
                  <a:pt x="422074" y="207996"/>
                  <a:pt x="456535" y="219401"/>
                  <a:pt x="491490" y="228600"/>
                </a:cubicBezTo>
                <a:cubicBezTo>
                  <a:pt x="859550" y="325458"/>
                  <a:pt x="707974" y="290041"/>
                  <a:pt x="902970" y="320040"/>
                </a:cubicBezTo>
                <a:cubicBezTo>
                  <a:pt x="925876" y="323564"/>
                  <a:pt x="948825" y="326925"/>
                  <a:pt x="971550" y="331470"/>
                </a:cubicBezTo>
                <a:cubicBezTo>
                  <a:pt x="1005994" y="338359"/>
                  <a:pt x="1039377" y="351913"/>
                  <a:pt x="1074420" y="354330"/>
                </a:cubicBezTo>
                <a:cubicBezTo>
                  <a:pt x="1150439" y="359573"/>
                  <a:pt x="1226820" y="354330"/>
                  <a:pt x="1303020" y="35433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5"/>
          </a:p>
        </p:txBody>
      </p:sp>
      <p:sp>
        <p:nvSpPr>
          <p:cNvPr id="32" name="Freeform: Shape 31"/>
          <p:cNvSpPr/>
          <p:nvPr/>
        </p:nvSpPr>
        <p:spPr>
          <a:xfrm>
            <a:off x="5755640" y="2667000"/>
            <a:ext cx="914400" cy="472440"/>
          </a:xfrm>
          <a:custGeom>
            <a:avLst/>
            <a:gdLst>
              <a:gd name="connsiteX0" fmla="*/ 0 w 685800"/>
              <a:gd name="connsiteY0" fmla="*/ 0 h 354330"/>
              <a:gd name="connsiteX1" fmla="*/ 297180 w 685800"/>
              <a:gd name="connsiteY1" fmla="*/ 114300 h 354330"/>
              <a:gd name="connsiteX2" fmla="*/ 377190 w 685800"/>
              <a:gd name="connsiteY2" fmla="*/ 148590 h 354330"/>
              <a:gd name="connsiteX3" fmla="*/ 445770 w 685800"/>
              <a:gd name="connsiteY3" fmla="*/ 171450 h 354330"/>
              <a:gd name="connsiteX4" fmla="*/ 480060 w 685800"/>
              <a:gd name="connsiteY4" fmla="*/ 194310 h 354330"/>
              <a:gd name="connsiteX5" fmla="*/ 560070 w 685800"/>
              <a:gd name="connsiteY5" fmla="*/ 251460 h 354330"/>
              <a:gd name="connsiteX6" fmla="*/ 628650 w 685800"/>
              <a:gd name="connsiteY6" fmla="*/ 320040 h 354330"/>
              <a:gd name="connsiteX7" fmla="*/ 685800 w 685800"/>
              <a:gd name="connsiteY7" fmla="*/ 354330 h 3543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" h="354330">
                <a:moveTo>
                  <a:pt x="0" y="0"/>
                </a:moveTo>
                <a:cubicBezTo>
                  <a:pt x="142508" y="28502"/>
                  <a:pt x="39294" y="3777"/>
                  <a:pt x="297180" y="114300"/>
                </a:cubicBezTo>
                <a:cubicBezTo>
                  <a:pt x="323850" y="125730"/>
                  <a:pt x="349663" y="139414"/>
                  <a:pt x="377190" y="148590"/>
                </a:cubicBezTo>
                <a:cubicBezTo>
                  <a:pt x="400050" y="156210"/>
                  <a:pt x="423750" y="161663"/>
                  <a:pt x="445770" y="171450"/>
                </a:cubicBezTo>
                <a:cubicBezTo>
                  <a:pt x="458323" y="177029"/>
                  <a:pt x="468882" y="186325"/>
                  <a:pt x="480060" y="194310"/>
                </a:cubicBezTo>
                <a:cubicBezTo>
                  <a:pt x="579302" y="265197"/>
                  <a:pt x="479259" y="197586"/>
                  <a:pt x="560070" y="251460"/>
                </a:cubicBezTo>
                <a:cubicBezTo>
                  <a:pt x="587655" y="292838"/>
                  <a:pt x="580042" y="289660"/>
                  <a:pt x="628650" y="320040"/>
                </a:cubicBezTo>
                <a:cubicBezTo>
                  <a:pt x="696036" y="362156"/>
                  <a:pt x="656994" y="325524"/>
                  <a:pt x="685800" y="354330"/>
                </a:cubicBezTo>
              </a:path>
            </a:pathLst>
          </a:cu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865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75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944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8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488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1008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5" grpId="0" bldLvl="0" animBg="1"/>
      <p:bldP spid="28" grpId="0" bldLvl="0" animBg="1"/>
      <p:bldP spid="31" grpId="0" bldLvl="0" animBg="1"/>
      <p:bldP spid="3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99110" y="2591973"/>
            <a:ext cx="8869821" cy="889924"/>
            <a:chOff x="1470819" y="1825446"/>
            <a:chExt cx="8869821" cy="889924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endParaRPr lang="en-US" sz="3600" b="1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6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Đã khoanh vào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/>
                            </a:rPr>
                          </m:ctrlPr>
                        </m:fPr>
                        <m:num>
                          <m:r>
                            <a:rPr lang="en-US" sz="36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0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a14:m>
                  <a:r>
                    <a:rPr lang="en-US" sz="3600" b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số hạt dẻ của hình nào?</a:t>
                  </a:r>
                  <a:endParaRPr lang="en-US" sz="3600" b="1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</mc:Choice>
          <mc:Fallback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18517" y="1825446"/>
                  <a:ext cx="8222123" cy="889924"/>
                </a:xfrm>
                <a:prstGeom prst="rect">
                  <a:avLst/>
                </a:prstGeom>
                <a:blipFill rotWithShape="1">
                  <a:blip r:embed="rId1"/>
                </a:blipFill>
              </p:spPr>
              <p:txBody>
                <a:bodyPr/>
                <a:lstStyle/>
                <a:p>
                  <a:r>
                    <a:rPr lang="en-US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2719" y="3929112"/>
            <a:ext cx="5655170" cy="29373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7008" y="4038600"/>
            <a:ext cx="5586809" cy="2937394"/>
          </a:xfrm>
          <a:prstGeom prst="rect">
            <a:avLst/>
          </a:prstGeom>
        </p:spPr>
      </p:pic>
      <p:sp>
        <p:nvSpPr>
          <p:cNvPr id="23" name="Oval 22"/>
          <p:cNvSpPr/>
          <p:nvPr/>
        </p:nvSpPr>
        <p:spPr>
          <a:xfrm>
            <a:off x="11499304" y="6324600"/>
            <a:ext cx="7620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481</Words>
  <Application>WPS Presentation</Application>
  <PresentationFormat>Custom</PresentationFormat>
  <Paragraphs>36</Paragraphs>
  <Slides>6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8" baseType="lpstr">
      <vt:lpstr>Arial</vt:lpstr>
      <vt:lpstr>SimSun</vt:lpstr>
      <vt:lpstr>Wingdings</vt:lpstr>
      <vt:lpstr>Times New Roman</vt:lpstr>
      <vt:lpstr>Cambria Math</vt:lpstr>
      <vt:lpstr>Cambria Math</vt:lpstr>
      <vt:lpstr>Arial</vt:lpstr>
      <vt:lpstr>Microsoft YaHei</vt:lpstr>
      <vt:lpstr>Arial Unicode MS</vt:lpstr>
      <vt:lpstr>Calibri</vt:lpstr>
      <vt:lpstr>Cambria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XIÊM NGUYỄN</cp:lastModifiedBy>
  <cp:revision>102</cp:revision>
  <dcterms:created xsi:type="dcterms:W3CDTF">2022-07-10T01:37:00Z</dcterms:created>
  <dcterms:modified xsi:type="dcterms:W3CDTF">2025-10-12T14:27:05Z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8F196E0C042C4864BC41691047432C18_12</vt:lpwstr>
  </property>
  <property fmtid="{D5CDD505-2E9C-101B-9397-08002B2CF9AE}" pid="3" name="KSOProductBuildVer">
    <vt:lpwstr>1033-12.2.0.22549</vt:lpwstr>
  </property>
</Properties>
</file>