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4"/>
  </p:notesMasterIdLst>
  <p:sldIdLst>
    <p:sldId id="256" r:id="rId4"/>
    <p:sldId id="276" r:id="rId5"/>
    <p:sldId id="273" r:id="rId6"/>
    <p:sldId id="274" r:id="rId7"/>
    <p:sldId id="275" r:id="rId8"/>
    <p:sldId id="271" r:id="rId9"/>
    <p:sldId id="258" r:id="rId10"/>
    <p:sldId id="272" r:id="rId11"/>
    <p:sldId id="270" r:id="rId12"/>
    <p:sldId id="265" r:id="rId13"/>
  </p:sldIdLst>
  <p:sldSz cx="16276955" cy="9144000"/>
  <p:notesSz cx="6858000" cy="9144000"/>
  <p:defaultTextStyle>
    <a:defPPr>
      <a:defRPr lang="en-US"/>
    </a:defPPr>
    <a:lvl1pPr marL="0" lvl="0" indent="0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805" lvl="1" indent="-26860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lvl="2" indent="-53657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lvl="3" indent="-806450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855" lvl="4" indent="-107505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-107505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-107505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-107505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-1075055" algn="l" defTabSz="1450975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6882E"/>
    <a:srgbClr val="88DFE8"/>
    <a:srgbClr val="FF00FF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35"/>
    <p:restoredTop sz="94660"/>
  </p:normalViewPr>
  <p:slideViewPr>
    <p:cSldViewPr showGuides="1">
      <p:cViewPr varScale="1">
        <p:scale>
          <a:sx n="63" d="100"/>
          <a:sy n="63" d="100"/>
        </p:scale>
        <p:origin x="-614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91B517-6D97-4C3B-B78F-0BF8FC3C4C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5805" marR="0" lvl="1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50975" marR="0" lvl="2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178050" marR="0" lvl="3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03855" marR="0" lvl="4" indent="0" algn="l" defTabSz="14509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en-US" sz="1200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0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85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86" y="1893711"/>
            <a:ext cx="6917706" cy="13066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72" y="3454400"/>
            <a:ext cx="5696934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84" y="3917245"/>
            <a:ext cx="6917706" cy="1210733"/>
          </a:xfrm>
        </p:spPr>
        <p:txBody>
          <a:bodyPr anchor="t"/>
          <a:lstStyle>
            <a:lvl1pPr algn="l">
              <a:defRPr sz="355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84" y="2583745"/>
            <a:ext cx="6917706" cy="1333500"/>
          </a:xfrm>
        </p:spPr>
        <p:txBody>
          <a:bodyPr anchor="b"/>
          <a:lstStyle>
            <a:lvl1pPr marL="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1pPr>
            <a:lvl2pPr marL="406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0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3pPr>
            <a:lvl4pPr marL="12192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4pPr>
            <a:lvl5pPr marL="16256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5pPr>
            <a:lvl6pPr marL="20320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6pPr>
            <a:lvl7pPr marL="24384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7pPr>
            <a:lvl8pPr marL="28448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8pPr>
            <a:lvl9pPr marL="3251200" indent="0">
              <a:buNone/>
              <a:defRPr sz="12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24" y="1422400"/>
            <a:ext cx="3594494" cy="4023079"/>
          </a:xfrm>
        </p:spPr>
        <p:txBody>
          <a:bodyPr/>
          <a:lstStyle>
            <a:lvl1pPr>
              <a:defRPr sz="2485"/>
            </a:lvl1pPr>
            <a:lvl2pPr>
              <a:defRPr sz="2135"/>
            </a:lvl2pPr>
            <a:lvl3pPr>
              <a:defRPr sz="178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059" y="1422400"/>
            <a:ext cx="3594494" cy="4023079"/>
          </a:xfrm>
        </p:spPr>
        <p:txBody>
          <a:bodyPr/>
          <a:lstStyle>
            <a:lvl1pPr>
              <a:defRPr sz="2485"/>
            </a:lvl1pPr>
            <a:lvl2pPr>
              <a:defRPr sz="2135"/>
            </a:lvl2pPr>
            <a:lvl3pPr>
              <a:defRPr sz="178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24" y="1364545"/>
            <a:ext cx="3595908" cy="568677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6400" indent="0">
              <a:buNone/>
              <a:defRPr sz="1780" b="1"/>
            </a:lvl2pPr>
            <a:lvl3pPr marL="812800" indent="0">
              <a:buNone/>
              <a:defRPr sz="1600" b="1"/>
            </a:lvl3pPr>
            <a:lvl4pPr marL="1219200" indent="0">
              <a:buNone/>
              <a:defRPr sz="1420" b="1"/>
            </a:lvl4pPr>
            <a:lvl5pPr marL="1625600" indent="0">
              <a:buNone/>
              <a:defRPr sz="1420" b="1"/>
            </a:lvl5pPr>
            <a:lvl6pPr marL="2032000" indent="0">
              <a:buNone/>
              <a:defRPr sz="1420" b="1"/>
            </a:lvl6pPr>
            <a:lvl7pPr marL="2438400" indent="0">
              <a:buNone/>
              <a:defRPr sz="1420" b="1"/>
            </a:lvl7pPr>
            <a:lvl8pPr marL="2844800" indent="0">
              <a:buNone/>
              <a:defRPr sz="1420" b="1"/>
            </a:lvl8pPr>
            <a:lvl9pPr marL="3251200" indent="0">
              <a:buNone/>
              <a:defRPr sz="142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24" y="1933223"/>
            <a:ext cx="3595908" cy="3512256"/>
          </a:xfrm>
        </p:spPr>
        <p:txBody>
          <a:bodyPr/>
          <a:lstStyle>
            <a:lvl1pPr>
              <a:defRPr sz="2135"/>
            </a:lvl1pPr>
            <a:lvl2pPr>
              <a:defRPr sz="1780"/>
            </a:lvl2pPr>
            <a:lvl3pPr>
              <a:defRPr sz="1600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234" y="1364545"/>
            <a:ext cx="3597321" cy="568677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6400" indent="0">
              <a:buNone/>
              <a:defRPr sz="1780" b="1"/>
            </a:lvl2pPr>
            <a:lvl3pPr marL="812800" indent="0">
              <a:buNone/>
              <a:defRPr sz="1600" b="1"/>
            </a:lvl3pPr>
            <a:lvl4pPr marL="1219200" indent="0">
              <a:buNone/>
              <a:defRPr sz="1420" b="1"/>
            </a:lvl4pPr>
            <a:lvl5pPr marL="1625600" indent="0">
              <a:buNone/>
              <a:defRPr sz="1420" b="1"/>
            </a:lvl5pPr>
            <a:lvl6pPr marL="2032000" indent="0">
              <a:buNone/>
              <a:defRPr sz="1420" b="1"/>
            </a:lvl6pPr>
            <a:lvl7pPr marL="2438400" indent="0">
              <a:buNone/>
              <a:defRPr sz="1420" b="1"/>
            </a:lvl7pPr>
            <a:lvl8pPr marL="2844800" indent="0">
              <a:buNone/>
              <a:defRPr sz="1420" b="1"/>
            </a:lvl8pPr>
            <a:lvl9pPr marL="3251200" indent="0">
              <a:buNone/>
              <a:defRPr sz="142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234" y="1933223"/>
            <a:ext cx="3597321" cy="3512256"/>
          </a:xfrm>
        </p:spPr>
        <p:txBody>
          <a:bodyPr/>
          <a:lstStyle>
            <a:lvl1pPr>
              <a:defRPr sz="2135"/>
            </a:lvl1pPr>
            <a:lvl2pPr>
              <a:defRPr sz="1780"/>
            </a:lvl2pPr>
            <a:lvl3pPr>
              <a:defRPr sz="1600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4" y="242711"/>
            <a:ext cx="2677503" cy="1032933"/>
          </a:xfrm>
        </p:spPr>
        <p:txBody>
          <a:bodyPr anchor="b"/>
          <a:lstStyle>
            <a:lvl1pPr algn="l">
              <a:defRPr sz="178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919" y="242712"/>
            <a:ext cx="4549635" cy="5202767"/>
          </a:xfrm>
        </p:spPr>
        <p:txBody>
          <a:bodyPr/>
          <a:lstStyle>
            <a:lvl1pPr>
              <a:defRPr sz="2845"/>
            </a:lvl1pPr>
            <a:lvl2pPr>
              <a:defRPr sz="2485"/>
            </a:lvl2pPr>
            <a:lvl3pPr>
              <a:defRPr sz="2135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924" y="1275645"/>
            <a:ext cx="2677503" cy="4169833"/>
          </a:xfrm>
        </p:spPr>
        <p:txBody>
          <a:bodyPr/>
          <a:lstStyle>
            <a:lvl1pPr marL="0" indent="0">
              <a:buNone/>
              <a:defRPr sz="1245"/>
            </a:lvl1pPr>
            <a:lvl2pPr marL="406400" indent="0">
              <a:buNone/>
              <a:defRPr sz="1065"/>
            </a:lvl2pPr>
            <a:lvl3pPr marL="812800" indent="0">
              <a:buNone/>
              <a:defRPr sz="885"/>
            </a:lvl3pPr>
            <a:lvl4pPr marL="1219200" indent="0">
              <a:buNone/>
              <a:defRPr sz="800"/>
            </a:lvl4pPr>
            <a:lvl5pPr marL="1625600" indent="0">
              <a:buNone/>
              <a:defRPr sz="800"/>
            </a:lvl5pPr>
            <a:lvl6pPr marL="2032000" indent="0">
              <a:buNone/>
              <a:defRPr sz="800"/>
            </a:lvl6pPr>
            <a:lvl7pPr marL="2438400" indent="0">
              <a:buNone/>
              <a:defRPr sz="800"/>
            </a:lvl7pPr>
            <a:lvl8pPr marL="2844800" indent="0">
              <a:buNone/>
              <a:defRPr sz="800"/>
            </a:lvl8pPr>
            <a:lvl9pPr marL="3251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99" y="4267200"/>
            <a:ext cx="4883087" cy="503767"/>
          </a:xfrm>
        </p:spPr>
        <p:txBody>
          <a:bodyPr anchor="b"/>
          <a:lstStyle>
            <a:lvl1pPr algn="l">
              <a:defRPr sz="178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99" y="544689"/>
            <a:ext cx="4883087" cy="3657600"/>
          </a:xfrm>
        </p:spPr>
        <p:txBody>
          <a:bodyPr/>
          <a:lstStyle>
            <a:lvl1pPr marL="0" indent="0">
              <a:buNone/>
              <a:defRPr sz="2845"/>
            </a:lvl1pPr>
            <a:lvl2pPr marL="406400" indent="0">
              <a:buNone/>
              <a:defRPr sz="2485"/>
            </a:lvl2pPr>
            <a:lvl3pPr marL="812800" indent="0">
              <a:buNone/>
              <a:defRPr sz="2135"/>
            </a:lvl3pPr>
            <a:lvl4pPr marL="1219200" indent="0">
              <a:buNone/>
              <a:defRPr sz="1780"/>
            </a:lvl4pPr>
            <a:lvl5pPr marL="1625600" indent="0">
              <a:buNone/>
              <a:defRPr sz="1780"/>
            </a:lvl5pPr>
            <a:lvl6pPr marL="2032000" indent="0">
              <a:buNone/>
              <a:defRPr sz="1780"/>
            </a:lvl6pPr>
            <a:lvl7pPr marL="2438400" indent="0">
              <a:buNone/>
              <a:defRPr sz="1780"/>
            </a:lvl7pPr>
            <a:lvl8pPr marL="2844800" indent="0">
              <a:buNone/>
              <a:defRPr sz="1780"/>
            </a:lvl8pPr>
            <a:lvl9pPr marL="3251200" indent="0">
              <a:buNone/>
              <a:defRPr sz="17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99" y="4770967"/>
            <a:ext cx="4883087" cy="715433"/>
          </a:xfrm>
        </p:spPr>
        <p:txBody>
          <a:bodyPr/>
          <a:lstStyle>
            <a:lvl1pPr marL="0" indent="0">
              <a:buNone/>
              <a:defRPr sz="1245"/>
            </a:lvl1pPr>
            <a:lvl2pPr marL="406400" indent="0">
              <a:buNone/>
              <a:defRPr sz="1065"/>
            </a:lvl2pPr>
            <a:lvl3pPr marL="812800" indent="0">
              <a:buNone/>
              <a:defRPr sz="885"/>
            </a:lvl3pPr>
            <a:lvl4pPr marL="1219200" indent="0">
              <a:buNone/>
              <a:defRPr sz="800"/>
            </a:lvl4pPr>
            <a:lvl5pPr marL="1625600" indent="0">
              <a:buNone/>
              <a:defRPr sz="800"/>
            </a:lvl5pPr>
            <a:lvl6pPr marL="2032000" indent="0">
              <a:buNone/>
              <a:defRPr sz="800"/>
            </a:lvl6pPr>
            <a:lvl7pPr marL="2438400" indent="0">
              <a:buNone/>
              <a:defRPr sz="800"/>
            </a:lvl7pPr>
            <a:lvl8pPr marL="2844800" indent="0">
              <a:buNone/>
              <a:defRPr sz="800"/>
            </a:lvl8pPr>
            <a:lvl9pPr marL="3251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396" y="244123"/>
            <a:ext cx="1831157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24" y="244123"/>
            <a:ext cx="5357831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vert="horz" wrap="square" lIns="145252" tIns="72626" rIns="145252" bIns="72626" numCol="1" rtlCol="0" anchor="t" anchorCtr="0" compatLnSpc="1">
            <a:normAutofit/>
          </a:bodyPr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14388" y="366713"/>
            <a:ext cx="14647862" cy="1524000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14388" y="2133600"/>
            <a:ext cx="14647862" cy="6034088"/>
          </a:xfrm>
          <a:prstGeom prst="rect">
            <a:avLst/>
          </a:prstGeom>
          <a:noFill/>
          <a:ln w="9525">
            <a:noFill/>
          </a:ln>
        </p:spPr>
        <p:txBody>
          <a:bodyPr lIns="145252" tIns="72626" rIns="145252" bIns="72626" anchor="t" anchorCtr="0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388" y="8475663"/>
            <a:ext cx="3797300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333309-F864-480F-B13F-980841C4F749}" type="datetimeFigureOut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013" y="8475663"/>
            <a:ext cx="5154613" cy="48577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452245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50" y="8475663"/>
            <a:ext cx="3797300" cy="485775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50975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2pPr>
      <a:lvl3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3pPr>
      <a:lvl4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4pPr>
      <a:lvl5pPr algn="ctr" defTabSz="1450975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450975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44830" indent="-54483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830" indent="-452755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830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075" indent="-361950" algn="l" defTabSz="14509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24" y="244123"/>
            <a:ext cx="732463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24" y="1422400"/>
            <a:ext cx="7324630" cy="402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24" y="5650089"/>
            <a:ext cx="1898978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646" y="5650089"/>
            <a:ext cx="2577185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576" y="5650089"/>
            <a:ext cx="1898978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355" y="171937"/>
            <a:ext cx="1828130" cy="1825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12800" rtl="0" eaLnBrk="1" latinLnBrk="0" hangingPunct="1">
        <a:spcBef>
          <a:spcPct val="0"/>
        </a:spcBef>
        <a:buNone/>
        <a:defRPr sz="3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254000" algn="l" defTabSz="812800" rtl="0" eaLnBrk="1" latinLnBrk="0" hangingPunct="1">
        <a:spcBef>
          <a:spcPts val="130"/>
        </a:spcBef>
        <a:buFont typeface="Arial" panose="020B0604020202020204" pitchFamily="34" charset="0"/>
        <a:buChar char="–"/>
        <a:defRPr sz="2485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24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–"/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»"/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352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6416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0480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454400" indent="-203200" algn="l" defTabSz="812800" rtl="0" eaLnBrk="1" latinLnBrk="0" hangingPunct="1">
        <a:spcBef>
          <a:spcPts val="13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00" algn="l" defTabSz="812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4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23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13.GIF"/><Relationship Id="rId10" Type="http://schemas.microsoft.com/office/2007/relationships/hdphoto" Target="../media/image11.wdp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video" Target="../media/media3.mp4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2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24.GIF"/><Relationship Id="rId11" Type="http://schemas.openxmlformats.org/officeDocument/2006/relationships/image" Target="../media/image14.png"/><Relationship Id="rId10" Type="http://schemas.microsoft.com/office/2007/relationships/media" Target="../media/media3.mp4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5" descr="POINSET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513" y="6545263"/>
            <a:ext cx="2921000" cy="2560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Box 3"/>
          <p:cNvSpPr txBox="1"/>
          <p:nvPr/>
        </p:nvSpPr>
        <p:spPr>
          <a:xfrm>
            <a:off x="2776220" y="723900"/>
            <a:ext cx="12218670" cy="148971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  <a:sym typeface="+mn-ea"/>
              </a:rPr>
              <a:t>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7330" y="4343400"/>
            <a:ext cx="13844905" cy="1590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p>
            <a:pPr marR="0" algn="ctr" defTabSz="1450975">
              <a:spcBef>
                <a:spcPts val="1800"/>
              </a:spcBef>
              <a:buClrTx/>
              <a:buSzTx/>
              <a:buFontTx/>
              <a:buNone/>
            </a:pPr>
            <a:r>
              <a:rPr kumimoji="0" sz="4000" b="1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 lớp 3</a:t>
            </a:r>
            <a:endParaRPr kumimoji="0" sz="4000" b="1" kern="1200" cap="none" spc="0" normalizeH="0" baseline="0" noProof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1450975">
              <a:buClrTx/>
              <a:buSzTx/>
              <a:buFontTx/>
              <a:buNone/>
            </a:pPr>
            <a:r>
              <a:rPr kumimoji="0" sz="5400" b="1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11: BẢNG NHÂN 8, BẢNG CHIA 8</a:t>
            </a:r>
            <a:r>
              <a:rPr kumimoji="0" lang="en-US" sz="5400" b="1" kern="1200" cap="none" spc="0" normalizeH="0" baseline="0" noProof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T1)</a:t>
            </a:r>
            <a:endParaRPr kumimoji="0" lang="en-US" sz="5400" b="1" kern="1200" cap="none" spc="0" normalizeH="0" baseline="0" noProof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79675" y="2057400"/>
            <a:ext cx="11471275" cy="1992313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DỰ GIỜ THĂM LỚP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8" name="Picture 22" descr="bd21315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63" y="6919913"/>
            <a:ext cx="5616575" cy="2047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Straight Connector 12"/>
          <p:cNvCxnSpPr/>
          <p:nvPr/>
        </p:nvCxnSpPr>
        <p:spPr>
          <a:xfrm flipV="1">
            <a:off x="5407025" y="1447800"/>
            <a:ext cx="59864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291576">
            <a:off x="12320588" y="6753225"/>
            <a:ext cx="1162050" cy="151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8" descr="animal-14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7220" flipH="1">
            <a:off x="2314575" y="6875463"/>
            <a:ext cx="1068388" cy="77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5" descr="POINSE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692313" y="-109537"/>
            <a:ext cx="1382712" cy="165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957830" y="7738745"/>
            <a:ext cx="7709535" cy="1075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eaLnBrk="1" hangingPunct="1"/>
            <a:r>
              <a:rPr lang="en-US" altLang="en-US" b="1" i="1">
                <a:solidFill>
                  <a:srgbClr val="FF0066"/>
                </a:solidFill>
                <a:latin typeface="Times New Roman" panose="02020603050405020304" pitchFamily="18" charset="0"/>
                <a:sym typeface="+mn-ea"/>
              </a:rPr>
              <a:t>Giáo viên: Nguyễn Thị Xiêm</a:t>
            </a:r>
            <a:endParaRPr lang="en-US" altLang="en-US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b="1" i="1">
                <a:solidFill>
                  <a:srgbClr val="FF0066"/>
                </a:solidFill>
                <a:latin typeface="Times New Roman" panose="02020603050405020304" pitchFamily="18" charset="0"/>
                <a:sym typeface="+mn-ea"/>
              </a:rPr>
              <a:t>Lớp:  3C5</a:t>
            </a:r>
            <a:endParaRPr lang="en-US" altLang="en-US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17" name="Group 36"/>
          <p:cNvGrpSpPr/>
          <p:nvPr/>
        </p:nvGrpSpPr>
        <p:grpSpPr>
          <a:xfrm>
            <a:off x="442913" y="1536700"/>
            <a:ext cx="1628775" cy="712788"/>
            <a:chOff x="1470819" y="1943100"/>
            <a:chExt cx="1633498" cy="715053"/>
          </a:xfrm>
        </p:grpSpPr>
        <p:grpSp>
          <p:nvGrpSpPr>
            <p:cNvPr id="9218" name="Group 37"/>
            <p:cNvGrpSpPr/>
            <p:nvPr/>
          </p:nvGrpSpPr>
          <p:grpSpPr>
            <a:xfrm>
              <a:off x="1470819" y="1943100"/>
              <a:ext cx="532490" cy="707665"/>
              <a:chOff x="1737519" y="1943100"/>
              <a:chExt cx="532490" cy="707665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1737519" y="2019542"/>
                <a:ext cx="531763" cy="53191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20" name="TextBox 40"/>
              <p:cNvSpPr txBox="1"/>
              <p:nvPr/>
            </p:nvSpPr>
            <p:spPr>
              <a:xfrm>
                <a:off x="1804608" y="1943100"/>
                <a:ext cx="442148" cy="707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en-US" sz="4000" b="1" dirty="0">
                    <a:latin typeface="Times New Roman" panose="02020603050405020304" pitchFamily="18" charset="0"/>
                  </a:rPr>
                  <a:t>2</a:t>
                </a:r>
                <a:endParaRPr lang="en-US" altLang="en-US" sz="4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77" name="TextBox 38"/>
            <p:cNvSpPr txBox="1">
              <a:spLocks noChangeArrowheads="1"/>
            </p:cNvSpPr>
            <p:nvPr/>
          </p:nvSpPr>
          <p:spPr bwMode="auto">
            <a:xfrm>
              <a:off x="2118805" y="1947878"/>
              <a:ext cx="985512" cy="7102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p>
              <a:pPr marR="0" defTabSz="1450975">
                <a:buClrTx/>
                <a:buSzTx/>
                <a:buFontTx/>
                <a:buNone/>
              </a:pPr>
              <a:r>
                <a:rPr kumimoji="0" sz="4000" b="1" kern="1200" cap="none" spc="0" normalizeH="0" baseline="0" noProof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Số?</a:t>
              </a:r>
              <a:endParaRPr kumimoji="0" lang="en-US" altLang="en-US" sz="4000" b="1" kern="1200" cap="none" spc="0" normalizeH="0" baseline="0" noProof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9222" name="Group 2"/>
          <p:cNvGrpSpPr/>
          <p:nvPr/>
        </p:nvGrpSpPr>
        <p:grpSpPr>
          <a:xfrm>
            <a:off x="3643313" y="1612900"/>
            <a:ext cx="10179050" cy="7531100"/>
            <a:chOff x="3642519" y="1612900"/>
            <a:chExt cx="10179844" cy="7531100"/>
          </a:xfrm>
        </p:grpSpPr>
        <p:pic>
          <p:nvPicPr>
            <p:cNvPr id="9223" name="Picture 21" descr="Không có mô tả.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718719" y="1714281"/>
              <a:ext cx="10103644" cy="74297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3642519" y="1612900"/>
              <a:ext cx="1219295" cy="708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450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/>
          <p:cNvSpPr/>
          <p:nvPr/>
        </p:nvSpPr>
        <p:spPr>
          <a:xfrm>
            <a:off x="12939713" y="4303713"/>
            <a:ext cx="882650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2944475" y="5356225"/>
            <a:ext cx="884238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906375" y="6375400"/>
            <a:ext cx="882650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2903200" y="7386638"/>
            <a:ext cx="884238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12896850" y="8399463"/>
            <a:ext cx="884238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0000FF"/>
                </a:solidFill>
              </a:rPr>
              <a:t>KIỂM TRA BÀI CŨ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Đọc thuộc bảng nhân 7</a:t>
            </a:r>
            <a:endParaRPr lang="en-US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</a:t>
            </a:r>
            <a:r>
              <a:rPr lang="en-US">
                <a:solidFill>
                  <a:srgbClr val="0000FF"/>
                </a:solidFill>
                <a:sym typeface="+mn-ea"/>
              </a:rPr>
              <a:t>Đọc thuộc bảng chia 7</a:t>
            </a:r>
            <a:endParaRPr lang="en-US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8" y="-19352"/>
            <a:ext cx="16256000" cy="9163352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 descr="Upscale Image"/>
          <p:cNvSpPr/>
          <p:nvPr/>
        </p:nvSpPr>
        <p:spPr>
          <a:xfrm flipH="1">
            <a:off x="145946" y="2810933"/>
            <a:ext cx="7869599" cy="6570133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3811" y="2963860"/>
            <a:ext cx="3782557" cy="6199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544" y="4707467"/>
            <a:ext cx="406400" cy="203200"/>
          </a:xfrm>
          <a:prstGeom prst="rect">
            <a:avLst/>
          </a:prstGeom>
        </p:spPr>
      </p:pic>
      <p:pic>
        <p:nvPicPr>
          <p:cNvPr id="9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40611" y="237067"/>
            <a:ext cx="722489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8" y="0"/>
            <a:ext cx="16256000" cy="90424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47967" y="1644612"/>
            <a:ext cx="1948503" cy="36576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0604" y="4132852"/>
            <a:ext cx="1927071" cy="36576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011" y="2065868"/>
            <a:ext cx="677333" cy="63529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278" y="1320801"/>
            <a:ext cx="677333" cy="6352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11" y="982135"/>
            <a:ext cx="677333" cy="63529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15122" y="1117600"/>
            <a:ext cx="16256000" cy="7727019"/>
          </a:xfrm>
          <a:prstGeom prst="rect">
            <a:avLst/>
          </a:prstGeom>
        </p:spPr>
      </p:pic>
      <p:pic>
        <p:nvPicPr>
          <p:cNvPr id="18" name="Picture 17" descr="A cartoon character in a black background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78" y="-575733"/>
            <a:ext cx="16256000" cy="7728989"/>
          </a:xfrm>
          <a:prstGeom prst="rect">
            <a:avLst/>
          </a:prstGeom>
        </p:spPr>
      </p:pic>
      <p:sp>
        <p:nvSpPr>
          <p:cNvPr id="24" name="Freeform 2" descr="Upscale Image"/>
          <p:cNvSpPr/>
          <p:nvPr/>
        </p:nvSpPr>
        <p:spPr>
          <a:xfrm>
            <a:off x="10373678" y="4504267"/>
            <a:ext cx="5067468" cy="4741333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83011" y="6265333"/>
            <a:ext cx="677333" cy="338667"/>
          </a:xfrm>
          <a:prstGeom prst="rect">
            <a:avLst/>
          </a:prstGeom>
        </p:spPr>
      </p:pic>
      <p:sp>
        <p:nvSpPr>
          <p:cNvPr id="27" name="Speech Bubble: Rectangle with Corners Rounded 26"/>
          <p:cNvSpPr/>
          <p:nvPr/>
        </p:nvSpPr>
        <p:spPr>
          <a:xfrm>
            <a:off x="11254211" y="1727200"/>
            <a:ext cx="4876800" cy="2438400"/>
          </a:xfrm>
          <a:prstGeom prst="wedgeRoundRectCallout">
            <a:avLst>
              <a:gd name="adj1" fmla="val -8525"/>
              <a:gd name="adj2" fmla="val 625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00"/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tu.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5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3555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55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moi_con_bach_tuoc_co_8_xuc_tu_hoi_2_con_bach_79171484-e0b4-4e37-a33d-c7a312ff0acf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11544" y="846667"/>
            <a:ext cx="361244" cy="361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-0.02994 L -0.67083 0.021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8" y="0"/>
            <a:ext cx="16256000" cy="90424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47967" y="1644612"/>
            <a:ext cx="1948503" cy="36576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30604" y="4132852"/>
            <a:ext cx="1927071" cy="36576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011" y="2065868"/>
            <a:ext cx="677333" cy="63529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278" y="1320801"/>
            <a:ext cx="677333" cy="6352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11" y="982135"/>
            <a:ext cx="677333" cy="6352927"/>
          </a:xfrm>
          <a:prstGeom prst="rect">
            <a:avLst/>
          </a:prstGeom>
        </p:spPr>
      </p:pic>
      <p:sp>
        <p:nvSpPr>
          <p:cNvPr id="24" name="Freeform 2" descr="Upscale Image"/>
          <p:cNvSpPr/>
          <p:nvPr/>
        </p:nvSpPr>
        <p:spPr>
          <a:xfrm>
            <a:off x="8206211" y="2675467"/>
            <a:ext cx="7234935" cy="6570133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05144" y="169333"/>
            <a:ext cx="632177" cy="35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9678" y="3768120"/>
            <a:ext cx="3386667" cy="5369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Box 10"/>
          <p:cNvSpPr txBox="1"/>
          <p:nvPr/>
        </p:nvSpPr>
        <p:spPr>
          <a:xfrm>
            <a:off x="82550" y="2074863"/>
            <a:ext cx="590550" cy="67786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</a:t>
            </a:r>
            <a:endParaRPr lang="en-US" alt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3262313" y="5675313"/>
            <a:ext cx="2438400" cy="639763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8 x 2=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Rectangle: Rounded Corners 112"/>
          <p:cNvSpPr/>
          <p:nvPr/>
        </p:nvSpPr>
        <p:spPr>
          <a:xfrm>
            <a:off x="3240088" y="6418263"/>
            <a:ext cx="2460625" cy="641350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8 + 8 =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Rectangle: Rounded Corners 114"/>
          <p:cNvSpPr/>
          <p:nvPr/>
        </p:nvSpPr>
        <p:spPr>
          <a:xfrm>
            <a:off x="3262313" y="7199313"/>
            <a:ext cx="2438400" cy="639763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x 2 = 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115" idx="3"/>
          </p:cNvCxnSpPr>
          <p:nvPr/>
        </p:nvCxnSpPr>
        <p:spPr>
          <a:xfrm>
            <a:off x="5700713" y="7519988"/>
            <a:ext cx="1143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/>
          <p:cNvSpPr/>
          <p:nvPr/>
        </p:nvSpPr>
        <p:spPr>
          <a:xfrm>
            <a:off x="6873875" y="7199313"/>
            <a:ext cx="2438400" cy="639763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: 8 =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913" y="1912938"/>
            <a:ext cx="7816850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913" y="4965700"/>
            <a:ext cx="4119562" cy="425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Speech Bubble: Rectangle with Corners Rounded 1"/>
          <p:cNvSpPr/>
          <p:nvPr/>
        </p:nvSpPr>
        <p:spPr>
          <a:xfrm>
            <a:off x="9796463" y="2286000"/>
            <a:ext cx="6480175" cy="1930400"/>
          </a:xfrm>
          <a:prstGeom prst="wedgeRoundRectCallout">
            <a:avLst>
              <a:gd name="adj1" fmla="val -1315"/>
              <a:gd name="adj2" fmla="val 10728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5805" lvl="1" indent="-26860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0975" lvl="2" indent="-53657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178050" lvl="3" indent="-80645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903855" lvl="4" indent="-107505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600" b="1" i="0" u="none" strike="noStrike" kern="1200" cap="none" spc="0" normalizeH="0" baseline="0" noProof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con bạch tuộc có 8 xúc tu. Hỏi 2 con bạch tuộc có bao nhiêu xúc tu?</a:t>
            </a:r>
            <a:endParaRPr kumimoji="0" sz="3600" b="1" i="0" u="none" strike="noStrike" kern="1200" cap="none" spc="0" normalizeH="0" baseline="0" noProof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 animBg="1"/>
      <p:bldP spid="113" grpId="0" animBg="1"/>
      <p:bldP spid="115" grpId="0" animBg="1"/>
      <p:bldP spid="3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TextBox 10"/>
          <p:cNvSpPr txBox="1"/>
          <p:nvPr/>
        </p:nvSpPr>
        <p:spPr>
          <a:xfrm>
            <a:off x="433388" y="1517650"/>
            <a:ext cx="8097837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en-US" sz="3600" b="1" dirty="0">
                <a:latin typeface="Times New Roman" panose="02020603050405020304" pitchFamily="18" charset="0"/>
              </a:rPr>
              <a:t>b) Ho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</a:rPr>
              <a:t>n th</a:t>
            </a:r>
            <a:r>
              <a:rPr lang="en-US" alt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</a:rPr>
              <a:t>nh bảng nhân 8, bảng chia 8</a:t>
            </a:r>
            <a:endParaRPr lang="en-US" alt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25" name="Table 5124"/>
          <p:cNvGraphicFramePr/>
          <p:nvPr/>
        </p:nvGraphicFramePr>
        <p:xfrm>
          <a:off x="4741863" y="2092325"/>
          <a:ext cx="3276600" cy="7010400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60960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nhân 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 = 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2 = 16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3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4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6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7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9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 = 80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Speech Bubble: Rectangle with Corners Rounded 24"/>
          <p:cNvSpPr/>
          <p:nvPr/>
        </p:nvSpPr>
        <p:spPr>
          <a:xfrm>
            <a:off x="1143000" y="2947988"/>
            <a:ext cx="3541713" cy="2008188"/>
          </a:xfrm>
          <a:prstGeom prst="wedgeRoundRectCallout">
            <a:avLst>
              <a:gd name="adj1" fmla="val 8749"/>
              <a:gd name="adj2" fmla="val 809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5805" lvl="1" indent="-26860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0975" lvl="2" indent="-53657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178050" lvl="3" indent="-80645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903855" lvl="4" indent="-107505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400" b="1" i="0" u="none" strike="noStrike" kern="1200" cap="none" spc="0" normalizeH="0" baseline="0" noProof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 8 v</a:t>
            </a:r>
            <a:r>
              <a:rPr kumimoji="0" sz="3400" b="1" i="0" u="none" strike="noStrike" kern="1200" cap="none" spc="0" normalizeH="0" baseline="0" noProof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sz="3400" b="1" i="0" u="none" strike="noStrike" kern="1200" cap="none" spc="0" normalizeH="0" baseline="0" noProof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kết quả của 8 x 2 ta được kết quả của 8 x 3</a:t>
            </a:r>
            <a:endParaRPr kumimoji="0" sz="3400" b="1" i="0" u="none" strike="noStrike" kern="1200" cap="none" spc="0" normalizeH="0" baseline="0" noProof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75400" y="3989388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2388" y="4625975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61113" y="5276850"/>
            <a:ext cx="917575" cy="6143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9200" y="5915025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9200" y="6561138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9200" y="7164388"/>
            <a:ext cx="917575" cy="6143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9200" y="7835900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5740400"/>
            <a:ext cx="2300288" cy="321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Arrow: Right 7"/>
          <p:cNvSpPr/>
          <p:nvPr/>
        </p:nvSpPr>
        <p:spPr>
          <a:xfrm>
            <a:off x="8520113" y="2228850"/>
            <a:ext cx="1522413" cy="57467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161" name="Table 5160"/>
          <p:cNvGraphicFramePr/>
          <p:nvPr/>
        </p:nvGraphicFramePr>
        <p:xfrm>
          <a:off x="10729913" y="2092325"/>
          <a:ext cx="3276600" cy="7010400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60960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chia 8</a:t>
                      </a:r>
                      <a:endParaRPr lang="en-US" sz="3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DFE8"/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: 8 = 1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: 8 = 2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8 = ? 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8 = ?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: 8 = 10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2482513" y="3989388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523788" y="4629150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482513" y="5280025"/>
            <a:ext cx="917575" cy="6143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420600" y="5918200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420600" y="6564313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420600" y="7205663"/>
            <a:ext cx="917575" cy="6143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420600" y="7839075"/>
            <a:ext cx="917575" cy="6159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R="0" algn="ctr" defTabSz="145224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4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148" name="Table 6147"/>
          <p:cNvGraphicFramePr/>
          <p:nvPr/>
        </p:nvGraphicFramePr>
        <p:xfrm>
          <a:off x="5237163" y="1930400"/>
          <a:ext cx="3276600" cy="7010400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60960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nhân 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 = 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2 = 16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3 = 24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4 = 32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 = 40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6 = 48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7 = 56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8 = 64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9 = 70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 = 80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Speech Bubble: Rectangle with Corners Rounded 24"/>
          <p:cNvSpPr/>
          <p:nvPr/>
        </p:nvSpPr>
        <p:spPr>
          <a:xfrm>
            <a:off x="1143000" y="2947988"/>
            <a:ext cx="3541713" cy="2008188"/>
          </a:xfrm>
          <a:prstGeom prst="wedgeRoundRectCallout">
            <a:avLst>
              <a:gd name="adj1" fmla="val 8749"/>
              <a:gd name="adj2" fmla="val 809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5805" lvl="1" indent="-26860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450975" lvl="2" indent="-53657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178050" lvl="3" indent="-80645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903855" lvl="4" indent="-1075055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9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3400" b="1" i="0" u="none" strike="noStrike" kern="1200" cap="none" spc="0" normalizeH="0" baseline="0" noProof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nhau đọc thuộc bảng nhân, chia 8 các bạn nhé!</a:t>
            </a:r>
            <a:endParaRPr kumimoji="0" sz="3400" b="1" i="0" u="none" strike="noStrike" kern="1200" cap="none" spc="0" normalizeH="0" baseline="0" noProof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19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5740400"/>
            <a:ext cx="2300288" cy="32131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176" name="Table 6175"/>
          <p:cNvGraphicFramePr/>
          <p:nvPr/>
        </p:nvGraphicFramePr>
        <p:xfrm>
          <a:off x="10729913" y="1943100"/>
          <a:ext cx="3276600" cy="7010400"/>
        </p:xfrm>
        <a:graphic>
          <a:graphicData uri="http://schemas.openxmlformats.org/drawingml/2006/table">
            <a:tbl>
              <a:tblPr/>
              <a:tblGrid>
                <a:gridCol w="3276600"/>
              </a:tblGrid>
              <a:tr h="60960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chia 8</a:t>
                      </a:r>
                      <a:endParaRPr lang="en-US" sz="3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DFE8"/>
                    </a:solidFill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: 8 = 1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: 8 = 2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8 = 3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: 8 = 4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5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= 6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= 7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 = 8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8 = 9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25805" lvl="1" indent="-26860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1450975" lvl="2" indent="-53657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2178050" lvl="3" indent="-806450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2903855" lvl="4" indent="-1075055" algn="l" defTabSz="14509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9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90830" eaLnBrk="1" hangingPunct="1">
                        <a:buNone/>
                      </a:pPr>
                      <a:r>
                        <a:rPr sz="3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: 8 = 10</a:t>
                      </a:r>
                      <a:endParaRPr lang="en-US" sz="3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919913" y="32766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58013" y="4522788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2450" y="51943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11975" y="6472238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07213" y="713105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555538" y="3919538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595225" y="5165725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539663" y="583565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547600" y="7115175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542838" y="77724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9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72" name="Group 11"/>
          <p:cNvGrpSpPr/>
          <p:nvPr/>
        </p:nvGrpSpPr>
        <p:grpSpPr>
          <a:xfrm>
            <a:off x="823913" y="1828800"/>
            <a:ext cx="1590675" cy="681038"/>
            <a:chOff x="1470819" y="1943100"/>
            <a:chExt cx="1591041" cy="681927"/>
          </a:xfrm>
        </p:grpSpPr>
        <p:grpSp>
          <p:nvGrpSpPr>
            <p:cNvPr id="8194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400"/>
                <a:ext cx="533523" cy="53409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96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</a:t>
                </a:r>
                <a:endPara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8197" name="TextBox 10"/>
            <p:cNvSpPr txBox="1"/>
            <p:nvPr/>
          </p:nvSpPr>
          <p:spPr>
            <a:xfrm>
              <a:off x="2118519" y="1947445"/>
              <a:ext cx="943341" cy="677582"/>
            </a:xfrm>
            <a:prstGeom prst="rect">
              <a:avLst/>
            </a:prstGeom>
            <a:solidFill>
              <a:srgbClr val="FFDB69"/>
            </a:solidFill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en-US" sz="38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Số?</a:t>
              </a:r>
              <a:endPara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86038"/>
            <a:ext cx="16244888" cy="320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338513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9417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7682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32488" y="5029200"/>
            <a:ext cx="762000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1037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88775" y="5029200"/>
            <a:ext cx="762000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64602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52867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384338" y="5029200"/>
            <a:ext cx="762000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62225" y="5029200"/>
            <a:ext cx="760413" cy="6000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WPS Presentation</Application>
  <PresentationFormat>Custom</PresentationFormat>
  <Paragraphs>192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</vt:lpstr>
      <vt:lpstr>Cambria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XIÊM NGUYỄN</cp:lastModifiedBy>
  <cp:revision>178</cp:revision>
  <dcterms:created xsi:type="dcterms:W3CDTF">2022-07-10T01:37:20Z</dcterms:created>
  <dcterms:modified xsi:type="dcterms:W3CDTF">2025-10-06T01:18:48Z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D183AB2648E047BFB5B93AF8112689F6_13</vt:lpwstr>
  </property>
  <property fmtid="{D5CDD505-2E9C-101B-9397-08002B2CF9AE}" pid="3" name="KSOProductBuildVer">
    <vt:lpwstr>1033-12.2.0.22549</vt:lpwstr>
  </property>
</Properties>
</file>