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32"/>
  </p:notesMasterIdLst>
  <p:sldIdLst>
    <p:sldId id="11700" r:id="rId4"/>
    <p:sldId id="657" r:id="rId5"/>
    <p:sldId id="659" r:id="rId6"/>
    <p:sldId id="11695" r:id="rId7"/>
    <p:sldId id="11693" r:id="rId8"/>
    <p:sldId id="11699" r:id="rId9"/>
    <p:sldId id="667" r:id="rId10"/>
    <p:sldId id="668" r:id="rId11"/>
    <p:sldId id="669" r:id="rId12"/>
    <p:sldId id="664" r:id="rId13"/>
    <p:sldId id="665" r:id="rId14"/>
    <p:sldId id="666" r:id="rId15"/>
    <p:sldId id="653" r:id="rId16"/>
    <p:sldId id="648" r:id="rId17"/>
    <p:sldId id="655" r:id="rId18"/>
    <p:sldId id="647" r:id="rId19"/>
    <p:sldId id="649" r:id="rId20"/>
    <p:sldId id="650" r:id="rId21"/>
    <p:sldId id="651" r:id="rId22"/>
    <p:sldId id="652" r:id="rId23"/>
    <p:sldId id="654" r:id="rId24"/>
    <p:sldId id="11694" r:id="rId25"/>
    <p:sldId id="672" r:id="rId26"/>
    <p:sldId id="673" r:id="rId27"/>
    <p:sldId id="674" r:id="rId28"/>
    <p:sldId id="675" r:id="rId29"/>
    <p:sldId id="676" r:id="rId30"/>
    <p:sldId id="116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7</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2025/10/5</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10/5/2025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EF27A35-5190-4344-7E15-E0EE44E1F0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4643" y="123137"/>
            <a:ext cx="1558519" cy="1558519"/>
          </a:xfrm>
          <a:prstGeom prst="rect">
            <a:avLst/>
          </a:prstGeom>
        </p:spPr>
      </p:pic>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3.mp3"/><Relationship Id="rId7" Type="http://schemas.openxmlformats.org/officeDocument/2006/relationships/slide" Target="slide16.xml"/><Relationship Id="rId2" Type="http://schemas.microsoft.com/office/2007/relationships/media" Target="../media/media3.mp3"/><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9.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46.png"/><Relationship Id="rId11" Type="http://schemas.microsoft.com/office/2007/relationships/hdphoto" Target="../media/hdphoto4.wdp"/><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wav"/><Relationship Id="rId7" Type="http://schemas.openxmlformats.org/officeDocument/2006/relationships/image" Target="../media/image16.gif"/><Relationship Id="rId2" Type="http://schemas.microsoft.com/office/2007/relationships/media" Target="../media/media1.wav"/><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wav"/><Relationship Id="rId7" Type="http://schemas.openxmlformats.org/officeDocument/2006/relationships/image" Target="../media/image18.png"/><Relationship Id="rId2" Type="http://schemas.microsoft.com/office/2007/relationships/media" Target="../media/media2.wav"/><Relationship Id="rId1" Type="http://schemas.openxmlformats.org/officeDocument/2006/relationships/tags" Target="../tags/tag4.xml"/><Relationship Id="rId6" Type="http://schemas.openxmlformats.org/officeDocument/2006/relationships/image" Target="../media/image16.gif"/><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8DA8-E674-AFD3-024D-612C9F4B9E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F47039-3362-1286-CEB2-86902F3864BD}"/>
              </a:ext>
            </a:extLst>
          </p:cNvPr>
          <p:cNvSpPr txBox="1"/>
          <p:nvPr/>
        </p:nvSpPr>
        <p:spPr>
          <a:xfrm>
            <a:off x="1659118" y="857839"/>
            <a:ext cx="9964132" cy="584775"/>
          </a:xfrm>
          <a:prstGeom prst="rect">
            <a:avLst/>
          </a:prstGeom>
          <a:noFill/>
        </p:spPr>
        <p:txBody>
          <a:bodyPr wrap="square" rtlCol="0">
            <a:spAutoFit/>
          </a:bodyPr>
          <a:lstStyle/>
          <a:p>
            <a:r>
              <a:rPr lang="vi-VN" sz="3200" b="1" dirty="0">
                <a:solidFill>
                  <a:srgbClr val="FF0000"/>
                </a:solidFill>
                <a:latin typeface="+mj-lt"/>
              </a:rPr>
              <a:t>TRƯỜNG TIỂU HỌC TOÀN THẮNG – TIÊN THẮNG</a:t>
            </a:r>
            <a:endParaRPr lang="en-US" sz="3200" b="1" dirty="0">
              <a:solidFill>
                <a:srgbClr val="FF0000"/>
              </a:solidFill>
              <a:latin typeface="+mj-lt"/>
            </a:endParaRPr>
          </a:p>
        </p:txBody>
      </p:sp>
      <p:sp>
        <p:nvSpPr>
          <p:cNvPr id="4" name="TextBox 3">
            <a:extLst>
              <a:ext uri="{FF2B5EF4-FFF2-40B4-BE49-F238E27FC236}">
                <a16:creationId xmlns:a16="http://schemas.microsoft.com/office/drawing/2014/main" id="{4904CF16-F04A-A694-E0FE-B16F98EC00D2}"/>
              </a:ext>
            </a:extLst>
          </p:cNvPr>
          <p:cNvSpPr txBox="1"/>
          <p:nvPr/>
        </p:nvSpPr>
        <p:spPr>
          <a:xfrm>
            <a:off x="2960016" y="1962347"/>
            <a:ext cx="8116479" cy="1200329"/>
          </a:xfrm>
          <a:prstGeom prst="rect">
            <a:avLst/>
          </a:prstGeom>
          <a:noFill/>
        </p:spPr>
        <p:txBody>
          <a:bodyPr wrap="square" rtlCol="0">
            <a:spAutoFit/>
          </a:bodyPr>
          <a:lstStyle/>
          <a:p>
            <a:r>
              <a:rPr lang="vi-VN" sz="7200" b="1" dirty="0">
                <a:solidFill>
                  <a:srgbClr val="FF0000"/>
                </a:solidFill>
                <a:highlight>
                  <a:srgbClr val="FFFF00"/>
                </a:highlight>
                <a:latin typeface="+mj-lt"/>
              </a:rPr>
              <a:t>ĐỌC:  ĐÒ NGANG</a:t>
            </a:r>
            <a:endParaRPr lang="en-US" sz="7200" b="1" dirty="0">
              <a:solidFill>
                <a:srgbClr val="FF0000"/>
              </a:solidFill>
              <a:highlight>
                <a:srgbClr val="FFFF00"/>
              </a:highlight>
              <a:latin typeface="+mj-lt"/>
            </a:endParaRPr>
          </a:p>
        </p:txBody>
      </p:sp>
      <p:sp>
        <p:nvSpPr>
          <p:cNvPr id="5" name="TextBox 4">
            <a:extLst>
              <a:ext uri="{FF2B5EF4-FFF2-40B4-BE49-F238E27FC236}">
                <a16:creationId xmlns:a16="http://schemas.microsoft.com/office/drawing/2014/main" id="{31FBA43B-013F-FE0F-C2B2-C1DFE465313B}"/>
              </a:ext>
            </a:extLst>
          </p:cNvPr>
          <p:cNvSpPr txBox="1"/>
          <p:nvPr/>
        </p:nvSpPr>
        <p:spPr>
          <a:xfrm>
            <a:off x="3451783" y="4837525"/>
            <a:ext cx="4749538" cy="584775"/>
          </a:xfrm>
          <a:prstGeom prst="rect">
            <a:avLst/>
          </a:prstGeom>
          <a:noFill/>
        </p:spPr>
        <p:txBody>
          <a:bodyPr wrap="square" rtlCol="0">
            <a:spAutoFit/>
          </a:bodyPr>
          <a:lstStyle/>
          <a:p>
            <a:r>
              <a:rPr lang="vi-VN" sz="3200" b="1" dirty="0">
                <a:solidFill>
                  <a:srgbClr val="FF0000"/>
                </a:solidFill>
                <a:latin typeface="+mj-lt"/>
              </a:rPr>
              <a:t>GV: NGUYỄN VĂN UÂN</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4158629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mbria" panose="02040503050406030204" pitchFamily="18" charset="0"/>
                <a:ea typeface="Cambria" panose="02040503050406030204" pitchFamily="18" charset="0"/>
              </a:rPr>
              <a:t>Thuyền m</a:t>
            </a:r>
            <a:r>
              <a:rPr lang="en-US" sz="3200" b="1" dirty="0">
                <a:solidFill>
                  <a:prstClr val="black"/>
                </a:solidFill>
                <a:latin typeface="Cambria" panose="02040503050406030204" pitchFamily="18" charset="0"/>
                <a:ea typeface="Cambria" panose="02040503050406030204" pitchFamily="18" charset="0"/>
              </a:rPr>
              <a:t>à</a:t>
            </a:r>
            <a:r>
              <a:rPr lang="vi-VN" sz="3200" b="1" dirty="0">
                <a:solidFill>
                  <a:prstClr val="black"/>
                </a:solidFill>
                <a:latin typeface="Cambria" panose="02040503050406030204" pitchFamily="18" charset="0"/>
                <a:ea typeface="Cambria" panose="02040503050406030204" pitchFamily="18" charset="0"/>
              </a:rPr>
              <a:t>nh: </a:t>
            </a:r>
            <a:r>
              <a:rPr lang="vi-VN" sz="3200" dirty="0">
                <a:solidFill>
                  <a:prstClr val="black"/>
                </a:solidFill>
                <a:latin typeface="Cambria" panose="02040503050406030204" pitchFamily="18" charset="0"/>
                <a:ea typeface="Cambria" panose="02040503050406030204" pitchFamily="18" charset="0"/>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pic>
        <p:nvPicPr>
          <p:cNvPr id="4" name="Picture 3">
            <a:extLst>
              <a:ext uri="{FF2B5EF4-FFF2-40B4-BE49-F238E27FC236}">
                <a16:creationId xmlns:a16="http://schemas.microsoft.com/office/drawing/2014/main" id="{7F10A994-245F-939E-847C-BB94619C3A5F}"/>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587231" y="3814516"/>
            <a:ext cx="4064000" cy="3043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3"/>
          <a:stretch>
            <a:fillRect/>
          </a:stretch>
        </p:blipFill>
        <p:spPr>
          <a:xfrm>
            <a:off x="354153" y="85834"/>
            <a:ext cx="2828789" cy="1774090"/>
          </a:xfrm>
          <a:prstGeom prst="rect">
            <a:avLst/>
          </a:prstGeom>
        </p:spPr>
      </p:pic>
      <p:pic>
        <p:nvPicPr>
          <p:cNvPr id="2" name="Picture 1">
            <a:extLst>
              <a:ext uri="{FF2B5EF4-FFF2-40B4-BE49-F238E27FC236}">
                <a16:creationId xmlns:a16="http://schemas.microsoft.com/office/drawing/2014/main" id="{C558CB92-EFDF-63D5-37A6-6B8F805AB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018" y="2853413"/>
            <a:ext cx="4233238" cy="2897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a:t>
            </a:r>
            <a:r>
              <a:rPr lang="en-US" sz="2400" b="1">
                <a:solidFill>
                  <a:srgbClr val="FF0000"/>
                </a:solidFill>
                <a:latin typeface="Cambria" panose="02040503050406030204" pitchFamily="18" charset="0"/>
                <a:ea typeface="Cambria" panose="02040503050406030204" pitchFamily="18" charset="0"/>
              </a:rPr>
              <a:t>à</a:t>
            </a:r>
            <a:r>
              <a:rPr lang="vi-VN" sz="2400" b="1">
                <a:solidFill>
                  <a:srgbClr val="FF0000"/>
                </a:solidFill>
                <a:latin typeface="Cambria" panose="02040503050406030204" pitchFamily="18" charset="0"/>
                <a:ea typeface="Cambria" panose="02040503050406030204" pitchFamily="18" charset="0"/>
              </a:rPr>
              <a:t>nh </a:t>
            </a:r>
            <a:r>
              <a:rPr lang="vi-VN" sz="2400" b="1" dirty="0">
                <a:solidFill>
                  <a:srgbClr val="FF0000"/>
                </a:solidFill>
                <a:latin typeface="Cambria" panose="02040503050406030204" pitchFamily="18" charset="0"/>
                <a:ea typeface="Cambria" panose="02040503050406030204" pitchFamily="18" charset="0"/>
              </a:rPr>
              <a:t>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a:t>
            </a:r>
            <a:r>
              <a:rPr lang="en-US" sz="2400" b="1">
                <a:solidFill>
                  <a:srgbClr val="FF0000"/>
                </a:solidFill>
                <a:latin typeface="Cambria" panose="02040503050406030204" pitchFamily="18" charset="0"/>
                <a:ea typeface="Cambria" panose="02040503050406030204" pitchFamily="18" charset="0"/>
              </a:rPr>
              <a:t>í</a:t>
            </a:r>
            <a:r>
              <a:rPr lang="vi-VN" sz="2400" b="1">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a:t>
            </a:r>
            <a:r>
              <a:rPr lang="en-US" sz="2400" b="1" dirty="0">
                <a:solidFill>
                  <a:srgbClr val="FF0000"/>
                </a:solidFill>
                <a:latin typeface="Cambria" panose="02040503050406030204" pitchFamily="18" charset="0"/>
                <a:ea typeface="Cambria" panose="02040503050406030204" pitchFamily="18" charset="0"/>
              </a:rPr>
              <a:t>à</a:t>
            </a:r>
            <a:r>
              <a:rPr lang="vi-VN" sz="2400" b="1" dirty="0">
                <a:solidFill>
                  <a:srgbClr val="FF0000"/>
                </a:solidFill>
                <a:latin typeface="Cambria" panose="02040503050406030204" pitchFamily="18" charset="0"/>
                <a:ea typeface="Cambria" panose="02040503050406030204" pitchFamily="18" charset="0"/>
              </a:rPr>
              <a:t>nh cũng mong ước được mọi người yêu quý và ngóng đợi như vậy.</a:t>
            </a:r>
          </a:p>
        </p:txBody>
      </p:sp>
      <p:sp>
        <p:nvSpPr>
          <p:cNvPr id="21" name="TextBox 20">
            <a:extLst>
              <a:ext uri="{FF2B5EF4-FFF2-40B4-BE49-F238E27FC236}">
                <a16:creationId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mbria" panose="02040503050406030204" pitchFamily="18" charset="0"/>
                <a:ea typeface="Cambria" panose="02040503050406030204" pitchFamily="18" charset="0"/>
                <a:cs typeface="Calibri" panose="020F0502020204030204" pitchFamily="34" charset="0"/>
              </a:rPr>
              <a:t>Trao đổi với bạn về những điểm giống và khác nhau giữa hai con thuyền trong tranh dưới đây. </a:t>
            </a:r>
            <a:endParaRPr lang="en-US" sz="2000" b="1" dirty="0">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73028094-5AB9-0492-1DC0-9C64E8879EAF}"/>
              </a:ext>
            </a:extLst>
          </p:cNvPr>
          <p:cNvSpPr/>
          <p:nvPr/>
        </p:nvSpPr>
        <p:spPr>
          <a:xfrm>
            <a:off x="1390053" y="890157"/>
            <a:ext cx="9911809" cy="4148568"/>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4F773D8A-E39A-A363-BFE9-22AA464D38D2}"/>
              </a:ext>
            </a:extLst>
          </p:cNvPr>
          <p:cNvSpPr/>
          <p:nvPr/>
        </p:nvSpPr>
        <p:spPr>
          <a:xfrm>
            <a:off x="2684372" y="627539"/>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00B0F0"/>
              </a:solidFill>
              <a:effectLst>
                <a:outerShdw blurRad="38100" dist="38100" dir="2700000" algn="tl">
                  <a:srgbClr val="000000">
                    <a:alpha val="43137"/>
                  </a:srgbClr>
                </a:outerShdw>
                <a:reflection blurRad="6350" stA="60000" endA="900" endPos="58000" dir="5400000" sy="-100000" algn="bl" rotWithShape="0"/>
              </a:effectLst>
              <a:latin typeface="Cambria" panose="02040503050406030204" pitchFamily="18" charset="0"/>
              <a:ea typeface="Cambria" panose="02040503050406030204" pitchFamily="18" charset="0"/>
            </a:endParaRPr>
          </a:p>
          <a:p>
            <a:pPr lvl="0" algn="ctr">
              <a:defRPr/>
            </a:pPr>
            <a:r>
              <a:rPr lang="vi-VN" altLang="zh-CN" sz="3000" b="1" dirty="0">
                <a:ln w="57150">
                  <a:solidFill>
                    <a:srgbClr val="C00000"/>
                  </a:solidFill>
                </a:ln>
                <a:solidFill>
                  <a:srgbClr val="00B0F0"/>
                </a:solidFill>
                <a:effectLst>
                  <a:outerShdw blurRad="38100" dist="38100" dir="2700000" algn="tl">
                    <a:srgbClr val="000000">
                      <a:alpha val="43137"/>
                    </a:srgbClr>
                  </a:outerShdw>
                  <a:reflection blurRad="6350" stA="60000" endA="900" endPos="58000" dir="5400000" sy="-100000" algn="bl" rotWithShape="0"/>
                </a:effectLst>
                <a:latin typeface="Cambria" panose="02040503050406030204" pitchFamily="18" charset="0"/>
                <a:ea typeface="Cambria" panose="02040503050406030204" pitchFamily="18" charset="0"/>
              </a:rPr>
              <a:t> </a:t>
            </a:r>
            <a:r>
              <a:rPr lang="vi-VN" altLang="zh-CN" sz="8000" b="1" dirty="0">
                <a:ln w="57150">
                  <a:solidFill>
                    <a:srgbClr val="C00000"/>
                  </a:solidFill>
                </a:ln>
                <a:solidFill>
                  <a:srgbClr val="00B0F0"/>
                </a:solidFill>
                <a:effectLst>
                  <a:outerShdw blurRad="38100" dist="38100" dir="2700000" algn="tl">
                    <a:srgbClr val="000000">
                      <a:alpha val="43137"/>
                    </a:srgbClr>
                  </a:outerShdw>
                  <a:reflection blurRad="6350" stA="60000" endA="900" endPos="58000" dir="5400000" sy="-100000" algn="bl" rotWithShape="0"/>
                </a:effectLst>
                <a:latin typeface="Cambria" panose="02040503050406030204" pitchFamily="18" charset="0"/>
                <a:ea typeface="Cambria" panose="02040503050406030204" pitchFamily="18" charset="0"/>
              </a:rPr>
              <a:t>NỘI DUNG </a:t>
            </a:r>
          </a:p>
        </p:txBody>
      </p:sp>
      <p:sp>
        <p:nvSpPr>
          <p:cNvPr id="6" name="TextBox 5">
            <a:extLst>
              <a:ext uri="{FF2B5EF4-FFF2-40B4-BE49-F238E27FC236}">
                <a16:creationId xmlns:a16="http://schemas.microsoft.com/office/drawing/2014/main" id="{BBDDC512-3DEE-4FEA-4CBC-8F6B0D80F3B0}"/>
              </a:ext>
            </a:extLst>
          </p:cNvPr>
          <p:cNvSpPr txBox="1"/>
          <p:nvPr/>
        </p:nvSpPr>
        <p:spPr>
          <a:xfrm>
            <a:off x="1722347" y="2412643"/>
            <a:ext cx="9247222" cy="2339102"/>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Mỗi người cần phải học hỏi và làm tốt công việc của mình, bởi mỗi công việc có một giá trị riêng, việc nào cũng mang lại lợi ích cho cuộc sống, việc nào cũng đáng quý, đáng trân trọng. </a:t>
            </a:r>
          </a:p>
          <a:p>
            <a:pPr algn="just"/>
            <a:endParaRPr lang="en-US" dirty="0"/>
          </a:p>
        </p:txBody>
      </p:sp>
    </p:spTree>
    <p:custDataLst>
      <p:tags r:id="rId1"/>
    </p:custDataLst>
    <p:extLst>
      <p:ext uri="{BB962C8B-B14F-4D97-AF65-F5344CB8AC3E}">
        <p14:creationId xmlns:p14="http://schemas.microsoft.com/office/powerpoint/2010/main" val="2365108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extLst>
    <p:ext uri="{E180D4A7-C9FB-4DFB-919C-405C955672EB}">
      <p14:showEvtLst xmlns:p14="http://schemas.microsoft.com/office/powerpoint/2010/main">
        <p14:playEvt time="264" objId="20"/>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205740" y="811658"/>
            <a:ext cx="11830050"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a:extLst>
              <a:ext uri="{FF2B5EF4-FFF2-40B4-BE49-F238E27FC236}">
                <a16:creationId xmlns:a16="http://schemas.microsoft.com/office/drawing/2014/main" id="{AB12228D-E6BC-837E-239C-39B0FAB28A2A}"/>
              </a:ext>
            </a:extLst>
          </p:cNvPr>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6" name="Rounded Rectangle 19">
            <a:extLst>
              <a:ext uri="{FF2B5EF4-FFF2-40B4-BE49-F238E27FC236}">
                <a16:creationId xmlns:a16="http://schemas.microsoft.com/office/drawing/2014/main" id="{6B622709-5AEE-8E69-9A52-03BD77530458}"/>
              </a:ext>
            </a:extLst>
          </p:cNvPr>
          <p:cNvSpPr/>
          <p:nvPr/>
        </p:nvSpPr>
        <p:spPr>
          <a:xfrm>
            <a:off x="5073650" y="4234501"/>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B8BBA5B-3E29-753E-7217-CB1396FA4EB6}"/>
              </a:ext>
            </a:extLst>
          </p:cNvPr>
          <p:cNvSpPr/>
          <p:nvPr/>
        </p:nvSpPr>
        <p:spPr>
          <a:xfrm>
            <a:off x="1619178" y="111165"/>
            <a:ext cx="9476912" cy="1383747"/>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0422B72-1776-D116-A603-F435F6FB4453}"/>
              </a:ext>
            </a:extLst>
          </p:cNvPr>
          <p:cNvSpPr/>
          <p:nvPr/>
        </p:nvSpPr>
        <p:spPr>
          <a:xfrm>
            <a:off x="2142518" y="28418"/>
            <a:ext cx="8635073" cy="1477328"/>
          </a:xfrm>
          <a:prstGeom prst="rect">
            <a:avLst/>
          </a:prstGeom>
        </p:spPr>
        <p:txBody>
          <a:bodyPr wrap="square">
            <a:spAutoFit/>
          </a:bodyPr>
          <a:lstStyle/>
          <a:p>
            <a:pPr algn="ctr"/>
            <a:r>
              <a:rPr lang="en-US" sz="4500" b="1" i="0" dirty="0">
                <a:solidFill>
                  <a:srgbClr val="000000"/>
                </a:solidFill>
                <a:effectLst/>
                <a:latin typeface="Cambria" panose="02040503050406030204" pitchFamily="18" charset="0"/>
                <a:ea typeface="Cambria" panose="02040503050406030204" pitchFamily="18" charset="0"/>
              </a:rPr>
              <a:t>1. </a:t>
            </a:r>
            <a:r>
              <a:rPr lang="en-US" sz="4500" b="1" i="0" dirty="0" err="1">
                <a:solidFill>
                  <a:srgbClr val="000000"/>
                </a:solidFill>
                <a:effectLst/>
                <a:latin typeface="Cambria" panose="02040503050406030204" pitchFamily="18" charset="0"/>
                <a:ea typeface="Cambria" panose="02040503050406030204" pitchFamily="18" charset="0"/>
              </a:rPr>
              <a:t>Tìm</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cách</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giải</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thích</a:t>
            </a:r>
            <a:r>
              <a:rPr lang="en-US" sz="4500" b="1" i="0" dirty="0">
                <a:solidFill>
                  <a:srgbClr val="000000"/>
                </a:solidFill>
                <a:effectLst/>
                <a:latin typeface="Cambria" panose="02040503050406030204" pitchFamily="18" charset="0"/>
                <a:ea typeface="Cambria" panose="02040503050406030204" pitchFamily="18" charset="0"/>
              </a:rPr>
              <a:t> ở </a:t>
            </a:r>
            <a:r>
              <a:rPr lang="en-US" sz="4500" b="1" i="0" dirty="0" err="1">
                <a:solidFill>
                  <a:srgbClr val="000000"/>
                </a:solidFill>
                <a:effectLst/>
                <a:latin typeface="Cambria" panose="02040503050406030204" pitchFamily="18" charset="0"/>
                <a:ea typeface="Cambria" panose="02040503050406030204" pitchFamily="18" charset="0"/>
              </a:rPr>
              <a:t>cột</a:t>
            </a:r>
            <a:r>
              <a:rPr lang="en-US" sz="4500" b="1" i="0" dirty="0">
                <a:solidFill>
                  <a:srgbClr val="000000"/>
                </a:solidFill>
                <a:effectLst/>
                <a:latin typeface="Cambria" panose="02040503050406030204" pitchFamily="18" charset="0"/>
                <a:ea typeface="Cambria" panose="02040503050406030204" pitchFamily="18" charset="0"/>
              </a:rPr>
              <a:t> B </a:t>
            </a:r>
            <a:r>
              <a:rPr lang="en-US" sz="4500" b="1" i="0" dirty="0" err="1">
                <a:solidFill>
                  <a:srgbClr val="000000"/>
                </a:solidFill>
                <a:effectLst/>
                <a:latin typeface="Cambria" panose="02040503050406030204" pitchFamily="18" charset="0"/>
                <a:ea typeface="Cambria" panose="02040503050406030204" pitchFamily="18" charset="0"/>
              </a:rPr>
              <a:t>phù</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hợp</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với</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thành</a:t>
            </a:r>
            <a:r>
              <a:rPr lang="en-US" sz="4500" b="1" i="0" dirty="0">
                <a:solidFill>
                  <a:srgbClr val="000000"/>
                </a:solidFill>
                <a:effectLst/>
                <a:latin typeface="Cambria" panose="02040503050406030204" pitchFamily="18" charset="0"/>
                <a:ea typeface="Cambria" panose="02040503050406030204" pitchFamily="18" charset="0"/>
              </a:rPr>
              <a:t> </a:t>
            </a:r>
            <a:r>
              <a:rPr lang="en-US" sz="4500" b="1" i="0" dirty="0" err="1">
                <a:solidFill>
                  <a:srgbClr val="000000"/>
                </a:solidFill>
                <a:effectLst/>
                <a:latin typeface="Cambria" panose="02040503050406030204" pitchFamily="18" charset="0"/>
                <a:ea typeface="Cambria" panose="02040503050406030204" pitchFamily="18" charset="0"/>
              </a:rPr>
              <a:t>ngữ</a:t>
            </a:r>
            <a:r>
              <a:rPr lang="en-US" sz="4500" b="1" i="0" dirty="0">
                <a:solidFill>
                  <a:srgbClr val="000000"/>
                </a:solidFill>
                <a:effectLst/>
                <a:latin typeface="Cambria" panose="02040503050406030204" pitchFamily="18" charset="0"/>
                <a:ea typeface="Cambria" panose="02040503050406030204" pitchFamily="18" charset="0"/>
              </a:rPr>
              <a:t> ở </a:t>
            </a:r>
            <a:r>
              <a:rPr lang="en-US" sz="4500" b="1" i="0" dirty="0" err="1">
                <a:solidFill>
                  <a:srgbClr val="000000"/>
                </a:solidFill>
                <a:effectLst/>
                <a:latin typeface="Cambria" panose="02040503050406030204" pitchFamily="18" charset="0"/>
                <a:ea typeface="Cambria" panose="02040503050406030204" pitchFamily="18" charset="0"/>
              </a:rPr>
              <a:t>cột</a:t>
            </a:r>
            <a:r>
              <a:rPr lang="en-US" sz="4500" b="1" i="0" dirty="0">
                <a:solidFill>
                  <a:srgbClr val="000000"/>
                </a:solidFill>
                <a:effectLst/>
                <a:latin typeface="Cambria" panose="02040503050406030204" pitchFamily="18" charset="0"/>
                <a:ea typeface="Cambria" panose="02040503050406030204" pitchFamily="18" charset="0"/>
              </a:rPr>
              <a:t> A. </a:t>
            </a:r>
            <a:endParaRPr lang="en-US" sz="4500" b="1" dirty="0"/>
          </a:p>
        </p:txBody>
      </p:sp>
      <p:sp>
        <p:nvSpPr>
          <p:cNvPr id="11" name="Rounded Rectangle 5">
            <a:extLst>
              <a:ext uri="{FF2B5EF4-FFF2-40B4-BE49-F238E27FC236}">
                <a16:creationId xmlns:a16="http://schemas.microsoft.com/office/drawing/2014/main" id="{8117B52C-770A-D17C-0273-9C79A1CA3F8E}"/>
              </a:ext>
            </a:extLst>
          </p:cNvPr>
          <p:cNvSpPr/>
          <p:nvPr/>
        </p:nvSpPr>
        <p:spPr>
          <a:xfrm>
            <a:off x="36944" y="1813460"/>
            <a:ext cx="3765082" cy="93850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724D1AA-72AF-CCB2-4FBA-1767B4BC0018}"/>
              </a:ext>
            </a:extLst>
          </p:cNvPr>
          <p:cNvSpPr/>
          <p:nvPr/>
        </p:nvSpPr>
        <p:spPr>
          <a:xfrm>
            <a:off x="22353" y="3201422"/>
            <a:ext cx="3962947" cy="871847"/>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5" name="Rounded Rectangle 7">
            <a:extLst>
              <a:ext uri="{FF2B5EF4-FFF2-40B4-BE49-F238E27FC236}">
                <a16:creationId xmlns:a16="http://schemas.microsoft.com/office/drawing/2014/main" id="{FD767AAA-EC23-A2DF-C6E6-8F14405AB3D4}"/>
              </a:ext>
            </a:extLst>
          </p:cNvPr>
          <p:cNvSpPr/>
          <p:nvPr/>
        </p:nvSpPr>
        <p:spPr>
          <a:xfrm>
            <a:off x="33163" y="4488118"/>
            <a:ext cx="3952137" cy="83148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7" name="Rounded Rectangle 8">
            <a:extLst>
              <a:ext uri="{FF2B5EF4-FFF2-40B4-BE49-F238E27FC236}">
                <a16:creationId xmlns:a16="http://schemas.microsoft.com/office/drawing/2014/main" id="{B69B0451-4FA4-5AAE-9434-999A5F9AA0B4}"/>
              </a:ext>
            </a:extLst>
          </p:cNvPr>
          <p:cNvSpPr/>
          <p:nvPr/>
        </p:nvSpPr>
        <p:spPr>
          <a:xfrm>
            <a:off x="49645" y="5730508"/>
            <a:ext cx="3980079" cy="886192"/>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FAFC02D-ED08-DC5D-A1F6-FCB56E66D300}"/>
              </a:ext>
            </a:extLst>
          </p:cNvPr>
          <p:cNvSpPr/>
          <p:nvPr/>
        </p:nvSpPr>
        <p:spPr>
          <a:xfrm>
            <a:off x="-1195" y="1943100"/>
            <a:ext cx="3803221" cy="630942"/>
          </a:xfrm>
          <a:prstGeom prst="rect">
            <a:avLst/>
          </a:prstGeom>
          <a:solidFill>
            <a:schemeClr val="bg1"/>
          </a:solidFill>
        </p:spPr>
        <p:txBody>
          <a:bodyPr wrap="none">
            <a:spAutoFit/>
          </a:bodyPr>
          <a:lstStyle/>
          <a:p>
            <a:r>
              <a:rPr lang="vi-VN" sz="3500" b="1" dirty="0">
                <a:solidFill>
                  <a:srgbClr val="002060"/>
                </a:solidFill>
                <a:latin typeface="Cambria" panose="02040503050406030204" pitchFamily="18" charset="0"/>
                <a:ea typeface="Cambria" panose="02040503050406030204" pitchFamily="18" charset="0"/>
              </a:rPr>
              <a:t>Mỗi người một vẻ</a:t>
            </a:r>
            <a:endParaRPr lang="en-US" sz="35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474C679C-F27B-6B3A-ABDC-6FA28426E109}"/>
              </a:ext>
            </a:extLst>
          </p:cNvPr>
          <p:cNvSpPr/>
          <p:nvPr/>
        </p:nvSpPr>
        <p:spPr>
          <a:xfrm>
            <a:off x="-48305" y="3334575"/>
            <a:ext cx="4033605" cy="630942"/>
          </a:xfrm>
          <a:prstGeom prst="rect">
            <a:avLst/>
          </a:prstGeom>
          <a:solidFill>
            <a:schemeClr val="bg1"/>
          </a:solidFill>
        </p:spPr>
        <p:txBody>
          <a:bodyPr wrap="none">
            <a:spAutoFit/>
          </a:bodyPr>
          <a:lstStyle/>
          <a:p>
            <a:r>
              <a:rPr lang="vi-VN" sz="3500" b="1" dirty="0">
                <a:solidFill>
                  <a:srgbClr val="002060"/>
                </a:solidFill>
                <a:latin typeface="Cambria" panose="02040503050406030204" pitchFamily="18" charset="0"/>
                <a:ea typeface="Cambria" panose="02040503050406030204" pitchFamily="18" charset="0"/>
              </a:rPr>
              <a:t>Dám nghĩ dám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B0E0A7F-24D0-41EF-516D-D2B8DAD7591B}"/>
              </a:ext>
            </a:extLst>
          </p:cNvPr>
          <p:cNvSpPr/>
          <p:nvPr/>
        </p:nvSpPr>
        <p:spPr>
          <a:xfrm>
            <a:off x="58264" y="4537243"/>
            <a:ext cx="3820469" cy="630942"/>
          </a:xfrm>
          <a:prstGeom prst="rect">
            <a:avLst/>
          </a:prstGeom>
          <a:solidFill>
            <a:schemeClr val="bg1"/>
          </a:solidFill>
        </p:spPr>
        <p:txBody>
          <a:bodyPr wrap="none">
            <a:spAutoFit/>
          </a:bodyPr>
          <a:lstStyle/>
          <a:p>
            <a:r>
              <a:rPr lang="vi-VN" sz="3500" b="1" dirty="0">
                <a:solidFill>
                  <a:srgbClr val="002060"/>
                </a:solidFill>
                <a:latin typeface="Cambria" panose="02040503050406030204" pitchFamily="18" charset="0"/>
                <a:ea typeface="Cambria" panose="02040503050406030204" pitchFamily="18" charset="0"/>
              </a:rPr>
              <a:t>Miệng nói tay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97AF87CE-6B35-70F2-89FF-EC29980560E2}"/>
              </a:ext>
            </a:extLst>
          </p:cNvPr>
          <p:cNvSpPr/>
          <p:nvPr/>
        </p:nvSpPr>
        <p:spPr>
          <a:xfrm>
            <a:off x="240973" y="5813360"/>
            <a:ext cx="3455048" cy="630942"/>
          </a:xfrm>
          <a:prstGeom prst="rect">
            <a:avLst/>
          </a:prstGeom>
          <a:solidFill>
            <a:schemeClr val="bg1"/>
          </a:solidFill>
        </p:spPr>
        <p:txBody>
          <a:bodyPr wrap="none">
            <a:spAutoFit/>
          </a:bodyPr>
          <a:lstStyle/>
          <a:p>
            <a:r>
              <a:rPr lang="vi-VN" sz="3500" b="1" dirty="0">
                <a:solidFill>
                  <a:srgbClr val="002060"/>
                </a:solidFill>
                <a:latin typeface="Cambria" panose="02040503050406030204" pitchFamily="18" charset="0"/>
                <a:ea typeface="Cambria" panose="02040503050406030204" pitchFamily="18" charset="0"/>
              </a:rPr>
              <a:t>Sức dài vai rộng</a:t>
            </a:r>
            <a:endParaRPr lang="en-US" sz="3500" b="1" dirty="0">
              <a:solidFill>
                <a:srgbClr val="002060"/>
              </a:solidFill>
              <a:latin typeface="Cambria" panose="02040503050406030204" pitchFamily="18" charset="0"/>
              <a:ea typeface="Cambria" panose="02040503050406030204" pitchFamily="18" charset="0"/>
            </a:endParaRPr>
          </a:p>
        </p:txBody>
      </p:sp>
      <p:sp>
        <p:nvSpPr>
          <p:cNvPr id="22" name="Rounded Rectangle 12">
            <a:extLst>
              <a:ext uri="{FF2B5EF4-FFF2-40B4-BE49-F238E27FC236}">
                <a16:creationId xmlns:a16="http://schemas.microsoft.com/office/drawing/2014/main" id="{B01D5E3E-FAB9-83E3-B1A9-96CB1985D406}"/>
              </a:ext>
            </a:extLst>
          </p:cNvPr>
          <p:cNvSpPr/>
          <p:nvPr/>
        </p:nvSpPr>
        <p:spPr>
          <a:xfrm>
            <a:off x="5226050" y="1670320"/>
            <a:ext cx="6896100" cy="109819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98CA9E4-1BBD-7AB0-61A8-C94A1E0918B4}"/>
              </a:ext>
            </a:extLst>
          </p:cNvPr>
          <p:cNvSpPr txBox="1"/>
          <p:nvPr/>
        </p:nvSpPr>
        <p:spPr>
          <a:xfrm>
            <a:off x="5359400" y="1723854"/>
            <a:ext cx="6807200" cy="954107"/>
          </a:xfrm>
          <a:prstGeom prst="rect">
            <a:avLst/>
          </a:prstGeom>
          <a:solidFill>
            <a:schemeClr val="bg1"/>
          </a:solid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Mạnh dạn, táo bạo, có nhiều sáng kiến và sẵn sàng thực hiện sáng kiến.</a:t>
            </a:r>
            <a:endParaRPr lang="en-US" sz="2800" b="1" dirty="0">
              <a:solidFill>
                <a:srgbClr val="002060"/>
              </a:solidFill>
              <a:latin typeface="Cambria" panose="02040503050406030204" pitchFamily="18" charset="0"/>
              <a:ea typeface="Cambria" panose="02040503050406030204" pitchFamily="18" charset="0"/>
            </a:endParaRPr>
          </a:p>
        </p:txBody>
      </p:sp>
      <p:sp>
        <p:nvSpPr>
          <p:cNvPr id="24" name="Rounded Rectangle 14">
            <a:extLst>
              <a:ext uri="{FF2B5EF4-FFF2-40B4-BE49-F238E27FC236}">
                <a16:creationId xmlns:a16="http://schemas.microsoft.com/office/drawing/2014/main" id="{AD85C89A-8035-268E-A1CD-30A6435F1C7F}"/>
              </a:ext>
            </a:extLst>
          </p:cNvPr>
          <p:cNvSpPr/>
          <p:nvPr/>
        </p:nvSpPr>
        <p:spPr>
          <a:xfrm>
            <a:off x="5054600" y="2948958"/>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7255E92-5D26-C564-0E3F-C5FE5982A2DA}"/>
              </a:ext>
            </a:extLst>
          </p:cNvPr>
          <p:cNvSpPr txBox="1"/>
          <p:nvPr/>
        </p:nvSpPr>
        <p:spPr>
          <a:xfrm>
            <a:off x="5099050" y="2963167"/>
            <a:ext cx="7327900" cy="954107"/>
          </a:xfrm>
          <a:prstGeom prst="rect">
            <a:avLst/>
          </a:prstGeom>
          <a:solidFill>
            <a:schemeClr val="bg1"/>
          </a:solid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Sức lực dồi dào của người đã trưởng thành, có thể gánh vác các công việc nặng nhọc. </a:t>
            </a:r>
            <a:endParaRPr lang="en-US" sz="28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B3EE2663-B175-5DE3-D4BF-D66DF7918F9B}"/>
              </a:ext>
            </a:extLst>
          </p:cNvPr>
          <p:cNvSpPr txBox="1"/>
          <p:nvPr/>
        </p:nvSpPr>
        <p:spPr>
          <a:xfrm>
            <a:off x="5073650" y="4202480"/>
            <a:ext cx="7200900" cy="954107"/>
          </a:xfrm>
          <a:prstGeom prst="rect">
            <a:avLst/>
          </a:prstGeom>
          <a:solidFill>
            <a:schemeClr val="bg1"/>
          </a:solid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Đa dạng, phong phú với những phong cách dáng vẻ riêng.</a:t>
            </a:r>
            <a:endParaRPr lang="en-US" sz="2800" b="1" dirty="0">
              <a:solidFill>
                <a:srgbClr val="002060"/>
              </a:solidFill>
              <a:latin typeface="Cambria" panose="02040503050406030204" pitchFamily="18" charset="0"/>
              <a:ea typeface="Cambria" panose="02040503050406030204" pitchFamily="18" charset="0"/>
            </a:endParaRPr>
          </a:p>
        </p:txBody>
      </p:sp>
      <p:sp>
        <p:nvSpPr>
          <p:cNvPr id="27" name="Rounded Rectangle 20">
            <a:extLst>
              <a:ext uri="{FF2B5EF4-FFF2-40B4-BE49-F238E27FC236}">
                <a16:creationId xmlns:a16="http://schemas.microsoft.com/office/drawing/2014/main" id="{1CD46677-9D9F-3E57-F788-066989CE5F72}"/>
              </a:ext>
            </a:extLst>
          </p:cNvPr>
          <p:cNvSpPr/>
          <p:nvPr/>
        </p:nvSpPr>
        <p:spPr>
          <a:xfrm>
            <a:off x="5073650" y="5594958"/>
            <a:ext cx="7048500" cy="849344"/>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FC5D49-F898-7A78-35F5-CFBBC40E1BD8}"/>
              </a:ext>
            </a:extLst>
          </p:cNvPr>
          <p:cNvSpPr txBox="1"/>
          <p:nvPr/>
        </p:nvSpPr>
        <p:spPr>
          <a:xfrm>
            <a:off x="5226050" y="5730508"/>
            <a:ext cx="7200900" cy="523220"/>
          </a:xfrm>
          <a:prstGeom prst="rect">
            <a:avLst/>
          </a:prstGeom>
          <a:solidFill>
            <a:schemeClr val="bg1"/>
          </a:solid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Nhanh nhẹn, chăm chỉ trong công việc.</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88F50B19-1E37-D3D0-8E4C-77C93503D42C}"/>
              </a:ext>
            </a:extLst>
          </p:cNvPr>
          <p:cNvCxnSpPr>
            <a:stCxn id="11" idx="3"/>
          </p:cNvCxnSpPr>
          <p:nvPr/>
        </p:nvCxnSpPr>
        <p:spPr>
          <a:xfrm>
            <a:off x="3802026" y="2282713"/>
            <a:ext cx="1252574" cy="2581387"/>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DFB0C39E-ECA0-820D-90F4-68B68595D3B6}"/>
              </a:ext>
            </a:extLst>
          </p:cNvPr>
          <p:cNvCxnSpPr>
            <a:endCxn id="22" idx="1"/>
          </p:cNvCxnSpPr>
          <p:nvPr/>
        </p:nvCxnSpPr>
        <p:spPr>
          <a:xfrm flipV="1">
            <a:off x="3997974" y="2219415"/>
            <a:ext cx="1228076" cy="1554418"/>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93449892-5F56-6B5C-5E27-C87F7DB08306}"/>
              </a:ext>
            </a:extLst>
          </p:cNvPr>
          <p:cNvCxnSpPr/>
          <p:nvPr/>
        </p:nvCxnSpPr>
        <p:spPr>
          <a:xfrm>
            <a:off x="4029724" y="5003875"/>
            <a:ext cx="916926" cy="1003632"/>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23C8AF17-74C0-4CB6-4325-F1E28CF28AB8}"/>
              </a:ext>
            </a:extLst>
          </p:cNvPr>
          <p:cNvCxnSpPr>
            <a:endCxn id="25" idx="1"/>
          </p:cNvCxnSpPr>
          <p:nvPr/>
        </p:nvCxnSpPr>
        <p:spPr>
          <a:xfrm flipV="1">
            <a:off x="4182124" y="3440221"/>
            <a:ext cx="916926" cy="2781964"/>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0">
            <a:extLst>
              <a:ext uri="{FF2B5EF4-FFF2-40B4-BE49-F238E27FC236}">
                <a16:creationId xmlns:a16="http://schemas.microsoft.com/office/drawing/2014/main" id="{58D82FBD-B3E6-D321-60AB-BB5DE9345D03}"/>
              </a:ext>
            </a:extLst>
          </p:cNvPr>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426C498-FE67-2901-D624-3B6022F28D3B}"/>
              </a:ext>
            </a:extLst>
          </p:cNvPr>
          <p:cNvSpPr/>
          <p:nvPr/>
        </p:nvSpPr>
        <p:spPr>
          <a:xfrm>
            <a:off x="1972638" y="4977269"/>
            <a:ext cx="8702211" cy="11050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CC73E90-5263-FD57-4C41-2AA3FCFDDC37}"/>
              </a:ext>
            </a:extLst>
          </p:cNvPr>
          <p:cNvSpPr/>
          <p:nvPr/>
        </p:nvSpPr>
        <p:spPr>
          <a:xfrm>
            <a:off x="823650" y="3429000"/>
            <a:ext cx="10868342" cy="12454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35EFCDF-B034-CD8C-E136-D2E1B66FF74F}"/>
              </a:ext>
            </a:extLst>
          </p:cNvPr>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E4EC1DE-F133-FA6D-7E13-198BD6EDF760}"/>
              </a:ext>
            </a:extLst>
          </p:cNvPr>
          <p:cNvSpPr/>
          <p:nvPr/>
        </p:nvSpPr>
        <p:spPr>
          <a:xfrm>
            <a:off x="823649" y="3688331"/>
            <a:ext cx="10868342" cy="553998"/>
          </a:xfrm>
          <a:prstGeom prst="rect">
            <a:avLst/>
          </a:prstGeom>
        </p:spPr>
        <p:txBody>
          <a:bodyPr wrap="square">
            <a:spAutoFit/>
          </a:bodyPr>
          <a:lstStyle/>
          <a:p>
            <a:pPr algn="ctr"/>
            <a:r>
              <a:rPr lang="vi-VN" sz="3000" b="0" i="0" dirty="0">
                <a:solidFill>
                  <a:srgbClr val="000000"/>
                </a:solidFill>
                <a:effectLst/>
                <a:latin typeface="Cambria" panose="02040503050406030204" pitchFamily="18" charset="0"/>
                <a:ea typeface="Cambria" panose="02040503050406030204" pitchFamily="18" charset="0"/>
              </a:rPr>
              <a:t>b. Lớp chúng em                                    ,chẳng bạn nào giống bạn nào.</a:t>
            </a:r>
          </a:p>
        </p:txBody>
      </p:sp>
      <p:pic>
        <p:nvPicPr>
          <p:cNvPr id="13" name="Picture 12">
            <a:extLst>
              <a:ext uri="{FF2B5EF4-FFF2-40B4-BE49-F238E27FC236}">
                <a16:creationId xmlns:a16="http://schemas.microsoft.com/office/drawing/2014/main" id="{29C53BA3-B08A-E10C-C824-48ADDBC59A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50" b="25250" l="2350" r="21150"/>
                    </a14:imgEffect>
                  </a14:imgLayer>
                </a14:imgProps>
              </a:ext>
              <a:ext uri="{28A0092B-C50C-407E-A947-70E740481C1C}">
                <a14:useLocalDpi xmlns:a14="http://schemas.microsoft.com/office/drawing/2010/main" val="0"/>
              </a:ext>
            </a:extLst>
          </a:blip>
          <a:srcRect r="76478" b="76170"/>
          <a:stretch>
            <a:fillRect/>
          </a:stretch>
        </p:blipFill>
        <p:spPr>
          <a:xfrm>
            <a:off x="8583989" y="1365032"/>
            <a:ext cx="1163343" cy="1178543"/>
          </a:xfrm>
          <a:prstGeom prst="rect">
            <a:avLst/>
          </a:prstGeom>
        </p:spPr>
      </p:pic>
      <p:sp>
        <p:nvSpPr>
          <p:cNvPr id="14" name="TextBox 13">
            <a:extLst>
              <a:ext uri="{FF2B5EF4-FFF2-40B4-BE49-F238E27FC236}">
                <a16:creationId xmlns:a16="http://schemas.microsoft.com/office/drawing/2014/main" id="{5B6A4CE1-D278-08B6-79B1-8FCBA087067D}"/>
              </a:ext>
            </a:extLst>
          </p:cNvPr>
          <p:cNvSpPr txBox="1"/>
          <p:nvPr/>
        </p:nvSpPr>
        <p:spPr>
          <a:xfrm>
            <a:off x="1386639" y="215012"/>
            <a:ext cx="9246421" cy="1446550"/>
          </a:xfrm>
          <a:prstGeom prst="rect">
            <a:avLst/>
          </a:prstGeom>
          <a:noFill/>
        </p:spPr>
        <p:txBody>
          <a:bodyPr wrap="square" rtlCol="0">
            <a:spAutoFit/>
          </a:bodyPr>
          <a:lstStyle/>
          <a:p>
            <a:pPr algn="ctr"/>
            <a:r>
              <a:rPr lang="vi-VN" sz="3500" b="1" dirty="0">
                <a:solidFill>
                  <a:srgbClr val="FF0000"/>
                </a:solidFill>
                <a:latin typeface="Cambria" panose="02040503050406030204" pitchFamily="18" charset="0"/>
                <a:ea typeface="Cambria" panose="02040503050406030204" pitchFamily="18" charset="0"/>
              </a:rPr>
              <a:t>2. Thành ngữ nào có thể thay cho bông hoa trong mỗi câu sau?</a:t>
            </a:r>
          </a:p>
          <a:p>
            <a:endParaRPr lang="en-US" b="1" dirty="0"/>
          </a:p>
        </p:txBody>
      </p:sp>
      <p:sp>
        <p:nvSpPr>
          <p:cNvPr id="15" name="TextBox 14">
            <a:extLst>
              <a:ext uri="{FF2B5EF4-FFF2-40B4-BE49-F238E27FC236}">
                <a16:creationId xmlns:a16="http://schemas.microsoft.com/office/drawing/2014/main" id="{DE2927B6-00F4-9B24-08D6-265BC806D68F}"/>
              </a:ext>
            </a:extLst>
          </p:cNvPr>
          <p:cNvSpPr txBox="1"/>
          <p:nvPr/>
        </p:nvSpPr>
        <p:spPr>
          <a:xfrm>
            <a:off x="86148" y="1873941"/>
            <a:ext cx="12019703" cy="1508105"/>
          </a:xfrm>
          <a:prstGeom prst="rect">
            <a:avLst/>
          </a:prstGeom>
          <a:noFill/>
        </p:spPr>
        <p:txBody>
          <a:bodyPr wrap="square" rtlCol="0">
            <a:spAutoFit/>
          </a:bodyPr>
          <a:lstStyle/>
          <a:p>
            <a:r>
              <a:rPr lang="vi-VN" sz="2800" dirty="0">
                <a:solidFill>
                  <a:srgbClr val="000000"/>
                </a:solidFill>
                <a:latin typeface="Cambria" panose="02040503050406030204" pitchFamily="18" charset="0"/>
                <a:ea typeface="Cambria" panose="02040503050406030204" pitchFamily="18" charset="0"/>
              </a:rPr>
              <a:t>a</a:t>
            </a:r>
            <a:r>
              <a:rPr lang="vi-VN" sz="3000" dirty="0">
                <a:solidFill>
                  <a:srgbClr val="000000"/>
                </a:solidFill>
                <a:latin typeface="Cambria" panose="02040503050406030204" pitchFamily="18" charset="0"/>
                <a:ea typeface="Cambria" panose="02040503050406030204" pitchFamily="18" charset="0"/>
              </a:rPr>
              <a:t>) Em rất nể phục Lâm, vì bạn ấy là người rất sáng tạo,                                   giúp lớp em luôn dẫn đầu cả trường trong các hoạt động chung.</a:t>
            </a:r>
          </a:p>
          <a:p>
            <a:endParaRPr lang="en-US" sz="3200" dirty="0"/>
          </a:p>
        </p:txBody>
      </p:sp>
      <p:sp>
        <p:nvSpPr>
          <p:cNvPr id="16" name="TextBox 15">
            <a:extLst>
              <a:ext uri="{FF2B5EF4-FFF2-40B4-BE49-F238E27FC236}">
                <a16:creationId xmlns:a16="http://schemas.microsoft.com/office/drawing/2014/main" id="{98D42C03-4190-6587-38D5-1B53DC6291DB}"/>
              </a:ext>
            </a:extLst>
          </p:cNvPr>
          <p:cNvSpPr txBox="1"/>
          <p:nvPr/>
        </p:nvSpPr>
        <p:spPr>
          <a:xfrm>
            <a:off x="1556851" y="5071176"/>
            <a:ext cx="9328133" cy="1292662"/>
          </a:xfrm>
          <a:prstGeom prst="rect">
            <a:avLst/>
          </a:prstGeom>
          <a:noFill/>
        </p:spPr>
        <p:txBody>
          <a:bodyPr wrap="square" rtlCol="0">
            <a:spAutoFit/>
          </a:bodyPr>
          <a:lstStyle/>
          <a:p>
            <a:pPr algn="ctr"/>
            <a:r>
              <a:rPr lang="vi-VN" sz="3000" dirty="0">
                <a:solidFill>
                  <a:srgbClr val="000000"/>
                </a:solidFill>
                <a:latin typeface="Cambria" panose="02040503050406030204" pitchFamily="18" charset="0"/>
                <a:ea typeface="Cambria" panose="02040503050406030204" pitchFamily="18" charset="0"/>
              </a:rPr>
              <a:t>c. Chị ấy                                      , nhanh thoăn thoắt, </a:t>
            </a:r>
          </a:p>
          <a:p>
            <a:pPr algn="ctr"/>
            <a:r>
              <a:rPr lang="vi-VN" sz="3000" dirty="0">
                <a:solidFill>
                  <a:srgbClr val="000000"/>
                </a:solidFill>
                <a:latin typeface="Cambria" panose="02040503050406030204" pitchFamily="18" charset="0"/>
                <a:ea typeface="Cambria" panose="02040503050406030204" pitchFamily="18" charset="0"/>
              </a:rPr>
              <a:t>loáng một cái đã xong việc.</a:t>
            </a:r>
            <a:endParaRPr lang="vi-VN" dirty="0">
              <a:solidFill>
                <a:srgbClr val="000000"/>
              </a:solidFill>
              <a:latin typeface="Cambria" panose="02040503050406030204" pitchFamily="18" charset="0"/>
              <a:ea typeface="Cambria" panose="02040503050406030204" pitchFamily="18" charset="0"/>
            </a:endParaRPr>
          </a:p>
          <a:p>
            <a:endParaRPr lang="en-US" dirty="0"/>
          </a:p>
        </p:txBody>
      </p:sp>
      <p:pic>
        <p:nvPicPr>
          <p:cNvPr id="18" name="Picture 17">
            <a:extLst>
              <a:ext uri="{FF2B5EF4-FFF2-40B4-BE49-F238E27FC236}">
                <a16:creationId xmlns:a16="http://schemas.microsoft.com/office/drawing/2014/main" id="{EBF13984-BBF3-D502-853B-EAB8C1E6D7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50" b="25250" l="2350" r="21150"/>
                    </a14:imgEffect>
                  </a14:imgLayer>
                </a14:imgProps>
              </a:ext>
              <a:ext uri="{28A0092B-C50C-407E-A947-70E740481C1C}">
                <a14:useLocalDpi xmlns:a14="http://schemas.microsoft.com/office/drawing/2010/main" val="0"/>
              </a:ext>
            </a:extLst>
          </a:blip>
          <a:srcRect r="76478" b="76170"/>
          <a:stretch>
            <a:fillRect/>
          </a:stretch>
        </p:blipFill>
        <p:spPr>
          <a:xfrm>
            <a:off x="4670643" y="3135977"/>
            <a:ext cx="1163343" cy="1178543"/>
          </a:xfrm>
          <a:prstGeom prst="rect">
            <a:avLst/>
          </a:prstGeom>
        </p:spPr>
      </p:pic>
      <p:sp>
        <p:nvSpPr>
          <p:cNvPr id="19" name="TextBox 18">
            <a:extLst>
              <a:ext uri="{FF2B5EF4-FFF2-40B4-BE49-F238E27FC236}">
                <a16:creationId xmlns:a16="http://schemas.microsoft.com/office/drawing/2014/main" id="{FC0A28F9-B1B7-0BC2-82C7-9F12ED91E8D3}"/>
              </a:ext>
            </a:extLst>
          </p:cNvPr>
          <p:cNvSpPr txBox="1"/>
          <p:nvPr/>
        </p:nvSpPr>
        <p:spPr>
          <a:xfrm>
            <a:off x="8874696" y="1910951"/>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dám nghĩ dám làm</a:t>
            </a:r>
            <a:endParaRPr lang="en-US" sz="3000" i="1"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1F8C7AF-D5ED-D5CA-ACFF-DD7EE4157D8F}"/>
              </a:ext>
            </a:extLst>
          </p:cNvPr>
          <p:cNvSpPr txBox="1"/>
          <p:nvPr/>
        </p:nvSpPr>
        <p:spPr>
          <a:xfrm>
            <a:off x="3713630" y="3688815"/>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mỗi người một vẻ</a:t>
            </a:r>
            <a:endParaRPr lang="en-US" sz="3000" i="1" dirty="0">
              <a:solidFill>
                <a:srgbClr val="00206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709C7520-16EF-69EC-81FB-820D7E33904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350" b="25250" l="2350" r="21150"/>
                    </a14:imgEffect>
                  </a14:imgLayer>
                </a14:imgProps>
              </a:ext>
              <a:ext uri="{28A0092B-C50C-407E-A947-70E740481C1C}">
                <a14:useLocalDpi xmlns:a14="http://schemas.microsoft.com/office/drawing/2010/main" val="0"/>
              </a:ext>
            </a:extLst>
          </a:blip>
          <a:srcRect r="76478" b="76170"/>
          <a:stretch>
            <a:fillRect/>
          </a:stretch>
        </p:blipFill>
        <p:spPr>
          <a:xfrm>
            <a:off x="4008363" y="4538964"/>
            <a:ext cx="1163343" cy="1178543"/>
          </a:xfrm>
          <a:prstGeom prst="rect">
            <a:avLst/>
          </a:prstGeom>
        </p:spPr>
      </p:pic>
      <p:sp>
        <p:nvSpPr>
          <p:cNvPr id="22" name="TextBox 21">
            <a:extLst>
              <a:ext uri="{FF2B5EF4-FFF2-40B4-BE49-F238E27FC236}">
                <a16:creationId xmlns:a16="http://schemas.microsoft.com/office/drawing/2014/main" id="{20EA1182-7B46-0ABA-5FA6-24C486EDA81E}"/>
              </a:ext>
            </a:extLst>
          </p:cNvPr>
          <p:cNvSpPr txBox="1"/>
          <p:nvPr/>
        </p:nvSpPr>
        <p:spPr>
          <a:xfrm>
            <a:off x="3713629" y="5043570"/>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miệng nói  tay làm</a:t>
            </a:r>
            <a:endParaRPr lang="en-US" sz="3000" i="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extLst>
    <p:ext uri="{E180D4A7-C9FB-4DFB-919C-405C955672EB}">
      <p14:showEvtLst xmlns:p14="http://schemas.microsoft.com/office/powerpoint/2010/main">
        <p14:playEvt time="264" objId="20"/>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33D99F-146F-407C-E982-389F03420BC0}"/>
              </a:ext>
            </a:extLst>
          </p:cNvPr>
          <p:cNvGrpSpPr/>
          <p:nvPr/>
        </p:nvGrpSpPr>
        <p:grpSpPr>
          <a:xfrm>
            <a:off x="1665964" y="2595785"/>
            <a:ext cx="9545479" cy="2765096"/>
            <a:chOff x="1727199" y="1855788"/>
            <a:chExt cx="9259153" cy="3146425"/>
          </a:xfrm>
        </p:grpSpPr>
        <p:sp>
          <p:nvSpPr>
            <p:cNvPr id="3" name="同侧圆角矩形 2">
              <a:extLst>
                <a:ext uri="{FF2B5EF4-FFF2-40B4-BE49-F238E27FC236}">
                  <a16:creationId xmlns:a16="http://schemas.microsoft.com/office/drawing/2014/main" id="{7E16672C-1510-73E9-3D13-626DC734B03A}"/>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4" name="同侧圆角矩形 1">
              <a:extLst>
                <a:ext uri="{FF2B5EF4-FFF2-40B4-BE49-F238E27FC236}">
                  <a16:creationId xmlns:a16="http://schemas.microsoft.com/office/drawing/2014/main" id="{E2631DEF-C934-320C-BAC2-59441DCD6D94}"/>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5" name="日期占位符 15">
            <a:extLst>
              <a:ext uri="{FF2B5EF4-FFF2-40B4-BE49-F238E27FC236}">
                <a16:creationId xmlns:a16="http://schemas.microsoft.com/office/drawing/2014/main" id="{A1B772FB-7E60-1732-105E-A51D9D54F339}"/>
              </a:ext>
            </a:extLst>
          </p:cNvPr>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6" name="Picture 5">
            <a:extLst>
              <a:ext uri="{FF2B5EF4-FFF2-40B4-BE49-F238E27FC236}">
                <a16:creationId xmlns:a16="http://schemas.microsoft.com/office/drawing/2014/main" id="{EE236AB3-7474-4793-B3A4-17C2C8C03C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a16="http://schemas.microsoft.com/office/drawing/2014/main" id="{46CFDDF3-70B4-FA41-B50D-C409C0867A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8" name="Picture 7">
            <a:extLst>
              <a:ext uri="{FF2B5EF4-FFF2-40B4-BE49-F238E27FC236}">
                <a16:creationId xmlns:a16="http://schemas.microsoft.com/office/drawing/2014/main" id="{78A22720-EE2A-7D37-78C3-D9E79F5DA31F}"/>
              </a:ext>
            </a:extLst>
          </p:cNvPr>
          <p:cNvPicPr>
            <a:picLocks noChangeAspect="1"/>
          </p:cNvPicPr>
          <p:nvPr/>
        </p:nvPicPr>
        <p:blipFill>
          <a:blip r:embed="rId4"/>
          <a:stretch>
            <a:fillRect/>
          </a:stretch>
        </p:blipFill>
        <p:spPr>
          <a:xfrm>
            <a:off x="1665964" y="545837"/>
            <a:ext cx="8023031" cy="1944793"/>
          </a:xfrm>
          <a:prstGeom prst="rect">
            <a:avLst/>
          </a:prstGeom>
        </p:spPr>
      </p:pic>
      <p:sp>
        <p:nvSpPr>
          <p:cNvPr id="9" name="TextBox 8">
            <a:extLst>
              <a:ext uri="{FF2B5EF4-FFF2-40B4-BE49-F238E27FC236}">
                <a16:creationId xmlns:a16="http://schemas.microsoft.com/office/drawing/2014/main" id="{D69EB16E-6487-AFAD-58DD-CADF8F20DD69}"/>
              </a:ext>
            </a:extLst>
          </p:cNvPr>
          <p:cNvSpPr txBox="1"/>
          <p:nvPr/>
        </p:nvSpPr>
        <p:spPr>
          <a:xfrm>
            <a:off x="2039971" y="3000887"/>
            <a:ext cx="8984946" cy="1938992"/>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Qua cuộc trò chuyện của thuyền mành và đò ngang, em học tập được điều gì cho bản thân?</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814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5"/>
          <a:stretch>
            <a:fillRect/>
          </a:stretch>
        </p:blipFill>
        <p:spPr>
          <a:xfrm>
            <a:off x="254697" y="471488"/>
            <a:ext cx="5736971" cy="2767012"/>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3912870" y="3314700"/>
            <a:ext cx="7711440" cy="1981200"/>
          </a:xfrm>
          <a:custGeom>
            <a:avLst/>
            <a:gdLst>
              <a:gd name="connsiteX0" fmla="*/ 0 w 7711440"/>
              <a:gd name="connsiteY0" fmla="*/ 330207 h 1981200"/>
              <a:gd name="connsiteX1" fmla="*/ 330207 w 7711440"/>
              <a:gd name="connsiteY1" fmla="*/ 0 h 1981200"/>
              <a:gd name="connsiteX2" fmla="*/ 1285240 w 7711440"/>
              <a:gd name="connsiteY2" fmla="*/ 0 h 1981200"/>
              <a:gd name="connsiteX3" fmla="*/ 1285240 w 7711440"/>
              <a:gd name="connsiteY3" fmla="*/ 0 h 1981200"/>
              <a:gd name="connsiteX4" fmla="*/ 3213100 w 7711440"/>
              <a:gd name="connsiteY4" fmla="*/ 0 h 1981200"/>
              <a:gd name="connsiteX5" fmla="*/ 7381233 w 7711440"/>
              <a:gd name="connsiteY5" fmla="*/ 0 h 1981200"/>
              <a:gd name="connsiteX6" fmla="*/ 7711440 w 7711440"/>
              <a:gd name="connsiteY6" fmla="*/ 330207 h 1981200"/>
              <a:gd name="connsiteX7" fmla="*/ 7711440 w 7711440"/>
              <a:gd name="connsiteY7" fmla="*/ 1155700 h 1981200"/>
              <a:gd name="connsiteX8" fmla="*/ 7711440 w 7711440"/>
              <a:gd name="connsiteY8" fmla="*/ 1155700 h 1981200"/>
              <a:gd name="connsiteX9" fmla="*/ 7711440 w 7711440"/>
              <a:gd name="connsiteY9" fmla="*/ 1651000 h 1981200"/>
              <a:gd name="connsiteX10" fmla="*/ 7711440 w 7711440"/>
              <a:gd name="connsiteY10" fmla="*/ 1650993 h 1981200"/>
              <a:gd name="connsiteX11" fmla="*/ 7381233 w 7711440"/>
              <a:gd name="connsiteY11" fmla="*/ 1981200 h 1981200"/>
              <a:gd name="connsiteX12" fmla="*/ 3213100 w 7711440"/>
              <a:gd name="connsiteY12" fmla="*/ 1981200 h 1981200"/>
              <a:gd name="connsiteX13" fmla="*/ 1285240 w 7711440"/>
              <a:gd name="connsiteY13" fmla="*/ 1981200 h 1981200"/>
              <a:gd name="connsiteX14" fmla="*/ 1285240 w 7711440"/>
              <a:gd name="connsiteY14" fmla="*/ 1981200 h 1981200"/>
              <a:gd name="connsiteX15" fmla="*/ 330207 w 7711440"/>
              <a:gd name="connsiteY15" fmla="*/ 1981200 h 1981200"/>
              <a:gd name="connsiteX16" fmla="*/ 0 w 7711440"/>
              <a:gd name="connsiteY16" fmla="*/ 1650993 h 1981200"/>
              <a:gd name="connsiteX17" fmla="*/ 0 w 7711440"/>
              <a:gd name="connsiteY17" fmla="*/ 1651000 h 1981200"/>
              <a:gd name="connsiteX18" fmla="*/ -399067 w 7711440"/>
              <a:gd name="connsiteY18" fmla="*/ 1824844 h 1981200"/>
              <a:gd name="connsiteX19" fmla="*/ 0 w 7711440"/>
              <a:gd name="connsiteY19" fmla="*/ 1155700 h 1981200"/>
              <a:gd name="connsiteX20" fmla="*/ 0 w 7711440"/>
              <a:gd name="connsiteY20"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1440" h="1981200" fill="none" extrusionOk="0">
                <a:moveTo>
                  <a:pt x="0" y="330207"/>
                </a:moveTo>
                <a:cubicBezTo>
                  <a:pt x="-16532" y="128737"/>
                  <a:pt x="160510" y="-8468"/>
                  <a:pt x="330207" y="0"/>
                </a:cubicBezTo>
                <a:cubicBezTo>
                  <a:pt x="610280" y="54576"/>
                  <a:pt x="1150165" y="66576"/>
                  <a:pt x="1285240" y="0"/>
                </a:cubicBezTo>
                <a:lnTo>
                  <a:pt x="1285240" y="0"/>
                </a:lnTo>
                <a:cubicBezTo>
                  <a:pt x="1858226" y="-52407"/>
                  <a:pt x="2710006" y="144644"/>
                  <a:pt x="3213100" y="0"/>
                </a:cubicBezTo>
                <a:cubicBezTo>
                  <a:pt x="4170485" y="80205"/>
                  <a:pt x="6776368" y="108693"/>
                  <a:pt x="7381233" y="0"/>
                </a:cubicBezTo>
                <a:cubicBezTo>
                  <a:pt x="7556627" y="13102"/>
                  <a:pt x="7714646" y="161304"/>
                  <a:pt x="7711440" y="330207"/>
                </a:cubicBezTo>
                <a:cubicBezTo>
                  <a:pt x="7725821" y="483877"/>
                  <a:pt x="7641069" y="874836"/>
                  <a:pt x="7711440" y="1155700"/>
                </a:cubicBezTo>
                <a:lnTo>
                  <a:pt x="7711440" y="1155700"/>
                </a:lnTo>
                <a:cubicBezTo>
                  <a:pt x="7715843" y="1344690"/>
                  <a:pt x="7749908" y="1534110"/>
                  <a:pt x="7711440" y="1651000"/>
                </a:cubicBezTo>
                <a:lnTo>
                  <a:pt x="7711440" y="1650993"/>
                </a:lnTo>
                <a:cubicBezTo>
                  <a:pt x="7707037" y="1827148"/>
                  <a:pt x="7567721" y="1984454"/>
                  <a:pt x="7381233" y="1981200"/>
                </a:cubicBezTo>
                <a:cubicBezTo>
                  <a:pt x="5826751" y="2058168"/>
                  <a:pt x="4777129" y="1991841"/>
                  <a:pt x="3213100" y="1981200"/>
                </a:cubicBezTo>
                <a:cubicBezTo>
                  <a:pt x="2845919" y="1992424"/>
                  <a:pt x="2032523" y="1942459"/>
                  <a:pt x="1285240" y="1981200"/>
                </a:cubicBezTo>
                <a:lnTo>
                  <a:pt x="1285240" y="1981200"/>
                </a:lnTo>
                <a:cubicBezTo>
                  <a:pt x="1158342" y="1971287"/>
                  <a:pt x="650043" y="1959483"/>
                  <a:pt x="330207" y="1981200"/>
                </a:cubicBezTo>
                <a:cubicBezTo>
                  <a:pt x="155398" y="1979694"/>
                  <a:pt x="12135" y="1816600"/>
                  <a:pt x="0" y="1650993"/>
                </a:cubicBezTo>
                <a:lnTo>
                  <a:pt x="0" y="1651000"/>
                </a:lnTo>
                <a:cubicBezTo>
                  <a:pt x="-32652" y="1686805"/>
                  <a:pt x="-324198" y="1787568"/>
                  <a:pt x="-399067" y="1824844"/>
                </a:cubicBezTo>
                <a:cubicBezTo>
                  <a:pt x="-352265" y="1737745"/>
                  <a:pt x="-149797" y="1440422"/>
                  <a:pt x="0" y="1155700"/>
                </a:cubicBezTo>
                <a:cubicBezTo>
                  <a:pt x="49064" y="1045585"/>
                  <a:pt x="53693" y="729196"/>
                  <a:pt x="0" y="330207"/>
                </a:cubicBezTo>
                <a:close/>
              </a:path>
              <a:path w="7711440" h="1981200" stroke="0" extrusionOk="0">
                <a:moveTo>
                  <a:pt x="0" y="330207"/>
                </a:moveTo>
                <a:cubicBezTo>
                  <a:pt x="-4480" y="140377"/>
                  <a:pt x="161312" y="-22229"/>
                  <a:pt x="330207" y="0"/>
                </a:cubicBezTo>
                <a:cubicBezTo>
                  <a:pt x="621323" y="-65212"/>
                  <a:pt x="1095815" y="56226"/>
                  <a:pt x="1285240" y="0"/>
                </a:cubicBezTo>
                <a:lnTo>
                  <a:pt x="1285240" y="0"/>
                </a:lnTo>
                <a:cubicBezTo>
                  <a:pt x="2103027" y="-2598"/>
                  <a:pt x="2788327" y="132731"/>
                  <a:pt x="3213100" y="0"/>
                </a:cubicBezTo>
                <a:cubicBezTo>
                  <a:pt x="4854297" y="3200"/>
                  <a:pt x="5745327" y="-87910"/>
                  <a:pt x="7381233" y="0"/>
                </a:cubicBezTo>
                <a:cubicBezTo>
                  <a:pt x="7555377" y="28338"/>
                  <a:pt x="7709282" y="157896"/>
                  <a:pt x="7711440" y="330207"/>
                </a:cubicBezTo>
                <a:cubicBezTo>
                  <a:pt x="7769440" y="595271"/>
                  <a:pt x="7754850" y="866243"/>
                  <a:pt x="7711440" y="1155700"/>
                </a:cubicBezTo>
                <a:lnTo>
                  <a:pt x="7711440" y="1155700"/>
                </a:lnTo>
                <a:cubicBezTo>
                  <a:pt x="7744742" y="1381270"/>
                  <a:pt x="7723881" y="1544651"/>
                  <a:pt x="7711440" y="1651000"/>
                </a:cubicBezTo>
                <a:lnTo>
                  <a:pt x="7711440" y="1650993"/>
                </a:lnTo>
                <a:cubicBezTo>
                  <a:pt x="7703702" y="1845890"/>
                  <a:pt x="7564853" y="1985872"/>
                  <a:pt x="7381233" y="1981200"/>
                </a:cubicBezTo>
                <a:cubicBezTo>
                  <a:pt x="6451522" y="1836285"/>
                  <a:pt x="5132723" y="1925262"/>
                  <a:pt x="3213100" y="1981200"/>
                </a:cubicBezTo>
                <a:cubicBezTo>
                  <a:pt x="2744793" y="2107659"/>
                  <a:pt x="1978440" y="2014483"/>
                  <a:pt x="1285240" y="1981200"/>
                </a:cubicBezTo>
                <a:lnTo>
                  <a:pt x="1285240" y="1981200"/>
                </a:lnTo>
                <a:cubicBezTo>
                  <a:pt x="1016647" y="1940393"/>
                  <a:pt x="489374" y="2030952"/>
                  <a:pt x="330207" y="1981200"/>
                </a:cubicBezTo>
                <a:cubicBezTo>
                  <a:pt x="154858" y="2003716"/>
                  <a:pt x="5452" y="1823978"/>
                  <a:pt x="0" y="1650993"/>
                </a:cubicBezTo>
                <a:lnTo>
                  <a:pt x="0" y="1651000"/>
                </a:lnTo>
                <a:cubicBezTo>
                  <a:pt x="-143313" y="1681004"/>
                  <a:pt x="-263523" y="1770122"/>
                  <a:pt x="-399067" y="1824844"/>
                </a:cubicBezTo>
                <a:cubicBezTo>
                  <a:pt x="-255466" y="1653270"/>
                  <a:pt x="-68434" y="1239581"/>
                  <a:pt x="0" y="1155700"/>
                </a:cubicBezTo>
                <a:cubicBezTo>
                  <a:pt x="-53219" y="754657"/>
                  <a:pt x="50883" y="633114"/>
                  <a:pt x="0" y="3302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Hai con thuyền trong tranh đều là thuyền, để chuyên chở người hoặc hàng hoá trên sông.</a:t>
            </a:r>
            <a:endParaRPr lang="en-US" sz="2800" dirty="0">
              <a:solidFill>
                <a:prstClr val="black"/>
              </a:solidFill>
              <a:latin typeface="Cambria" panose="02040503050406030204" pitchFamily="18" charset="0"/>
              <a:ea typeface="Cambria" panose="02040503050406030204" pitchFamily="18" charset="0"/>
            </a:endParaRPr>
          </a:p>
          <a:p>
            <a:pPr marL="457200" indent="-457200" algn="just" defTabSz="68580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Hai con thuyền đều như đang nghỉ ngơi. </a:t>
            </a:r>
            <a:endParaRPr lang="en-US" sz="2800" dirty="0">
              <a:solidFill>
                <a:prstClr val="black"/>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6"/>
          <a:stretch>
            <a:fillRect/>
          </a:stretch>
        </p:blipFill>
        <p:spPr>
          <a:xfrm>
            <a:off x="6385314" y="317714"/>
            <a:ext cx="5669771" cy="926672"/>
          </a:xfrm>
          <a:prstGeom prst="rect">
            <a:avLst/>
          </a:prstGeom>
        </p:spPr>
      </p:pic>
      <p:pic>
        <p:nvPicPr>
          <p:cNvPr id="5" name="Picture 4" descr="Cartoon a cartoon of a child wearing a purple dress and a white hat&#10;&#10;AI-generated content may be incorrect.">
            <a:extLst>
              <a:ext uri="{FF2B5EF4-FFF2-40B4-BE49-F238E27FC236}">
                <a16:creationId xmlns:a16="http://schemas.microsoft.com/office/drawing/2014/main" id="{1B0EE279-908C-DAA7-B292-BA7B84796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830" y="2219325"/>
            <a:ext cx="3429000" cy="4638675"/>
          </a:xfrm>
          <a:prstGeom prst="rect">
            <a:avLst/>
          </a:prstGeom>
        </p:spPr>
      </p:pic>
      <p:pic>
        <p:nvPicPr>
          <p:cNvPr id="10" name="tải xuống (3)">
            <a:hlinkClick r:id="" action="ppaction://media"/>
            <a:extLst>
              <a:ext uri="{FF2B5EF4-FFF2-40B4-BE49-F238E27FC236}">
                <a16:creationId xmlns:a16="http://schemas.microsoft.com/office/drawing/2014/main" id="{5D219006-91A2-0AD9-2D2E-ACE6F6121B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6580" y="1785620"/>
            <a:ext cx="406400" cy="406400"/>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 presetClass="mediacall" presetSubtype="0" fill="hold" nodeType="withEffect">
                                  <p:stCondLst>
                                    <p:cond delay="0"/>
                                  </p:stCondLst>
                                  <p:childTnLst>
                                    <p:cmd type="call" cmd="playFrom(0.0)">
                                      <p:cBhvr>
                                        <p:cTn id="17" dur="118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C678D-880F-8CAB-6930-3383C0A8379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9AE60F6-7D38-980B-A54A-3C3452DE638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8E22F220-372B-6163-7B42-0C17620CB102}"/>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89116A4-2D68-B75F-3DA5-AE335D94C015}"/>
              </a:ext>
            </a:extLst>
          </p:cNvPr>
          <p:cNvPicPr>
            <a:picLocks noChangeAspect="1"/>
          </p:cNvPicPr>
          <p:nvPr/>
        </p:nvPicPr>
        <p:blipFill>
          <a:blip r:embed="rId5"/>
          <a:stretch>
            <a:fillRect/>
          </a:stretch>
        </p:blipFill>
        <p:spPr>
          <a:xfrm>
            <a:off x="254697" y="471488"/>
            <a:ext cx="5736971" cy="2767012"/>
          </a:xfrm>
          <a:prstGeom prst="rect">
            <a:avLst/>
          </a:prstGeom>
        </p:spPr>
      </p:pic>
      <p:sp>
        <p:nvSpPr>
          <p:cNvPr id="6" name="Speech Bubble: Rectangle with Corners Rounded 5">
            <a:extLst>
              <a:ext uri="{FF2B5EF4-FFF2-40B4-BE49-F238E27FC236}">
                <a16:creationId xmlns:a16="http://schemas.microsoft.com/office/drawing/2014/main" id="{78C2E6FD-0779-566A-5A4A-194D9FE56891}"/>
              </a:ext>
            </a:extLst>
          </p:cNvPr>
          <p:cNvSpPr/>
          <p:nvPr/>
        </p:nvSpPr>
        <p:spPr>
          <a:xfrm>
            <a:off x="3901440" y="3417570"/>
            <a:ext cx="7517130" cy="2274570"/>
          </a:xfrm>
          <a:custGeom>
            <a:avLst/>
            <a:gdLst>
              <a:gd name="connsiteX0" fmla="*/ 0 w 7517130"/>
              <a:gd name="connsiteY0" fmla="*/ 379103 h 2274570"/>
              <a:gd name="connsiteX1" fmla="*/ 379103 w 7517130"/>
              <a:gd name="connsiteY1" fmla="*/ 0 h 2274570"/>
              <a:gd name="connsiteX2" fmla="*/ 1252855 w 7517130"/>
              <a:gd name="connsiteY2" fmla="*/ 0 h 2274570"/>
              <a:gd name="connsiteX3" fmla="*/ 1252855 w 7517130"/>
              <a:gd name="connsiteY3" fmla="*/ 0 h 2274570"/>
              <a:gd name="connsiteX4" fmla="*/ 3132138 w 7517130"/>
              <a:gd name="connsiteY4" fmla="*/ 0 h 2274570"/>
              <a:gd name="connsiteX5" fmla="*/ 7138027 w 7517130"/>
              <a:gd name="connsiteY5" fmla="*/ 0 h 2274570"/>
              <a:gd name="connsiteX6" fmla="*/ 7517130 w 7517130"/>
              <a:gd name="connsiteY6" fmla="*/ 379103 h 2274570"/>
              <a:gd name="connsiteX7" fmla="*/ 7517130 w 7517130"/>
              <a:gd name="connsiteY7" fmla="*/ 1326833 h 2274570"/>
              <a:gd name="connsiteX8" fmla="*/ 7517130 w 7517130"/>
              <a:gd name="connsiteY8" fmla="*/ 1326833 h 2274570"/>
              <a:gd name="connsiteX9" fmla="*/ 7517130 w 7517130"/>
              <a:gd name="connsiteY9" fmla="*/ 1895475 h 2274570"/>
              <a:gd name="connsiteX10" fmla="*/ 7517130 w 7517130"/>
              <a:gd name="connsiteY10" fmla="*/ 1895467 h 2274570"/>
              <a:gd name="connsiteX11" fmla="*/ 7138027 w 7517130"/>
              <a:gd name="connsiteY11" fmla="*/ 2274570 h 2274570"/>
              <a:gd name="connsiteX12" fmla="*/ 3132138 w 7517130"/>
              <a:gd name="connsiteY12" fmla="*/ 2274570 h 2274570"/>
              <a:gd name="connsiteX13" fmla="*/ 1252855 w 7517130"/>
              <a:gd name="connsiteY13" fmla="*/ 2274570 h 2274570"/>
              <a:gd name="connsiteX14" fmla="*/ 1252855 w 7517130"/>
              <a:gd name="connsiteY14" fmla="*/ 2274570 h 2274570"/>
              <a:gd name="connsiteX15" fmla="*/ 379103 w 7517130"/>
              <a:gd name="connsiteY15" fmla="*/ 2274570 h 2274570"/>
              <a:gd name="connsiteX16" fmla="*/ 0 w 7517130"/>
              <a:gd name="connsiteY16" fmla="*/ 1895467 h 2274570"/>
              <a:gd name="connsiteX17" fmla="*/ 0 w 7517130"/>
              <a:gd name="connsiteY17" fmla="*/ 1895475 h 2274570"/>
              <a:gd name="connsiteX18" fmla="*/ -389011 w 7517130"/>
              <a:gd name="connsiteY18" fmla="*/ 2095061 h 2274570"/>
              <a:gd name="connsiteX19" fmla="*/ 0 w 7517130"/>
              <a:gd name="connsiteY19" fmla="*/ 1326833 h 2274570"/>
              <a:gd name="connsiteX20" fmla="*/ 0 w 7517130"/>
              <a:gd name="connsiteY20" fmla="*/ 379103 h 227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17130" h="2274570" fill="none" extrusionOk="0">
                <a:moveTo>
                  <a:pt x="0" y="379103"/>
                </a:moveTo>
                <a:cubicBezTo>
                  <a:pt x="-7056" y="161578"/>
                  <a:pt x="178017" y="-5538"/>
                  <a:pt x="379103" y="0"/>
                </a:cubicBezTo>
                <a:cubicBezTo>
                  <a:pt x="791416" y="-56995"/>
                  <a:pt x="1030269" y="22877"/>
                  <a:pt x="1252855" y="0"/>
                </a:cubicBezTo>
                <a:lnTo>
                  <a:pt x="1252855" y="0"/>
                </a:lnTo>
                <a:cubicBezTo>
                  <a:pt x="1925632" y="64945"/>
                  <a:pt x="2787743" y="157482"/>
                  <a:pt x="3132138" y="0"/>
                </a:cubicBezTo>
                <a:cubicBezTo>
                  <a:pt x="4528910" y="80205"/>
                  <a:pt x="5968129" y="108693"/>
                  <a:pt x="7138027" y="0"/>
                </a:cubicBezTo>
                <a:cubicBezTo>
                  <a:pt x="7341301" y="11459"/>
                  <a:pt x="7520756" y="184959"/>
                  <a:pt x="7517130" y="379103"/>
                </a:cubicBezTo>
                <a:cubicBezTo>
                  <a:pt x="7553573" y="555702"/>
                  <a:pt x="7492632" y="948239"/>
                  <a:pt x="7517130" y="1326833"/>
                </a:cubicBezTo>
                <a:lnTo>
                  <a:pt x="7517130" y="1326833"/>
                </a:lnTo>
                <a:cubicBezTo>
                  <a:pt x="7545943" y="1389473"/>
                  <a:pt x="7471935" y="1690126"/>
                  <a:pt x="7517130" y="1895475"/>
                </a:cubicBezTo>
                <a:lnTo>
                  <a:pt x="7517130" y="1895467"/>
                </a:lnTo>
                <a:cubicBezTo>
                  <a:pt x="7500410" y="2081248"/>
                  <a:pt x="7352257" y="2278407"/>
                  <a:pt x="7138027" y="2274570"/>
                </a:cubicBezTo>
                <a:cubicBezTo>
                  <a:pt x="5817699" y="2351538"/>
                  <a:pt x="4338691" y="2285211"/>
                  <a:pt x="3132138" y="2274570"/>
                </a:cubicBezTo>
                <a:cubicBezTo>
                  <a:pt x="2818966" y="2206902"/>
                  <a:pt x="1921284" y="2185301"/>
                  <a:pt x="1252855" y="2274570"/>
                </a:cubicBezTo>
                <a:lnTo>
                  <a:pt x="1252855" y="2274570"/>
                </a:lnTo>
                <a:cubicBezTo>
                  <a:pt x="973547" y="2250697"/>
                  <a:pt x="651954" y="2326920"/>
                  <a:pt x="379103" y="2274570"/>
                </a:cubicBezTo>
                <a:cubicBezTo>
                  <a:pt x="183594" y="2271807"/>
                  <a:pt x="5690" y="2096982"/>
                  <a:pt x="0" y="1895467"/>
                </a:cubicBezTo>
                <a:lnTo>
                  <a:pt x="0" y="1895475"/>
                </a:lnTo>
                <a:cubicBezTo>
                  <a:pt x="-74759" y="1897028"/>
                  <a:pt x="-232313" y="2045880"/>
                  <a:pt x="-389011" y="2095061"/>
                </a:cubicBezTo>
                <a:cubicBezTo>
                  <a:pt x="-324381" y="1954503"/>
                  <a:pt x="-92998" y="1461323"/>
                  <a:pt x="0" y="1326833"/>
                </a:cubicBezTo>
                <a:cubicBezTo>
                  <a:pt x="-50723" y="1044156"/>
                  <a:pt x="80368" y="763296"/>
                  <a:pt x="0" y="379103"/>
                </a:cubicBezTo>
                <a:close/>
              </a:path>
              <a:path w="7517130" h="2274570" stroke="0" extrusionOk="0">
                <a:moveTo>
                  <a:pt x="0" y="379103"/>
                </a:moveTo>
                <a:cubicBezTo>
                  <a:pt x="-1366" y="167455"/>
                  <a:pt x="187791" y="-29800"/>
                  <a:pt x="379103" y="0"/>
                </a:cubicBezTo>
                <a:cubicBezTo>
                  <a:pt x="591453" y="-53048"/>
                  <a:pt x="1090141" y="8351"/>
                  <a:pt x="1252855" y="0"/>
                </a:cubicBezTo>
                <a:lnTo>
                  <a:pt x="1252855" y="0"/>
                </a:lnTo>
                <a:cubicBezTo>
                  <a:pt x="1665491" y="-116519"/>
                  <a:pt x="2202839" y="-160852"/>
                  <a:pt x="3132138" y="0"/>
                </a:cubicBezTo>
                <a:cubicBezTo>
                  <a:pt x="4610220" y="3200"/>
                  <a:pt x="5409795" y="-87910"/>
                  <a:pt x="7138027" y="0"/>
                </a:cubicBezTo>
                <a:cubicBezTo>
                  <a:pt x="7336912" y="36139"/>
                  <a:pt x="7508932" y="207943"/>
                  <a:pt x="7517130" y="379103"/>
                </a:cubicBezTo>
                <a:cubicBezTo>
                  <a:pt x="7599210" y="654387"/>
                  <a:pt x="7573793" y="862579"/>
                  <a:pt x="7517130" y="1326833"/>
                </a:cubicBezTo>
                <a:lnTo>
                  <a:pt x="7517130" y="1326833"/>
                </a:lnTo>
                <a:cubicBezTo>
                  <a:pt x="7528403" y="1406874"/>
                  <a:pt x="7498895" y="1762502"/>
                  <a:pt x="7517130" y="1895475"/>
                </a:cubicBezTo>
                <a:lnTo>
                  <a:pt x="7517130" y="1895467"/>
                </a:lnTo>
                <a:cubicBezTo>
                  <a:pt x="7507207" y="2120907"/>
                  <a:pt x="7355567" y="2305058"/>
                  <a:pt x="7138027" y="2274570"/>
                </a:cubicBezTo>
                <a:cubicBezTo>
                  <a:pt x="5622038" y="2129655"/>
                  <a:pt x="3646794" y="2218632"/>
                  <a:pt x="3132138" y="2274570"/>
                </a:cubicBezTo>
                <a:cubicBezTo>
                  <a:pt x="2668906" y="2293383"/>
                  <a:pt x="1699125" y="2106343"/>
                  <a:pt x="1252855" y="2274570"/>
                </a:cubicBezTo>
                <a:lnTo>
                  <a:pt x="1252855" y="2274570"/>
                </a:lnTo>
                <a:cubicBezTo>
                  <a:pt x="1010346" y="2269289"/>
                  <a:pt x="779845" y="2349529"/>
                  <a:pt x="379103" y="2274570"/>
                </a:cubicBezTo>
                <a:cubicBezTo>
                  <a:pt x="180544" y="2309260"/>
                  <a:pt x="19640" y="2071039"/>
                  <a:pt x="0" y="1895467"/>
                </a:cubicBezTo>
                <a:lnTo>
                  <a:pt x="0" y="1895475"/>
                </a:lnTo>
                <a:cubicBezTo>
                  <a:pt x="-71091" y="1927759"/>
                  <a:pt x="-321532" y="2072459"/>
                  <a:pt x="-389011" y="2095061"/>
                </a:cubicBezTo>
                <a:cubicBezTo>
                  <a:pt x="-222040" y="1785317"/>
                  <a:pt x="-169514" y="1722312"/>
                  <a:pt x="0" y="1326833"/>
                </a:cubicBezTo>
                <a:cubicBezTo>
                  <a:pt x="59229" y="1083323"/>
                  <a:pt x="-78831" y="794615"/>
                  <a:pt x="0" y="37910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 Một thuyền là thuyền buồm, to, rộng, với những cánh buồm căng phồng trong gió, trông rất đẹp;</a:t>
            </a:r>
          </a:p>
          <a:p>
            <a:pPr marL="457200" lvl="0" indent="-457200" algn="just" defTabSz="68580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Một thuyền giống như một con đò cũ, trông bé nhỏ, mộc mạc và đơn giản.).</a:t>
            </a:r>
          </a:p>
        </p:txBody>
      </p:sp>
      <p:pic>
        <p:nvPicPr>
          <p:cNvPr id="5" name="Picture 4" descr="Cartoon a cartoon of a child wearing a purple dress and a white hat&#10;&#10;AI-generated content may be incorrect.">
            <a:extLst>
              <a:ext uri="{FF2B5EF4-FFF2-40B4-BE49-F238E27FC236}">
                <a16:creationId xmlns:a16="http://schemas.microsoft.com/office/drawing/2014/main" id="{5081EAC7-D039-ABAA-B4FC-BC3434C30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830" y="2219325"/>
            <a:ext cx="3429000" cy="4638675"/>
          </a:xfrm>
          <a:prstGeom prst="rect">
            <a:avLst/>
          </a:prstGeom>
        </p:spPr>
      </p:pic>
      <p:pic>
        <p:nvPicPr>
          <p:cNvPr id="2" name="Picture 1">
            <a:extLst>
              <a:ext uri="{FF2B5EF4-FFF2-40B4-BE49-F238E27FC236}">
                <a16:creationId xmlns:a16="http://schemas.microsoft.com/office/drawing/2014/main" id="{229EEEBA-4147-F960-C275-AE66C99BD4AB}"/>
              </a:ext>
            </a:extLst>
          </p:cNvPr>
          <p:cNvPicPr>
            <a:picLocks noChangeAspect="1"/>
          </p:cNvPicPr>
          <p:nvPr/>
        </p:nvPicPr>
        <p:blipFill>
          <a:blip r:embed="rId7"/>
          <a:stretch>
            <a:fillRect/>
          </a:stretch>
        </p:blipFill>
        <p:spPr>
          <a:xfrm>
            <a:off x="6522229" y="308189"/>
            <a:ext cx="5669771" cy="926672"/>
          </a:xfrm>
          <a:prstGeom prst="rect">
            <a:avLst/>
          </a:prstGeom>
        </p:spPr>
      </p:pic>
      <p:pic>
        <p:nvPicPr>
          <p:cNvPr id="4" name="tải xuống (2)">
            <a:hlinkClick r:id="" action="ppaction://media"/>
            <a:extLst>
              <a:ext uri="{FF2B5EF4-FFF2-40B4-BE49-F238E27FC236}">
                <a16:creationId xmlns:a16="http://schemas.microsoft.com/office/drawing/2014/main" id="{D83341BB-0766-AAB3-1414-2E8C1924385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0890" y="2917190"/>
            <a:ext cx="406400" cy="406400"/>
          </a:xfrm>
          <a:prstGeom prst="rect">
            <a:avLst/>
          </a:prstGeom>
        </p:spPr>
      </p:pic>
    </p:spTree>
    <p:custDataLst>
      <p:tags r:id="rId1"/>
    </p:custDataLst>
    <p:extLst>
      <p:ext uri="{BB962C8B-B14F-4D97-AF65-F5344CB8AC3E}">
        <p14:creationId xmlns:p14="http://schemas.microsoft.com/office/powerpoint/2010/main" val="1283468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 presetClass="mediacall" presetSubtype="0" fill="hold" nodeType="withEffect">
                                  <p:stCondLst>
                                    <p:cond delay="0"/>
                                  </p:stCondLst>
                                  <p:childTnLst>
                                    <p:cmd type="call" cmd="playFrom(0.0)">
                                      <p:cBhvr>
                                        <p:cTn id="17" dur="14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12">
            <a:extLst>
              <a:ext uri="{FF2B5EF4-FFF2-40B4-BE49-F238E27FC236}">
                <a16:creationId xmlns:a16="http://schemas.microsoft.com/office/drawing/2014/main" id="{53F1AE64-9D6D-C7CA-28E3-2D50E04FE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3"/>
            <a:ext cx="11539942" cy="3800021"/>
          </a:xfrm>
          <a:prstGeom prst="rect">
            <a:avLst/>
          </a:prstGeom>
        </p:spPr>
      </p:pic>
      <p:pic>
        <p:nvPicPr>
          <p:cNvPr id="5" name="Picture 4">
            <a:extLst>
              <a:ext uri="{FF2B5EF4-FFF2-40B4-BE49-F238E27FC236}">
                <a16:creationId xmlns:a16="http://schemas.microsoft.com/office/drawing/2014/main" id="{17C4A114-D38C-F956-CAA2-715A86DA63D8}"/>
              </a:ext>
            </a:extLst>
          </p:cNvPr>
          <p:cNvPicPr>
            <a:picLocks noChangeAspect="1"/>
          </p:cNvPicPr>
          <p:nvPr/>
        </p:nvPicPr>
        <p:blipFill>
          <a:blip r:embed="rId4"/>
          <a:stretch>
            <a:fillRect/>
          </a:stretch>
        </p:blipFill>
        <p:spPr>
          <a:xfrm>
            <a:off x="2205218" y="-229878"/>
            <a:ext cx="7443861" cy="1072989"/>
          </a:xfrm>
          <a:prstGeom prst="rect">
            <a:avLst/>
          </a:prstGeom>
        </p:spPr>
      </p:pic>
      <p:sp>
        <p:nvSpPr>
          <p:cNvPr id="6" name="타원 39">
            <a:extLst>
              <a:ext uri="{FF2B5EF4-FFF2-40B4-BE49-F238E27FC236}">
                <a16:creationId xmlns:a16="http://schemas.microsoft.com/office/drawing/2014/main" id="{5FCC1CF4-410F-CF33-A39B-5A7D5FD07DF0}"/>
              </a:ext>
            </a:extLst>
          </p:cNvPr>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8" name="Rectangle 7">
            <a:extLst>
              <a:ext uri="{FF2B5EF4-FFF2-40B4-BE49-F238E27FC236}">
                <a16:creationId xmlns:a16="http://schemas.microsoft.com/office/drawing/2014/main" id="{5390176A-F479-B100-E048-C4613D12D49E}"/>
              </a:ext>
            </a:extLst>
          </p:cNvPr>
          <p:cNvSpPr/>
          <p:nvPr/>
        </p:nvSpPr>
        <p:spPr>
          <a:xfrm>
            <a:off x="895034" y="708677"/>
            <a:ext cx="1128510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chưa sáng, bên kia sông đã vang lên tiếng gọi: "Ơ... đò....” Đò ngang tỉnh giấc, vội vã quay lái sang sông đón khách.</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p>
        </p:txBody>
      </p:sp>
      <p:pic>
        <p:nvPicPr>
          <p:cNvPr id="9" name="그림 12">
            <a:extLst>
              <a:ext uri="{FF2B5EF4-FFF2-40B4-BE49-F238E27FC236}">
                <a16:creationId xmlns:a16="http://schemas.microsoft.com/office/drawing/2014/main" id="{ECD7EFE3-1482-DA20-CE15-34999E60D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300" y="4267301"/>
            <a:ext cx="10617200" cy="2719154"/>
          </a:xfrm>
          <a:prstGeom prst="rect">
            <a:avLst/>
          </a:prstGeom>
        </p:spPr>
      </p:pic>
      <p:sp>
        <p:nvSpPr>
          <p:cNvPr id="10" name="TextBox 9">
            <a:extLst>
              <a:ext uri="{FF2B5EF4-FFF2-40B4-BE49-F238E27FC236}">
                <a16:creationId xmlns:a16="http://schemas.microsoft.com/office/drawing/2014/main" id="{5EA18E97-8A8C-0141-0F5C-825C0FD41603}"/>
              </a:ext>
            </a:extLst>
          </p:cNvPr>
          <p:cNvSpPr txBox="1"/>
          <p:nvPr/>
        </p:nvSpPr>
        <p:spPr>
          <a:xfrm>
            <a:off x="1841500" y="4451103"/>
            <a:ext cx="1012273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타원 49">
            <a:extLst>
              <a:ext uri="{FF2B5EF4-FFF2-40B4-BE49-F238E27FC236}">
                <a16:creationId xmlns:a16="http://schemas.microsoft.com/office/drawing/2014/main" id="{0FC1B4FD-9278-B251-AE30-6C13F11FDACF}"/>
              </a:ext>
            </a:extLst>
          </p:cNvPr>
          <p:cNvSpPr/>
          <p:nvPr/>
        </p:nvSpPr>
        <p:spPr>
          <a:xfrm>
            <a:off x="1116762" y="44387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ustDataLst>
      <p:tags r:id="rId1"/>
    </p:custDataLst>
    <p:extLst>
      <p:ext uri="{BB962C8B-B14F-4D97-AF65-F5344CB8AC3E}">
        <p14:creationId xmlns:p14="http://schemas.microsoft.com/office/powerpoint/2010/main" val="2927137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3"/>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3"/>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1" grpId="0" animBg="1"/>
    </p:bldLst>
  </p:timing>
  <p:extLst>
    <p:ext uri="{E180D4A7-C9FB-4DFB-919C-405C955672EB}">
      <p14:showEvtLst xmlns:p14="http://schemas.microsoft.com/office/powerpoint/2010/main">
        <p14:playEvt time="264" objId="2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92E3B-1ACC-724F-C9FF-FC78C52E848B}"/>
            </a:ext>
          </a:extLst>
        </p:cNvPr>
        <p:cNvGrpSpPr/>
        <p:nvPr/>
      </p:nvGrpSpPr>
      <p:grpSpPr>
        <a:xfrm>
          <a:off x="0" y="0"/>
          <a:ext cx="0" cy="0"/>
          <a:chOff x="0" y="0"/>
          <a:chExt cx="0" cy="0"/>
        </a:xfrm>
      </p:grpSpPr>
      <p:pic>
        <p:nvPicPr>
          <p:cNvPr id="2" name="그림 12">
            <a:extLst>
              <a:ext uri="{FF2B5EF4-FFF2-40B4-BE49-F238E27FC236}">
                <a16:creationId xmlns:a16="http://schemas.microsoft.com/office/drawing/2014/main" id="{D9D80FCB-4B9D-8D2B-0881-70E0CA6C8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890" y="761860"/>
            <a:ext cx="10598694" cy="5740539"/>
          </a:xfrm>
          <a:prstGeom prst="rect">
            <a:avLst/>
          </a:prstGeom>
        </p:spPr>
      </p:pic>
      <p:sp>
        <p:nvSpPr>
          <p:cNvPr id="4" name="TextBox 3">
            <a:extLst>
              <a:ext uri="{FF2B5EF4-FFF2-40B4-BE49-F238E27FC236}">
                <a16:creationId xmlns:a16="http://schemas.microsoft.com/office/drawing/2014/main" id="{F0F6D164-CC69-09B6-A9AE-8F3A11B47093}"/>
              </a:ext>
            </a:extLst>
          </p:cNvPr>
          <p:cNvSpPr txBox="1"/>
          <p:nvPr/>
        </p:nvSpPr>
        <p:spPr>
          <a:xfrm>
            <a:off x="1272525" y="1129216"/>
            <a:ext cx="9957225" cy="59093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Thuyền mành nghĩ ngợi rồi nói:</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40608AF8-12E9-9890-C915-FD751F5C0B01}"/>
              </a:ext>
            </a:extLst>
          </p:cNvPr>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2" name="타원 41">
            <a:extLst>
              <a:ext uri="{FF2B5EF4-FFF2-40B4-BE49-F238E27FC236}">
                <a16:creationId xmlns:a16="http://schemas.microsoft.com/office/drawing/2014/main" id="{404B277C-188D-46E2-BA78-DFCB6AD84062}"/>
              </a:ext>
            </a:extLst>
          </p:cNvPr>
          <p:cNvSpPr/>
          <p:nvPr/>
        </p:nvSpPr>
        <p:spPr>
          <a:xfrm>
            <a:off x="599425" y="79266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ustDataLst>
      <p:tags r:id="rId1"/>
    </p:custDataLst>
    <p:extLst>
      <p:ext uri="{BB962C8B-B14F-4D97-AF65-F5344CB8AC3E}">
        <p14:creationId xmlns:p14="http://schemas.microsoft.com/office/powerpoint/2010/main" val="1144883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2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childTnLst>
                                </p:cTn>
                              </p:par>
                              <p:par>
                                <p:cTn id="22" presetID="50" presetClass="entr" presetSubtype="0" decel="100000"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12" grpId="0" animBg="1"/>
    </p:bldLst>
  </p:timing>
  <p:extLst>
    <p:ext uri="{E180D4A7-C9FB-4DFB-919C-405C955672EB}">
      <p14:showEvtLst xmlns:p14="http://schemas.microsoft.com/office/powerpoint/2010/main">
        <p14:playEvt time="264" objId="2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mbria" panose="02040503050406030204" pitchFamily="18" charset="0"/>
                <a:ea typeface="Cambria" panose="02040503050406030204" pitchFamily="18" charset="0"/>
              </a:rPr>
              <a:t>lộng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gió</a:t>
            </a:r>
            <a:endParaRPr lang="en-US" sz="3600" dirty="0">
              <a:solidFill>
                <a:prstClr val="black"/>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mbria" panose="02040503050406030204" pitchFamily="18" charset="0"/>
                <a:ea typeface="Cambria" panose="02040503050406030204" pitchFamily="18" charset="0"/>
              </a:rPr>
              <a:t>vạm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vỡ</a:t>
            </a:r>
            <a:endParaRPr lang="en-US" sz="3600" dirty="0">
              <a:solidFill>
                <a:prstClr val="black"/>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mbria" panose="02040503050406030204" pitchFamily="18" charset="0"/>
                <a:ea typeface="Cambria" panose="02040503050406030204" pitchFamily="18" charset="0"/>
              </a:rPr>
              <a:t>lướt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sóng</a:t>
            </a:r>
            <a:endParaRPr lang="en-US" sz="3600" dirty="0">
              <a:solidFill>
                <a:prstClr val="black"/>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mbria" panose="02040503050406030204" pitchFamily="18" charset="0"/>
                <a:ea typeface="Cambria" panose="02040503050406030204" pitchFamily="18" charset="0"/>
              </a:rPr>
              <a:t>ghé</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lại</a:t>
            </a:r>
            <a:endParaRPr lang="en-US" sz="3600" dirty="0">
              <a:solidFill>
                <a:prstClr val="black"/>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mbria" panose="02040503050406030204" pitchFamily="18" charset="0"/>
                <a:ea typeface="Cambria" panose="02040503050406030204" pitchFamily="18" charset="0"/>
              </a:rPr>
              <a:t>nối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lại</a:t>
            </a:r>
            <a:endParaRPr lang="en-US" sz="3600"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nhấn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giọng</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ngữ</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cảm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xúc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nhân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63">
            <a:extLst>
              <a:ext uri="{FF2B5EF4-FFF2-40B4-BE49-F238E27FC236}">
                <a16:creationId xmlns:a16="http://schemas.microsoft.com/office/drawing/2014/main" id="{06638B36-683C-85DA-AAEF-E9E41DC627FA}"/>
              </a:ext>
            </a:extLst>
          </p:cNvPr>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1470B27-F88F-762E-2714-7CBA43D71B99}"/>
              </a:ext>
            </a:extLst>
          </p:cNvPr>
          <p:cNvSpPr/>
          <p:nvPr/>
        </p:nvSpPr>
        <p:spPr>
          <a:xfrm>
            <a:off x="861115" y="2858397"/>
            <a:ext cx="8320484" cy="2308324"/>
          </a:xfrm>
          <a:prstGeom prst="rect">
            <a:avLst/>
          </a:prstGeom>
        </p:spPr>
        <p:txBody>
          <a:bodyPr wrap="square">
            <a:spAutoFit/>
          </a:bodyPr>
          <a:lstStyle/>
          <a:p>
            <a:pPr lvl="0" algn="just">
              <a:defRPr/>
            </a:pPr>
            <a:r>
              <a:rPr lang="en-US" sz="3600" b="1" dirty="0" err="1">
                <a:solidFill>
                  <a:srgbClr val="002060"/>
                </a:solidFill>
                <a:latin typeface="Cambria" panose="02040503050406030204" pitchFamily="18" charset="0"/>
                <a:ea typeface="Cambria" panose="02040503050406030204" pitchFamily="18" charset="0"/>
              </a:rPr>
              <a:t>Thuyền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vạm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vỡ</a:t>
            </a:r>
            <a:r>
              <a:rPr lang="vi-VN" sz="3600" b="1" dirty="0">
                <a:solidFill>
                  <a:srgbClr val="FF000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to </a:t>
            </a:r>
            <a:r>
              <a:rPr lang="en-US" sz="3600" b="1" dirty="0" err="1">
                <a:solidFill>
                  <a:srgbClr val="002060"/>
                </a:solidFill>
                <a:latin typeface="Cambria" panose="02040503050406030204" pitchFamily="18" charset="0"/>
                <a:ea typeface="Cambria" panose="02040503050406030204" pitchFamily="18" charset="0"/>
              </a:rPr>
              <a:t>lớn</a:t>
            </a:r>
            <a:r>
              <a:rPr lang="vi-VN" sz="3600" b="1"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cao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buồm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gió</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FF000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lướt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ào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ào</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như</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khổng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lồ</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tung</a:t>
            </a:r>
            <a:r>
              <a:rPr lang="en-US" sz="3600" b="1" dirty="0">
                <a:solidFill>
                  <a:srgbClr val="002060"/>
                </a:solidFill>
                <a:latin typeface="Cambria" panose="02040503050406030204" pitchFamily="18" charset="0"/>
                <a:ea typeface="Cambria" panose="02040503050406030204" pitchFamily="18" charset="0"/>
              </a:rPr>
              <a:t> bay </a:t>
            </a:r>
            <a:r>
              <a:rPr lang="en-US" sz="3600" b="1" dirty="0" err="1">
                <a:solidFill>
                  <a:srgbClr val="002060"/>
                </a:solidFill>
                <a:latin typeface="Cambria" panose="02040503050406030204" pitchFamily="18" charset="0"/>
                <a:ea typeface="Cambria" panose="02040503050406030204" pitchFamily="18" charset="0"/>
              </a:rPr>
              <a:t>đến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những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bờ</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xa</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p>
        </p:txBody>
      </p:sp>
      <p:pic>
        <p:nvPicPr>
          <p:cNvPr id="6" name="图片 5" descr="黑暗里有星球&#10;&#10;中度可信度描述已自动生成">
            <a:extLst>
              <a:ext uri="{FF2B5EF4-FFF2-40B4-BE49-F238E27FC236}">
                <a16:creationId xmlns:a16="http://schemas.microsoft.com/office/drawing/2014/main" id="{3C9DC6B1-DDB1-0B92-C255-0F332C384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7" name="Rectangle 6">
            <a:extLst>
              <a:ext uri="{FF2B5EF4-FFF2-40B4-BE49-F238E27FC236}">
                <a16:creationId xmlns:a16="http://schemas.microsoft.com/office/drawing/2014/main" id="{9C09A220-50E6-8773-A35B-A0B481FCCF39}"/>
              </a:ext>
            </a:extLst>
          </p:cNvPr>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0.7"/>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1.4|1.4|1.5|0.8|2.1"/>
</p:tagLst>
</file>

<file path=ppt/tags/tag17.xml><?xml version="1.0" encoding="utf-8"?>
<p:tagLst xmlns:a="http://schemas.openxmlformats.org/drawingml/2006/main" xmlns:r="http://schemas.openxmlformats.org/officeDocument/2006/relationships" xmlns:p="http://schemas.openxmlformats.org/presentationml/2006/main">
  <p:tag name="TIMING" val="|1.2|2|1.7|0.9|2.1"/>
</p:tagLst>
</file>

<file path=ppt/tags/tag18.xml><?xml version="1.0" encoding="utf-8"?>
<p:tagLst xmlns:a="http://schemas.openxmlformats.org/drawingml/2006/main" xmlns:r="http://schemas.openxmlformats.org/officeDocument/2006/relationships" xmlns:p="http://schemas.openxmlformats.org/presentationml/2006/main">
  <p:tag name="TIMING" val="|1.1|1.8|2.5|1.2|1.6"/>
</p:tagLst>
</file>

<file path=ppt/tags/tag19.xml><?xml version="1.0" encoding="utf-8"?>
<p:tagLst xmlns:a="http://schemas.openxmlformats.org/drawingml/2006/main" xmlns:r="http://schemas.openxmlformats.org/officeDocument/2006/relationships" xmlns:p="http://schemas.openxmlformats.org/presentationml/2006/main">
  <p:tag name="TIMING" val="|0.7|1.5|1.4|1.1|1.8"/>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1.1|2.4"/>
</p:tagLst>
</file>

<file path=ppt/tags/tag21.xml><?xml version="1.0" encoding="utf-8"?>
<p:tagLst xmlns:a="http://schemas.openxmlformats.org/drawingml/2006/main" xmlns:r="http://schemas.openxmlformats.org/officeDocument/2006/relationships" xmlns:p="http://schemas.openxmlformats.org/presentationml/2006/main">
  <p:tag name="TIMING" val="|1.1"/>
</p:tagLst>
</file>

<file path=ppt/tags/tag22.xml><?xml version="1.0" encoding="utf-8"?>
<p:tagLst xmlns:a="http://schemas.openxmlformats.org/drawingml/2006/main" xmlns:r="http://schemas.openxmlformats.org/officeDocument/2006/relationships" xmlns:p="http://schemas.openxmlformats.org/presentationml/2006/main">
  <p:tag name="TIMING" val="|1.7|2.9"/>
</p:tagLst>
</file>

<file path=ppt/tags/tag23.xml><?xml version="1.0" encoding="utf-8"?>
<p:tagLst xmlns:a="http://schemas.openxmlformats.org/drawingml/2006/main" xmlns:r="http://schemas.openxmlformats.org/officeDocument/2006/relationships" xmlns:p="http://schemas.openxmlformats.org/presentationml/2006/main">
  <p:tag name="TIMING" val="|0.7"/>
</p:tagLst>
</file>

<file path=ppt/tags/tag24.xml><?xml version="1.0" encoding="utf-8"?>
<p:tagLst xmlns:a="http://schemas.openxmlformats.org/drawingml/2006/main" xmlns:r="http://schemas.openxmlformats.org/officeDocument/2006/relationships" xmlns:p="http://schemas.openxmlformats.org/presentationml/2006/main">
  <p:tag name="TIMING" val="|1.7|2.9"/>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TIMING" val="|1.7|2.9"/>
</p:tagLst>
</file>

<file path=ppt/tags/tag27.xml><?xml version="1.0" encoding="utf-8"?>
<p:tagLst xmlns:a="http://schemas.openxmlformats.org/drawingml/2006/main" xmlns:r="http://schemas.openxmlformats.org/officeDocument/2006/relationships" xmlns:p="http://schemas.openxmlformats.org/presentationml/2006/main">
  <p:tag name="TIMING" val="|1.7|2.9"/>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7|2.9"/>
</p:tagLst>
</file>

<file path=ppt/tags/tag6.xml><?xml version="1.0" encoding="utf-8"?>
<p:tagLst xmlns:a="http://schemas.openxmlformats.org/drawingml/2006/main" xmlns:r="http://schemas.openxmlformats.org/officeDocument/2006/relationships" xmlns:p="http://schemas.openxmlformats.org/presentationml/2006/main">
  <p:tag name="TIMING" val="|1.7|2.9"/>
</p:tagLst>
</file>

<file path=ppt/tags/tag7.xml><?xml version="1.0" encoding="utf-8"?>
<p:tagLst xmlns:a="http://schemas.openxmlformats.org/drawingml/2006/main" xmlns:r="http://schemas.openxmlformats.org/officeDocument/2006/relationships" xmlns:p="http://schemas.openxmlformats.org/presentationml/2006/main">
  <p:tag name="TIMING" val="|1.7|2.9"/>
</p:tagLst>
</file>

<file path=ppt/tags/tag8.xml><?xml version="1.0" encoding="utf-8"?>
<p:tagLst xmlns:a="http://schemas.openxmlformats.org/drawingml/2006/main" xmlns:r="http://schemas.openxmlformats.org/officeDocument/2006/relationships" xmlns:p="http://schemas.openxmlformats.org/presentationml/2006/main">
  <p:tag name="TIMING" val="|1.7|2.9"/>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2364</Words>
  <Application>Microsoft Office PowerPoint</Application>
  <PresentationFormat>Widescreen</PresentationFormat>
  <Paragraphs>116</Paragraphs>
  <Slides>28</Slides>
  <Notes>3</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等线</vt:lpstr>
      <vt:lpstr>#9Slide03 Ample</vt:lpstr>
      <vt:lpstr>#9Slide03 AmpleSoft Bold</vt:lpstr>
      <vt:lpstr>#9Slide03 BoosterNextFYBlack</vt:lpstr>
      <vt:lpstr>Arial</vt:lpstr>
      <vt:lpstr>Calibri</vt:lpstr>
      <vt:lpstr>Calibri Light</vt:lpstr>
      <vt:lpstr>Cambria</vt:lpstr>
      <vt:lpstr>Source Han Sans CN Medium</vt:lpstr>
      <vt:lpstr>Times New Roman</vt:lpstr>
      <vt:lpstr>UTM Mabella</vt:lpstr>
      <vt:lpstr>思源黑体 CN Bold</vt:lpstr>
      <vt:lpstr>1_Office Theme</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122</cp:revision>
  <dcterms:created xsi:type="dcterms:W3CDTF">2023-07-02T00:29:01Z</dcterms:created>
  <dcterms:modified xsi:type="dcterms:W3CDTF">2025-10-05T05:49:45Z</dcterms:modified>
</cp:coreProperties>
</file>