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007577191" r:id="rId5"/>
    <p:sldId id="323" r:id="rId6"/>
    <p:sldId id="330" r:id="rId7"/>
    <p:sldId id="274" r:id="rId8"/>
    <p:sldId id="2007577193" r:id="rId9"/>
    <p:sldId id="2007577200" r:id="rId10"/>
    <p:sldId id="2007577203" r:id="rId11"/>
    <p:sldId id="2007577196" r:id="rId12"/>
    <p:sldId id="2007577199" r:id="rId13"/>
    <p:sldId id="2007577188" r:id="rId14"/>
    <p:sldId id="2007577197" r:id="rId15"/>
    <p:sldId id="2007577194" r:id="rId16"/>
    <p:sldId id="2007577201" r:id="rId17"/>
    <p:sldId id="20075771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1577" autoAdjust="0"/>
  </p:normalViewPr>
  <p:slideViewPr>
    <p:cSldViewPr snapToGrid="0">
      <p:cViewPr varScale="1">
        <p:scale>
          <a:sx n="76" d="100"/>
          <a:sy n="76" d="100"/>
        </p:scale>
        <p:origin x="95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A0868-F147-412C-AE80-E55ECA4EFA86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409F6-35B1-40E7-B43B-545C7BC1E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0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7E4A1-AA4E-4BC9-A38F-D1B484F28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4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409F6-35B1-40E7-B43B-545C7BC1EA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F402-B052-4241-8575-CB7BF57268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03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63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5708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811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675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46075" y="803910"/>
            <a:ext cx="11524615" cy="54692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椭圆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7515" y="241935"/>
            <a:ext cx="5868670" cy="5447030"/>
          </a:xfrm>
          <a:prstGeom prst="rect">
            <a:avLst/>
          </a:prstGeom>
        </p:spPr>
      </p:pic>
      <p:pic>
        <p:nvPicPr>
          <p:cNvPr id="16" name="图片 15" descr="椭圆 1 拷贝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3830" y="2498725"/>
            <a:ext cx="5321300" cy="319024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 userDrawn="1"/>
        </p:nvPicPr>
        <p:blipFill>
          <a:blip r:embed="rId5"/>
          <a:srcRect t="64676"/>
          <a:stretch>
            <a:fillRect/>
          </a:stretch>
        </p:blipFill>
        <p:spPr>
          <a:xfrm>
            <a:off x="0" y="4076700"/>
            <a:ext cx="12204065" cy="27813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F3D884-A6B1-BB6D-47F1-72EF167B3B7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F49411-0DAF-9565-5240-68A4B9684943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D92C-2B4B-7ABB-50E3-655D1A11A6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FA208-E84B-F0C2-5E98-BBF7990B09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FC8C5-C2A1-A5E1-83D1-B09F2583B4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A5413-2100-9DB3-1B01-A8F0E19CF9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736BDB-6CA0-DCBB-EC06-277AF7996E0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8D34B9-9D51-C114-B5AC-781394598050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B1BA3C-0332-C8F0-D23D-E5BBBCA7B9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578340-275B-A2AB-3183-0E3368C52D1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84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434465" y="1610360"/>
            <a:ext cx="8517890" cy="4233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4000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9028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5366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27345"/>
            <a:ext cx="1914525" cy="1390650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920480" y="5269865"/>
            <a:ext cx="2131695" cy="154813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C8FC6DA3-BF55-7CF3-090E-C9AD424E7F3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E46DD-DEDF-51C2-F24D-C3018ADE14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CBD91-C510-F646-EBCF-6FDBFD317D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A071C-9FAC-FEBE-33A8-C0C4C53C26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E5AD5-648A-F3F6-BE66-2CCA48C9DC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7B84F7-382B-7A32-8709-88B9C90CDA6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01AC42-512B-816D-1231-7A6289469635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C6AC87-550E-92FB-046A-760EF6657D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7BC5F0-A7C2-4692-82E9-BD2FD1DA66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53853"/>
            <a:ext cx="12216506" cy="6897883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5397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7631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3969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13375"/>
            <a:ext cx="1914525" cy="139065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237490" y="537210"/>
            <a:ext cx="11524615" cy="5728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02"/>
          <p:cNvPicPr>
            <a:picLocks noChangeAspect="1"/>
          </p:cNvPicPr>
          <p:nvPr userDrawn="1"/>
        </p:nvPicPr>
        <p:blipFill>
          <a:blip r:embed="rId3"/>
          <a:srcRect t="60806" r="60696" b="-488"/>
          <a:stretch>
            <a:fillRect/>
          </a:stretch>
        </p:blipFill>
        <p:spPr>
          <a:xfrm>
            <a:off x="-835025" y="4512945"/>
            <a:ext cx="4043680" cy="2345055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061210" y="5621655"/>
            <a:ext cx="1628775" cy="1182370"/>
          </a:xfrm>
          <a:prstGeom prst="rect">
            <a:avLst/>
          </a:prstGeom>
        </p:spPr>
      </p:pic>
      <p:pic>
        <p:nvPicPr>
          <p:cNvPr id="16" name="图片 15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3540" y="5179695"/>
            <a:ext cx="4750435" cy="1664335"/>
          </a:xfrm>
          <a:prstGeom prst="rect">
            <a:avLst/>
          </a:prstGeom>
        </p:spPr>
      </p:pic>
      <p:pic>
        <p:nvPicPr>
          <p:cNvPr id="17" name="图片 16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8950" y="5219700"/>
            <a:ext cx="2254885" cy="1638300"/>
          </a:xfrm>
          <a:prstGeom prst="rect">
            <a:avLst/>
          </a:prstGeom>
        </p:spPr>
      </p:pic>
      <p:pic>
        <p:nvPicPr>
          <p:cNvPr id="23" name="图片 22" descr="02"/>
          <p:cNvPicPr>
            <a:picLocks noChangeAspect="1"/>
          </p:cNvPicPr>
          <p:nvPr userDrawn="1"/>
        </p:nvPicPr>
        <p:blipFill>
          <a:blip r:embed="rId3"/>
          <a:srcRect l="43349" t="64262" r="16065" b="661"/>
          <a:stretch>
            <a:fillRect/>
          </a:stretch>
        </p:blipFill>
        <p:spPr>
          <a:xfrm>
            <a:off x="5883910" y="3352165"/>
            <a:ext cx="6308090" cy="3491865"/>
          </a:xfrm>
          <a:prstGeom prst="rect">
            <a:avLst/>
          </a:prstGeom>
        </p:spPr>
      </p:pic>
      <p:pic>
        <p:nvPicPr>
          <p:cNvPr id="24" name="图片 23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466705" y="4757420"/>
            <a:ext cx="2816225" cy="2046605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90CC991-469B-7D93-F7C5-D7A5B3B1440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B2A0F9-B030-8DAA-C556-3D4F58AFC6DE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1CFC8-6C23-AE10-DB2D-205D268F73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CDBCB-CEDA-AFDC-DAEB-4415315734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21192-6C89-93E1-215D-138866F4C6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6FB04-A220-0CA1-D17A-6A0E4E5EBA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0B88CCE-952C-88D1-5D41-997BD3192386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215875-4A4D-2CE2-57C2-D511A3D75E93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C25819-DB76-8AD4-3A39-BCE3DEC7AA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BB93C7-F4B2-6272-DA9E-10273AF528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288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52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7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2025/11/22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3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46075" y="803910"/>
            <a:ext cx="11524615" cy="54692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椭圆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7515" y="241935"/>
            <a:ext cx="5868670" cy="5447030"/>
          </a:xfrm>
          <a:prstGeom prst="rect">
            <a:avLst/>
          </a:prstGeom>
        </p:spPr>
      </p:pic>
      <p:pic>
        <p:nvPicPr>
          <p:cNvPr id="16" name="图片 15" descr="椭圆 1 拷贝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3830" y="2498725"/>
            <a:ext cx="5321300" cy="319024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 userDrawn="1"/>
        </p:nvPicPr>
        <p:blipFill>
          <a:blip r:embed="rId5"/>
          <a:srcRect t="64676"/>
          <a:stretch>
            <a:fillRect/>
          </a:stretch>
        </p:blipFill>
        <p:spPr>
          <a:xfrm>
            <a:off x="0" y="4076700"/>
            <a:ext cx="12204065" cy="27813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F3D884-A6B1-BB6D-47F1-72EF167B3B7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F49411-0DAF-9565-5240-68A4B9684943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D92C-2B4B-7ABB-50E3-655D1A11A6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FA208-E84B-F0C2-5E98-BBF7990B09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FC8C5-C2A1-A5E1-83D1-B09F2583B4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A5413-2100-9DB3-1B01-A8F0E19CF9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736BDB-6CA0-DCBB-EC06-277AF7996E0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8D34B9-9D51-C114-B5AC-781394598050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B1BA3C-0332-C8F0-D23D-E5BBBCA7B9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578340-275B-A2AB-3183-0E3368C52D1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8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015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10753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0991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80A3012-D26C-4D37-AE6C-1BCF8B566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30C292-4FCB-4F0D-9B99-667E1032F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8527" y="-236046"/>
            <a:ext cx="12697036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D05D83-12F7-4801-84F5-69B5D0F0F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2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0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5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8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434465" y="1610360"/>
            <a:ext cx="8517890" cy="4233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4000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9028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5366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27345"/>
            <a:ext cx="1914525" cy="1390650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920480" y="5269865"/>
            <a:ext cx="2131695" cy="15481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C87004-CA66-DB1D-59A9-0A92D3C21BD6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E46DD-DEDF-51C2-F24D-C3018ADE14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CBD91-C510-F646-EBCF-6FDBFD317D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A071C-9FAC-FEBE-33A8-C0C4C53C26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E5AD5-648A-F3F6-BE66-2CCA48C9DC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301AC42-512B-816D-1231-7A6289469635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09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4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0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53853"/>
            <a:ext cx="12216506" cy="6897883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5397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7631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3969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13375"/>
            <a:ext cx="1914525" cy="139065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237490" y="537210"/>
            <a:ext cx="11524615" cy="5728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02"/>
          <p:cNvPicPr>
            <a:picLocks noChangeAspect="1"/>
          </p:cNvPicPr>
          <p:nvPr userDrawn="1"/>
        </p:nvPicPr>
        <p:blipFill>
          <a:blip r:embed="rId3"/>
          <a:srcRect t="60806" r="60696" b="-488"/>
          <a:stretch>
            <a:fillRect/>
          </a:stretch>
        </p:blipFill>
        <p:spPr>
          <a:xfrm>
            <a:off x="-835025" y="4512945"/>
            <a:ext cx="4043680" cy="2345055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061210" y="5621655"/>
            <a:ext cx="1628775" cy="1182370"/>
          </a:xfrm>
          <a:prstGeom prst="rect">
            <a:avLst/>
          </a:prstGeom>
        </p:spPr>
      </p:pic>
      <p:pic>
        <p:nvPicPr>
          <p:cNvPr id="16" name="图片 15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3540" y="5179695"/>
            <a:ext cx="4750435" cy="1664335"/>
          </a:xfrm>
          <a:prstGeom prst="rect">
            <a:avLst/>
          </a:prstGeom>
        </p:spPr>
      </p:pic>
      <p:pic>
        <p:nvPicPr>
          <p:cNvPr id="17" name="图片 16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8950" y="5219700"/>
            <a:ext cx="2254885" cy="1638300"/>
          </a:xfrm>
          <a:prstGeom prst="rect">
            <a:avLst/>
          </a:prstGeom>
        </p:spPr>
      </p:pic>
      <p:pic>
        <p:nvPicPr>
          <p:cNvPr id="23" name="图片 22" descr="02"/>
          <p:cNvPicPr>
            <a:picLocks noChangeAspect="1"/>
          </p:cNvPicPr>
          <p:nvPr userDrawn="1"/>
        </p:nvPicPr>
        <p:blipFill>
          <a:blip r:embed="rId3"/>
          <a:srcRect l="43349" t="64262" r="16065" b="661"/>
          <a:stretch>
            <a:fillRect/>
          </a:stretch>
        </p:blipFill>
        <p:spPr>
          <a:xfrm>
            <a:off x="5883910" y="3352165"/>
            <a:ext cx="6308090" cy="3491865"/>
          </a:xfrm>
          <a:prstGeom prst="rect">
            <a:avLst/>
          </a:prstGeom>
        </p:spPr>
      </p:pic>
      <p:pic>
        <p:nvPicPr>
          <p:cNvPr id="24" name="图片 23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466705" y="4757420"/>
            <a:ext cx="2816225" cy="2046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B1CFC8-6C23-AE10-DB2D-205D268F73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CDBCB-CEDA-AFDC-DAEB-4415315734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21192-6C89-93E1-215D-138866F4C6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6FB04-A220-0CA1-D17A-6A0E4E5EBA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75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4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57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2025/11/22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6261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95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45053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153981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4D2-C01F-4EA8-81EF-09692B85756F}" type="datetimeFigureOut">
              <a:rPr lang="zh-CN" altLang="en-US" smtClean="0"/>
              <a:pPr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AE68-675A-43D3-9322-235CD1ABF2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6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3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20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file:///E:\D\dl%2022-9\Desktop\H&#7896;I%20TH&#7842;O\B&#192;I-H&#193;T-&#272;I-H&#7884;C.mp3" TargetMode="External"/><Relationship Id="rId1" Type="http://schemas.openxmlformats.org/officeDocument/2006/relationships/tags" Target="../tags/tag8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11" Type="http://schemas.openxmlformats.org/officeDocument/2006/relationships/image" Target="../media/image32.em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E:\D\dl%2022-9\Desktop\H&#7896;I%20TH&#7842;O\VI%20DEO%20AI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1445" y="-191730"/>
            <a:ext cx="12963832" cy="704972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7" r="-382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191728" y="1740310"/>
            <a:ext cx="12383728" cy="2054154"/>
          </a:xfrm>
          <a:prstGeom prst="rect">
            <a:avLst/>
          </a:prstGeom>
        </p:spPr>
        <p:txBody>
          <a:bodyPr spcFirstLastPara="1" lIns="0" tIns="0" rIns="0" bIns="0" numCol="1">
            <a:prstTxWarp prst="textArchUp">
              <a:avLst>
                <a:gd name="adj" fmla="val 10853113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lnSpc>
                <a:spcPts val="3845"/>
              </a:lnSpc>
              <a:defRPr/>
            </a:pPr>
            <a:r>
              <a:rPr lang="en-US" altLang="en-US" sz="4000" b="1" dirty="0">
                <a:ln w="12700" cmpd="sng">
                  <a:solidFill>
                    <a:srgbClr val="FB3E0B"/>
                  </a:solidFill>
                  <a:prstDash val="solid"/>
                </a:ln>
                <a:solidFill>
                  <a:srgbClr val="FF212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ansita Bold" charset="0"/>
                <a:cs typeface="Sansita Bold" charset="0"/>
                <a:sym typeface="Sansita Bold" charset="0"/>
              </a:rPr>
              <a:t>NHIỆT LIỆT CHÀO MỪNG QUÝ THẦY CÔ GIÁO</a:t>
            </a:r>
          </a:p>
        </p:txBody>
      </p:sp>
      <p:pic>
        <p:nvPicPr>
          <p:cNvPr id="215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97818"/>
            <a:ext cx="1790700" cy="84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42" y="3533775"/>
            <a:ext cx="2070497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32" y="4813697"/>
            <a:ext cx="4130279" cy="218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1524002" y="741834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6848" y="2606787"/>
            <a:ext cx="9953104" cy="1494914"/>
          </a:xfrm>
          <a:prstGeom prst="rect">
            <a:avLst/>
          </a:prstGeom>
          <a:noFill/>
        </p:spPr>
        <p:txBody>
          <a:bodyPr wrap="square" lIns="17417" tIns="8708" rIns="17417" bIns="8708">
            <a:spAutoFit/>
          </a:bodyPr>
          <a:lstStyle/>
          <a:p>
            <a:pPr algn="ctr" defTabSz="174194">
              <a:defRPr/>
            </a:pPr>
            <a:r>
              <a:rPr lang="en-US" sz="4800" dirty="0" err="1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Văn </a:t>
            </a:r>
            <a:r>
              <a:rPr lang="en-US" sz="4800" dirty="0" err="1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4800" dirty="0">
              <a:ln w="0"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74194">
              <a:defRPr/>
            </a:pPr>
            <a:r>
              <a:rPr lang="en-US" sz="4800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800" dirty="0" err="1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 4</a:t>
            </a:r>
          </a:p>
        </p:txBody>
      </p:sp>
      <p:sp>
        <p:nvSpPr>
          <p:cNvPr id="18" name="Freeform 3"/>
          <p:cNvSpPr>
            <a:spLocks/>
          </p:cNvSpPr>
          <p:nvPr/>
        </p:nvSpPr>
        <p:spPr bwMode="auto">
          <a:xfrm>
            <a:off x="4789886" y="1956198"/>
            <a:ext cx="1991915" cy="638175"/>
          </a:xfrm>
          <a:custGeom>
            <a:avLst/>
            <a:gdLst>
              <a:gd name="T0" fmla="*/ 0 w 10963162"/>
              <a:gd name="T1" fmla="*/ 0 h 7473222"/>
              <a:gd name="T2" fmla="*/ 10963163 w 10963162"/>
              <a:gd name="T3" fmla="*/ 0 h 7473222"/>
              <a:gd name="T4" fmla="*/ 10963163 w 10963162"/>
              <a:gd name="T5" fmla="*/ 7473222 h 7473222"/>
              <a:gd name="T6" fmla="*/ 0 w 10963162"/>
              <a:gd name="T7" fmla="*/ 7473222 h 7473222"/>
              <a:gd name="T8" fmla="*/ 0 w 10963162"/>
              <a:gd name="T9" fmla="*/ 0 h 747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63162" h="7473222">
                <a:moveTo>
                  <a:pt x="0" y="0"/>
                </a:moveTo>
                <a:lnTo>
                  <a:pt x="10963163" y="0"/>
                </a:lnTo>
                <a:lnTo>
                  <a:pt x="10963163" y="7473222"/>
                </a:lnTo>
                <a:lnTo>
                  <a:pt x="0" y="747322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7072" y="2040733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4D4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3" y="3341032"/>
            <a:ext cx="2070497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64" tmFilter="0, 0; 0.125,0.2665; 0.25,0.4; 0.375,0.465; 0.5,0.5;  0.625,0.535; 0.75,0.6; 0.875,0.7335; 1,1">
                                          <p:stCondLst>
                                            <p:cond delay="7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82" tmFilter="0, 0; 0.125,0.2665; 0.25,0.4; 0.375,0.465; 0.5,0.5;  0.625,0.535; 0.75,0.6; 0.875,0.7335; 1,1">
                                          <p:stCondLst>
                                            <p:cond delay="15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9" tmFilter="0, 0; 0.125,0.2665; 0.25,0.4; 0.375,0.465; 0.5,0.5;  0.625,0.535; 0.75,0.6; 0.875,0.7335; 1,1">
                                          <p:stCondLst>
                                            <p:cond delay="1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0">
                                          <p:stCondLst>
                                            <p:cond delay="7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91" decel="50000">
                                          <p:stCondLst>
                                            <p:cond delay="77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0">
                                          <p:stCondLst>
                                            <p:cond delay="15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91" decel="50000">
                                          <p:stCondLst>
                                            <p:cond delay="153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0">
                                          <p:stCondLst>
                                            <p:cond delay="18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91" decel="50000">
                                          <p:stCondLst>
                                            <p:cond delay="191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0">
                                          <p:stCondLst>
                                            <p:cond delay="207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91" decel="50000">
                                          <p:stCondLst>
                                            <p:cond delay="21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a tree and a road&#10;&#10;Description automatically generated">
            <a:extLst>
              <a:ext uri="{FF2B5EF4-FFF2-40B4-BE49-F238E27FC236}">
                <a16:creationId xmlns:a16="http://schemas.microsoft.com/office/drawing/2014/main" id="{8D3A0AB5-4E4E-B3C5-61BC-8F2D118E0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DD369D-0A99-57CC-2577-8FC7C5002ED8}"/>
              </a:ext>
            </a:extLst>
          </p:cNvPr>
          <p:cNvSpPr/>
          <p:nvPr/>
        </p:nvSpPr>
        <p:spPr>
          <a:xfrm>
            <a:off x="238126" y="266699"/>
            <a:ext cx="11715750" cy="6372225"/>
          </a:xfrm>
          <a:prstGeom prst="roundRect">
            <a:avLst/>
          </a:prstGeom>
          <a:solidFill>
            <a:srgbClr val="FFFFFF">
              <a:alpha val="61961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428626"/>
            <a:ext cx="12323066" cy="615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E2D5DF-754B-3BFE-72AA-8ECDA067A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920" y="500063"/>
            <a:ext cx="4380964" cy="714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7F4C90-A7C1-2AFE-9740-76C6D7BF57D1}"/>
              </a:ext>
            </a:extLst>
          </p:cNvPr>
          <p:cNvSpPr txBox="1"/>
          <p:nvPr/>
        </p:nvSpPr>
        <p:spPr>
          <a:xfrm>
            <a:off x="504825" y="1061884"/>
            <a:ext cx="444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B6F9F-9C9B-1AB4-8545-41DF95F57796}"/>
              </a:ext>
            </a:extLst>
          </p:cNvPr>
          <p:cNvSpPr txBox="1"/>
          <p:nvPr/>
        </p:nvSpPr>
        <p:spPr>
          <a:xfrm>
            <a:off x="2943226" y="1400175"/>
            <a:ext cx="4129087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rơi xuống nương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Mùa cho bông trĩu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bay lên ngàn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Rừng ríu ran chim hát.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Càng đi chân càng vững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 học ngang lưng đồi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Mắt em như sao sáng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Gặt chữ trên đỉnh trời!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(Bích Ngọc)</a:t>
            </a:r>
          </a:p>
        </p:txBody>
      </p:sp>
    </p:spTree>
    <p:extLst>
      <p:ext uri="{BB962C8B-B14F-4D97-AF65-F5344CB8AC3E}">
        <p14:creationId xmlns:p14="http://schemas.microsoft.com/office/powerpoint/2010/main" val="34541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E2D5DF-754B-3BFE-72AA-8ECDA067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920" y="500063"/>
            <a:ext cx="4380964" cy="714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B6F9F-9C9B-1AB4-8545-41DF95F57796}"/>
              </a:ext>
            </a:extLst>
          </p:cNvPr>
          <p:cNvSpPr txBox="1"/>
          <p:nvPr/>
        </p:nvSpPr>
        <p:spPr>
          <a:xfrm>
            <a:off x="2943226" y="1400175"/>
            <a:ext cx="4461915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rơi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xuống nương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Mùa cho bông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trĩu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chữ bay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 ngàn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Rừng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ríu ran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chim hát.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//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Càng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chân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càng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 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ngang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lưng đồi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Mắt em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sao sáng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Gặt chữ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trên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đỉnh trời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//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(Bích Ngọc)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B6F9F-9C9B-1AB4-8545-41DF95F57796}"/>
              </a:ext>
            </a:extLst>
          </p:cNvPr>
          <p:cNvSpPr txBox="1"/>
          <p:nvPr/>
        </p:nvSpPr>
        <p:spPr>
          <a:xfrm>
            <a:off x="5623560" y="869430"/>
            <a:ext cx="4678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rơi xuống nương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Mùa cho bông trĩu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bay lên ngàn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Rừng ríu ran chim hát.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Càng đi chân càng vững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 học ngang lưng đồi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Mắt em như sao sáng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Gặt chữ trên đỉnh trời!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(Bích Ngọc)</a:t>
            </a:r>
          </a:p>
        </p:txBody>
      </p:sp>
      <p:pic>
        <p:nvPicPr>
          <p:cNvPr id="4" name="Picture 3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764"/>
            <a:ext cx="12192000" cy="721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69627" y="779489"/>
            <a:ext cx="3672589" cy="530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 minh vừa tỉnh giấc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Nắng nhuộm hồng núi xanh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Tiếng trống rung vách đá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Giục đôi chân bước nhanh.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Bóng em nhoà bóng núi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Hun hút mấy thung sâu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Gió đưa theo tiếng sáo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đà trên tán lau.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 đi tìm cái chữ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Vượt suối lại băng rừng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Đường xa chân có mỏi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Chữ vẫn gùi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lưng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B6F9F-9C9B-1AB4-8545-41DF95F57796}"/>
              </a:ext>
            </a:extLst>
          </p:cNvPr>
          <p:cNvSpPr txBox="1"/>
          <p:nvPr/>
        </p:nvSpPr>
        <p:spPr>
          <a:xfrm>
            <a:off x="4482060" y="839449"/>
            <a:ext cx="40623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rơi xuống nương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Mùa cho bông trĩu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bay lên ngàn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Rừng ríu ran chim hát.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Càng đi chân càng vững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 học ngang lưng đồi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Mắt em như sao sáng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Gặt chữ trên đỉnh trời!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(Bích Ngọc)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2D5DF-754B-3BFE-72AA-8ECDA067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920" y="0"/>
            <a:ext cx="4380964" cy="61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a tree and a road&#10;&#10;Description automatically generated">
            <a:extLst>
              <a:ext uri="{FF2B5EF4-FFF2-40B4-BE49-F238E27FC236}">
                <a16:creationId xmlns:a16="http://schemas.microsoft.com/office/drawing/2014/main" id="{8D3A0AB5-4E4E-B3C5-61BC-8F2D118E0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图形 7">
            <a:extLst>
              <a:ext uri="{FF2B5EF4-FFF2-40B4-BE49-F238E27FC236}">
                <a16:creationId xmlns:a16="http://schemas.microsoft.com/office/drawing/2014/main" id="{9CD618EA-B0BE-13E2-07F9-39CF92566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6117">
            <a:off x="759175" y="218792"/>
            <a:ext cx="3263900" cy="1358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E2E514-6648-FFEA-053C-3799C5E3197E}"/>
              </a:ext>
            </a:extLst>
          </p:cNvPr>
          <p:cNvGrpSpPr/>
          <p:nvPr/>
        </p:nvGrpSpPr>
        <p:grpSpPr>
          <a:xfrm>
            <a:off x="355898" y="3486150"/>
            <a:ext cx="2292051" cy="3301819"/>
            <a:chOff x="8659005" y="2015411"/>
            <a:chExt cx="2635271" cy="38958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00BEBC-983F-9F67-6FA0-8923737D287E}"/>
                </a:ext>
              </a:extLst>
            </p:cNvPr>
            <p:cNvSpPr txBox="1"/>
            <p:nvPr/>
          </p:nvSpPr>
          <p:spPr>
            <a:xfrm>
              <a:off x="9510342" y="2782669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+mn-cs"/>
                </a:rPr>
                <a:t>Lê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+mn-cs"/>
                </a:rPr>
                <a:t>Oanh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22A1D4-389B-2730-3ED7-0F83BF79A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9005" y="2015411"/>
              <a:ext cx="2635271" cy="3895801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6DA1927F-9808-8556-F6CD-E952556E84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653176" y="3466215"/>
            <a:ext cx="2538824" cy="32870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4DC58-2B61-48D5-0ABC-C981A43E445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1445" y="1872733"/>
            <a:ext cx="10193395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4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4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4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40" fill="hold">
                                          <p:stCondLst>
                                            <p:cond delay="17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20ADD3-373C-3687-2739-845AF04D3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16" y="2608904"/>
            <a:ext cx="10016596" cy="25971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E2E514-6648-FFEA-053C-3799C5E3197E}"/>
              </a:ext>
            </a:extLst>
          </p:cNvPr>
          <p:cNvGrpSpPr/>
          <p:nvPr/>
        </p:nvGrpSpPr>
        <p:grpSpPr>
          <a:xfrm>
            <a:off x="355898" y="4541520"/>
            <a:ext cx="2292051" cy="2246449"/>
            <a:chOff x="8659005" y="2015411"/>
            <a:chExt cx="2635271" cy="38958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00BEBC-983F-9F67-6FA0-8923737D287E}"/>
                </a:ext>
              </a:extLst>
            </p:cNvPr>
            <p:cNvSpPr txBox="1"/>
            <p:nvPr/>
          </p:nvSpPr>
          <p:spPr>
            <a:xfrm>
              <a:off x="9510342" y="2782669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>
                  <a:effectLst/>
                  <a:latin typeface="Arial" panose="020B0604020202020204" pitchFamily="34" charset="0"/>
                </a:rPr>
                <a:t>Lê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Oanh</a:t>
              </a:r>
              <a:endParaRPr lang="en-SG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22A1D4-389B-2730-3ED7-0F83BF79A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9005" y="2015411"/>
              <a:ext cx="2635271" cy="3895801"/>
            </a:xfrm>
            <a:prstGeom prst="rect">
              <a:avLst/>
            </a:prstGeom>
          </p:spPr>
        </p:pic>
      </p:grpSp>
      <p:pic>
        <p:nvPicPr>
          <p:cNvPr id="6" name="Graphic 15">
            <a:extLst>
              <a:ext uri="{FF2B5EF4-FFF2-40B4-BE49-F238E27FC236}">
                <a16:creationId xmlns:a16="http://schemas.microsoft.com/office/drawing/2014/main" id="{6DA1927F-9808-8556-F6CD-E952556E8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653176" y="3466215"/>
            <a:ext cx="2538824" cy="3287010"/>
          </a:xfrm>
          <a:prstGeom prst="rect">
            <a:avLst/>
          </a:prstGeom>
        </p:spPr>
      </p:pic>
      <p:pic>
        <p:nvPicPr>
          <p:cNvPr id="8" name="BÀI-HÁT-ĐI-HỌ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4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4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4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40" fill="hold">
                                          <p:stCondLst>
                                            <p:cond delay="17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0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a tree and a road&#10;&#10;Description automatically generated">
            <a:extLst>
              <a:ext uri="{FF2B5EF4-FFF2-40B4-BE49-F238E27FC236}">
                <a16:creationId xmlns:a16="http://schemas.microsoft.com/office/drawing/2014/main" id="{8D3A0AB5-4E4E-B3C5-61BC-8F2D118E0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DD369D-0A99-57CC-2577-8FC7C5002ED8}"/>
              </a:ext>
            </a:extLst>
          </p:cNvPr>
          <p:cNvSpPr/>
          <p:nvPr/>
        </p:nvSpPr>
        <p:spPr>
          <a:xfrm>
            <a:off x="238126" y="266699"/>
            <a:ext cx="11715750" cy="6372225"/>
          </a:xfrm>
          <a:prstGeom prst="roundRect">
            <a:avLst/>
          </a:prstGeom>
          <a:solidFill>
            <a:srgbClr val="FFFFFF">
              <a:alpha val="61961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755650"/>
            <a:ext cx="6991349" cy="582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E2D5DF-754B-3BFE-72AA-8ECDA067A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65" y="383641"/>
            <a:ext cx="4385265" cy="585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7F4C90-A7C1-2AFE-9740-76C6D7BF57D1}"/>
              </a:ext>
            </a:extLst>
          </p:cNvPr>
          <p:cNvSpPr txBox="1"/>
          <p:nvPr/>
        </p:nvSpPr>
        <p:spPr>
          <a:xfrm>
            <a:off x="442452" y="1120877"/>
            <a:ext cx="4510549" cy="523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 minh vừa tỉnh giấc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Nắng nhuộm hồng núi xanh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Tiếng trống rung vách đá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Giục đôi chân bước nhanh.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endParaRPr lang="vi-VN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Bóng em nhoà bóng núi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Hun hút mấy thung sâu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Gió đưa theo tiếng sáo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đà trên tán lau.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endParaRPr lang="vi-VN" sz="2400" b="1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 đi tìm cái chữ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Vượt suối lại băng rừng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Đường xa chân có mỏi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Chữ vẫn gùi trên lưng.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endParaRPr lang="vi-VN" sz="2400" b="1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B6F9F-9C9B-1AB4-8545-41DF95F57796}"/>
              </a:ext>
            </a:extLst>
          </p:cNvPr>
          <p:cNvSpPr txBox="1"/>
          <p:nvPr/>
        </p:nvSpPr>
        <p:spPr>
          <a:xfrm>
            <a:off x="4933950" y="1228725"/>
            <a:ext cx="4448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rơi xuống nương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Mùa cho bông trĩu hạt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Cái chữ bay lên ngàn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Rừng ríu ran chim hát.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endParaRPr lang="vi-VN" sz="2400" b="1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Càng đi chân càng vững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 học ngang lưng đồi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Mắt em như sao sáng</a:t>
            </a:r>
          </a:p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Gặt chữ trên đỉnh trời!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/</a:t>
            </a:r>
            <a:endParaRPr lang="vi-VN" sz="2400" b="1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(Bích Ngọc)</a:t>
            </a:r>
          </a:p>
        </p:txBody>
      </p:sp>
    </p:spTree>
    <p:extLst>
      <p:ext uri="{BB962C8B-B14F-4D97-AF65-F5344CB8AC3E}">
        <p14:creationId xmlns:p14="http://schemas.microsoft.com/office/powerpoint/2010/main" val="27388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328677EE-2547-4A0B-8E14-AE84E7AFE50C}"/>
              </a:ext>
            </a:extLst>
          </p:cNvPr>
          <p:cNvSpPr txBox="1"/>
          <p:nvPr/>
        </p:nvSpPr>
        <p:spPr>
          <a:xfrm>
            <a:off x="2809459" y="1137625"/>
            <a:ext cx="6573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粗宋简" panose="02010609000101010101" pitchFamily="49" charset="-122"/>
                <a:ea typeface="汉仪粗宋简" panose="02010609000101010101" pitchFamily="49" charset="-122"/>
                <a:cs typeface="+mn-cs"/>
              </a:rPr>
              <a:t>山中访友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82D8D82-9DEE-4FA8-BE8D-7801E8F6BBD3}"/>
              </a:ext>
            </a:extLst>
          </p:cNvPr>
          <p:cNvSpPr txBox="1"/>
          <p:nvPr/>
        </p:nvSpPr>
        <p:spPr>
          <a:xfrm>
            <a:off x="2771469" y="695227"/>
            <a:ext cx="657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人教版六年级语文 课件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PPT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模板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1AEB96B-F885-4C3A-B20F-9474A2DF9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ED967E4-7167-4508-8A73-E34528D3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61" y="-236046"/>
            <a:ext cx="12697036" cy="686062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6190F0-861A-47FE-A11E-58F7D9C1A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151" y="4146941"/>
            <a:ext cx="2633700" cy="26337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56CD3B7-1F57-4CE6-9C65-6A51F19AF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4517" y="3618282"/>
            <a:ext cx="15981033" cy="508856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F1F19C4-9C6D-4E5C-A27F-68BCA5C42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7750" y="2818251"/>
            <a:ext cx="12347503" cy="572260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532045F-C52B-44A1-9803-528571F5C690}"/>
              </a:ext>
            </a:extLst>
          </p:cNvPr>
          <p:cNvGrpSpPr/>
          <p:nvPr/>
        </p:nvGrpSpPr>
        <p:grpSpPr>
          <a:xfrm>
            <a:off x="-154973" y="5911193"/>
            <a:ext cx="12501948" cy="2048433"/>
            <a:chOff x="-116230" y="4433394"/>
            <a:chExt cx="9376461" cy="1536325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F789335F-97FE-4E86-95C4-9C612E3C7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4206" y="4639575"/>
              <a:ext cx="4889416" cy="774259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6F8679D-2236-4CDE-9415-803A4F0B4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6230" y="4433394"/>
              <a:ext cx="9376461" cy="1536325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AD351F36-311B-4491-A8E9-14CFA535DA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63994">
            <a:off x="-1054731" y="-121700"/>
            <a:ext cx="3259611" cy="13574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819FA6-C809-446C-BA3A-A740E84DB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201" y="855406"/>
            <a:ext cx="9873605" cy="36870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95764CD-3742-46E5-BD1A-B293EC4D7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4069" y="2330331"/>
            <a:ext cx="1895139" cy="7077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7EB8C3B-7215-4F8C-8DBE-097DC3A865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056238">
            <a:off x="10898700" y="173430"/>
            <a:ext cx="1202192" cy="49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8728C-B4E4-39B1-BE4F-B32F73E198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4361" y="2233534"/>
            <a:ext cx="10131185" cy="21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 DEO A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33010" y="-1712913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4529" y="971549"/>
            <a:ext cx="10351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đi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nghe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âm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thanh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? Theo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âm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thanh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đó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đem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cảm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xúc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764"/>
            <a:ext cx="12192000" cy="721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71488" y="700088"/>
            <a:ext cx="86725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NỘI DUNG: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vi-VN" sz="2800" b="1" dirty="0">
                <a:solidFill>
                  <a:srgbClr val="002060"/>
                </a:solidFill>
                <a:latin typeface="Calibri" pitchFamily="34" charset="0"/>
              </a:rPr>
              <a:t>T</a:t>
            </a:r>
            <a:r>
              <a:rPr lang="en-US" sz="2800" b="1" dirty="0" err="1">
                <a:solidFill>
                  <a:srgbClr val="002060"/>
                </a:solidFill>
                <a:latin typeface="Calibri" pitchFamily="34" charset="0"/>
              </a:rPr>
              <a:t>rẻ</a:t>
            </a:r>
            <a:r>
              <a:rPr lang="vi-VN" sz="2800" b="1" dirty="0">
                <a:solidFill>
                  <a:srgbClr val="002060"/>
                </a:solidFill>
                <a:latin typeface="Calibri" pitchFamily="34" charset="0"/>
              </a:rPr>
              <a:t> em ở miền núi phải trải qua rất nhiều khó khăn để được đến lớp, được đi học là niềm vui, niềm mong ước của các bạn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6DA1927F-9808-8556-F6CD-E952556E8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501309" y="4700588"/>
            <a:ext cx="1690689" cy="2052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4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4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4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40" fill="hold">
                                          <p:stCondLst>
                                            <p:cond delay="17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21053A31-F85F-0EE2-5D27-8C5CBBDF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498</Words>
  <Application>Microsoft Office PowerPoint</Application>
  <PresentationFormat>Widescreen</PresentationFormat>
  <Paragraphs>93</Paragraphs>
  <Slides>14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#9Slide03 Arima Madurai Black</vt:lpstr>
      <vt:lpstr>#9Slide07 HoneyCream</vt:lpstr>
      <vt:lpstr>Arial</vt:lpstr>
      <vt:lpstr>Calibri</vt:lpstr>
      <vt:lpstr>Calibri Light</vt:lpstr>
      <vt:lpstr>Sansita Bold</vt:lpstr>
      <vt:lpstr>SVN-Newton</vt:lpstr>
      <vt:lpstr>SVN-Ready</vt:lpstr>
      <vt:lpstr>Times New Roman</vt:lpstr>
      <vt:lpstr>Wingdings</vt:lpstr>
      <vt:lpstr>汉仪粗宋简</vt:lpstr>
      <vt:lpstr>1_Office 主题​​</vt:lpstr>
      <vt:lpstr>2_Office 主题​​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129</cp:revision>
  <dcterms:created xsi:type="dcterms:W3CDTF">2023-08-08T08:44:34Z</dcterms:created>
  <dcterms:modified xsi:type="dcterms:W3CDTF">2025-11-22T10:57:59Z</dcterms:modified>
</cp:coreProperties>
</file>