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5" r:id="rId2"/>
    <p:sldId id="256" r:id="rId3"/>
    <p:sldId id="257" r:id="rId4"/>
    <p:sldId id="258" r:id="rId5"/>
    <p:sldId id="259" r:id="rId6"/>
    <p:sldId id="296" r:id="rId7"/>
    <p:sldId id="261" r:id="rId8"/>
    <p:sldId id="302" r:id="rId9"/>
    <p:sldId id="303" r:id="rId10"/>
    <p:sldId id="265" r:id="rId11"/>
    <p:sldId id="304" r:id="rId12"/>
    <p:sldId id="305" r:id="rId13"/>
    <p:sldId id="306" r:id="rId14"/>
    <p:sldId id="272" r:id="rId15"/>
    <p:sldId id="273" r:id="rId16"/>
    <p:sldId id="297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300" r:id="rId25"/>
    <p:sldId id="298" r:id="rId26"/>
    <p:sldId id="284" r:id="rId27"/>
    <p:sldId id="285" r:id="rId28"/>
    <p:sldId id="286" r:id="rId29"/>
    <p:sldId id="287" r:id="rId30"/>
    <p:sldId id="288" r:id="rId31"/>
    <p:sldId id="299" r:id="rId32"/>
    <p:sldId id="290" r:id="rId33"/>
    <p:sldId id="292" r:id="rId34"/>
    <p:sldId id="301" r:id="rId35"/>
  </p:sldIdLst>
  <p:sldSz cx="18288000" cy="10287000"/>
  <p:notesSz cx="6858000" cy="9144000"/>
  <p:embeddedFontLst>
    <p:embeddedFont>
      <p:font typeface=".VnAristoteH" panose="020B7200000000000000" pitchFamily="34" charset="0"/>
      <p:regular r:id="rId36"/>
    </p:embeddedFont>
    <p:embeddedFont>
      <p:font typeface=".VnCommercial Script" panose="020B7200000000000000" pitchFamily="34" charset="0"/>
      <p:italic r:id="rId37"/>
    </p:embeddedFont>
    <p:embeddedFont>
      <p:font typeface="Arial Black" panose="020B0A04020102020204" pitchFamily="34" charset="0"/>
      <p:bold r:id="rId38"/>
    </p:embeddedFont>
    <p:embeddedFont>
      <p:font typeface="Calibri (MS)" panose="020B0604020202020204" charset="0"/>
      <p:regular r:id="rId39"/>
    </p:embeddedFont>
    <p:embeddedFont>
      <p:font typeface="Calibri (MS) Bold" panose="020B0604020202020204" charset="0"/>
      <p:regular r:id="rId40"/>
    </p:embeddedFont>
    <p:embeddedFont>
      <p:font typeface="Calibri (MS) Bold Italics" panose="020B0604020202020204" charset="0"/>
      <p:regular r:id="rId41"/>
    </p:embeddedFont>
    <p:embeddedFont>
      <p:font typeface="Calibri (MS) Italics" panose="020B0604020202020204" charset="0"/>
      <p:regular r:id="rId42"/>
    </p:embeddedFont>
    <p:embeddedFont>
      <p:font typeface="Lazydog" panose="020B0604020202020204" charset="0"/>
      <p:regular r:id="rId43"/>
    </p:embeddedFont>
    <p:embeddedFont>
      <p:font typeface="Times New Roman Bold Italics" panose="020B0604020202020204" charset="0"/>
      <p:regular r:id="rId44"/>
    </p:embeddedFont>
    <p:embeddedFont>
      <p:font typeface="Times New Roman Italic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22" autoAdjust="0"/>
  </p:normalViewPr>
  <p:slideViewPr>
    <p:cSldViewPr>
      <p:cViewPr varScale="1">
        <p:scale>
          <a:sx n="54" d="100"/>
          <a:sy n="54" d="100"/>
        </p:scale>
        <p:origin x="72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6ED27-CFED-4AE0-9651-0B971556E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7985487" y="2437490"/>
            <a:ext cx="10302513" cy="76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7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9D6983-0A5D-F6A3-93D5-AA87D8F002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61CE63-D6E0-262A-57B9-ECF97A8475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314A61-61C2-9C33-000D-C2CAB66FDB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217129-3A77-4732-B5BA-5F8EC9BB2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83180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slide" Target="slide25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slide" Target="slide25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slide" Target="slide25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1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19.xml"/><Relationship Id="rId18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slide" Target="slide18.xml"/><Relationship Id="rId17" Type="http://schemas.openxmlformats.org/officeDocument/2006/relationships/image" Target="../media/image57.png"/><Relationship Id="rId2" Type="http://schemas.openxmlformats.org/officeDocument/2006/relationships/image" Target="../media/image38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svg"/><Relationship Id="rId5" Type="http://schemas.openxmlformats.org/officeDocument/2006/relationships/image" Target="../media/image14.svg"/><Relationship Id="rId15" Type="http://schemas.openxmlformats.org/officeDocument/2006/relationships/slide" Target="slide21.xml"/><Relationship Id="rId10" Type="http://schemas.openxmlformats.org/officeDocument/2006/relationships/image" Target="../media/image55.png"/><Relationship Id="rId19" Type="http://schemas.openxmlformats.org/officeDocument/2006/relationships/slide" Target="slide23.xml"/><Relationship Id="rId4" Type="http://schemas.openxmlformats.org/officeDocument/2006/relationships/image" Target="../media/image13.png"/><Relationship Id="rId9" Type="http://schemas.openxmlformats.org/officeDocument/2006/relationships/image" Target="../media/image54.svg"/><Relationship Id="rId1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audio" Target="../media/audio4.wav"/><Relationship Id="rId9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4.svg"/><Relationship Id="rId7" Type="http://schemas.openxmlformats.org/officeDocument/2006/relationships/image" Target="../media/image7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0.svg"/><Relationship Id="rId10" Type="http://schemas.openxmlformats.org/officeDocument/2006/relationships/image" Target="../media/image29.svg"/><Relationship Id="rId4" Type="http://schemas.openxmlformats.org/officeDocument/2006/relationships/image" Target="../media/image42.png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slide" Target="slide25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slide" Target="slide25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ình ảnh Học Sinh Xách Cặp đến Trường Học Tập Ba Chiều Sinh động 3d PNG , Học  Sinh, Mang Cặp đi Học, đi Học PNG trong suốt và Vector để tải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4" name="Rectangle 3"/>
          <p:cNvSpPr/>
          <p:nvPr/>
        </p:nvSpPr>
        <p:spPr>
          <a:xfrm>
            <a:off x="2667000" y="1181100"/>
            <a:ext cx="13146549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vi-VN" sz="11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115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vi-VN" sz="11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115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vi-VN" sz="11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115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 </a:t>
            </a:r>
          </a:p>
          <a:p>
            <a:pPr algn="ctr"/>
            <a:r>
              <a:rPr lang="vi-VN" sz="115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 thăm lớp</a:t>
            </a:r>
          </a:p>
          <a:p>
            <a:pPr algn="ctr"/>
            <a:r>
              <a:rPr lang="en-US" sz="115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4D4</a:t>
            </a:r>
            <a:endParaRPr lang="vi-VN" sz="115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7124700"/>
            <a:ext cx="96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+mj-lt"/>
              </a:rPr>
              <a:t>Giáo viên: Nguyễn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33400" y="6667500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1831" y="7810500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3733" y="734528"/>
            <a:ext cx="15578570" cy="94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b. Ở đầu nguồn, nước suối </a:t>
            </a:r>
            <a:r>
              <a:rPr lang="en-US" sz="5400" b="1">
                <a:solidFill>
                  <a:srgbClr val="FF006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5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trong.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004506" y="2247900"/>
            <a:ext cx="10987378" cy="6262805"/>
            <a:chOff x="0" y="0"/>
            <a:chExt cx="14649837" cy="83504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49831" cy="8350377"/>
            </a:xfrm>
            <a:custGeom>
              <a:avLst/>
              <a:gdLst/>
              <a:ahLst/>
              <a:cxnLst/>
              <a:rect l="l" t="t" r="r" b="b"/>
              <a:pathLst>
                <a:path w="14649831" h="8350377">
                  <a:moveTo>
                    <a:pt x="0" y="0"/>
                  </a:moveTo>
                  <a:lnTo>
                    <a:pt x="14649831" y="0"/>
                  </a:lnTo>
                  <a:lnTo>
                    <a:pt x="14649831" y="8350377"/>
                  </a:lnTo>
                  <a:lnTo>
                    <a:pt x="0" y="8350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333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C00000"/>
            </a:gs>
            <a:gs pos="100000">
              <a:schemeClr val="accent1">
                <a:lumMod val="45000"/>
                <a:lumOff val="55000"/>
              </a:schemeClr>
            </a:gs>
            <a:gs pos="98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979BD-6ABB-192C-2F1F-F4F98A59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5" name="AutoShape 25">
            <a:extLst>
              <a:ext uri="{FF2B5EF4-FFF2-40B4-BE49-F238E27FC236}">
                <a16:creationId xmlns:a16="http://schemas.microsoft.com/office/drawing/2014/main" id="{E3C34929-E729-360B-B065-0E379D6A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282" y="8730853"/>
            <a:ext cx="7988498" cy="106084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183DD764-2EAF-FEE3-32A3-13AC2FDD7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9" y="7353300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AutoShape 3" descr="Water droplets">
            <a:extLst>
              <a:ext uri="{FF2B5EF4-FFF2-40B4-BE49-F238E27FC236}">
                <a16:creationId xmlns:a16="http://schemas.microsoft.com/office/drawing/2014/main" id="{0254DCA1-8FBE-8AAA-B3D3-62BC4C8C5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2527"/>
            <a:ext cx="18288000" cy="3343275"/>
          </a:xfrm>
          <a:prstGeom prst="ribbon">
            <a:avLst>
              <a:gd name="adj1" fmla="val 10056"/>
              <a:gd name="adj2" fmla="val 7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14E74101-96AF-9EBF-4F85-45381154A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636" y="478256"/>
            <a:ext cx="13705743" cy="352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Chọn từ thích hợp điền vào chỗ chấm trong câu dưới đây:</a:t>
            </a:r>
            <a:r>
              <a:rPr lang="en-US" sz="5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endParaRPr lang="vi-VN" sz="54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buNone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Khóm hoa mười giờ đẹp ............ !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45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Oval 11">
            <a:extLst>
              <a:ext uri="{FF2B5EF4-FFF2-40B4-BE49-F238E27FC236}">
                <a16:creationId xmlns:a16="http://schemas.microsoft.com/office/drawing/2014/main" id="{D73620B8-AC90-0A63-0FC7-5937AD6EF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4466632"/>
            <a:ext cx="1371600" cy="108227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5612" name="Oval 12">
            <a:extLst>
              <a:ext uri="{FF2B5EF4-FFF2-40B4-BE49-F238E27FC236}">
                <a16:creationId xmlns:a16="http://schemas.microsoft.com/office/drawing/2014/main" id="{5BB50D8D-CABE-7AD6-C63C-EA4EAF846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6065044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615" name="AutoShape 15">
            <a:extLst>
              <a:ext uri="{FF2B5EF4-FFF2-40B4-BE49-F238E27FC236}">
                <a16:creationId xmlns:a16="http://schemas.microsoft.com/office/drawing/2014/main" id="{043C9144-FE02-D87E-4589-10E618BA2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561286"/>
            <a:ext cx="8058150" cy="1082279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9CA6A5DF-A236-4C29-085D-CAABBA174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266" y="4773812"/>
            <a:ext cx="666869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rất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AutoShape 17">
            <a:extLst>
              <a:ext uri="{FF2B5EF4-FFF2-40B4-BE49-F238E27FC236}">
                <a16:creationId xmlns:a16="http://schemas.microsoft.com/office/drawing/2014/main" id="{3E5F2F14-6AF3-CC1B-67A2-2B5ADE79D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349" y="6068616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70AC1BAD-996D-F8EC-21B7-91C645732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147" y="8868765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Oval 24">
            <a:extLst>
              <a:ext uri="{FF2B5EF4-FFF2-40B4-BE49-F238E27FC236}">
                <a16:creationId xmlns:a16="http://schemas.microsoft.com/office/drawing/2014/main" id="{1B41E582-F455-5DBA-1AFA-205A9B322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8730853"/>
            <a:ext cx="1257300" cy="97512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25626" name="Text Box 26">
            <a:extLst>
              <a:ext uri="{FF2B5EF4-FFF2-40B4-BE49-F238E27FC236}">
                <a16:creationId xmlns:a16="http://schemas.microsoft.com/office/drawing/2014/main" id="{38527CEA-273E-D8E6-E3BD-A85F4FD9B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173" y="7531385"/>
            <a:ext cx="70598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hơi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C9552AD1-2F86-0497-5A56-51ED05316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73" y="3909494"/>
            <a:ext cx="1557339" cy="1615329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>
            <a:outerShdw dist="107763" dir="13500000" sx="125000" sy="125000" algn="b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9000" b="1" dirty="0">
                <a:solidFill>
                  <a:srgbClr val="3333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665EA054-94A6-7815-7E62-B055FB49C3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38585" y="4490720"/>
            <a:ext cx="2971800" cy="10581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Hết giờ</a:t>
            </a:r>
          </a:p>
        </p:txBody>
      </p:sp>
      <p:sp>
        <p:nvSpPr>
          <p:cNvPr id="22544" name="Slide Number Placeholder 4">
            <a:extLst>
              <a:ext uri="{FF2B5EF4-FFF2-40B4-BE49-F238E27FC236}">
                <a16:creationId xmlns:a16="http://schemas.microsoft.com/office/drawing/2014/main" id="{11F888FC-F97D-5D76-9EAB-A535C2E3EDA6}"/>
              </a:ext>
            </a:extLst>
          </p:cNvPr>
          <p:cNvSpPr txBox="1">
            <a:spLocks noGrp="1"/>
          </p:cNvSpPr>
          <p:nvPr/>
        </p:nvSpPr>
        <p:spPr bwMode="auto">
          <a:xfrm>
            <a:off x="11922920" y="8309969"/>
            <a:ext cx="2143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57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545" name="Group 98">
            <a:extLst>
              <a:ext uri="{FF2B5EF4-FFF2-40B4-BE49-F238E27FC236}">
                <a16:creationId xmlns:a16="http://schemas.microsoft.com/office/drawing/2014/main" id="{973D232F-E2D4-FB32-0881-EADB39765A55}"/>
              </a:ext>
            </a:extLst>
          </p:cNvPr>
          <p:cNvGrpSpPr>
            <a:grpSpLocks/>
          </p:cNvGrpSpPr>
          <p:nvPr/>
        </p:nvGrpSpPr>
        <p:grpSpPr bwMode="auto">
          <a:xfrm>
            <a:off x="14401800" y="6140246"/>
            <a:ext cx="2209800" cy="1693889"/>
            <a:chOff x="884" y="2628"/>
            <a:chExt cx="806" cy="653"/>
          </a:xfrm>
        </p:grpSpPr>
        <p:sp>
          <p:nvSpPr>
            <p:cNvPr id="22562" name="Oval 99">
              <a:extLst>
                <a:ext uri="{FF2B5EF4-FFF2-40B4-BE49-F238E27FC236}">
                  <a16:creationId xmlns:a16="http://schemas.microsoft.com/office/drawing/2014/main" id="{E9465B18-9E36-EDA1-B58F-7C920D70EF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3" name="Oval 100">
              <a:extLst>
                <a:ext uri="{FF2B5EF4-FFF2-40B4-BE49-F238E27FC236}">
                  <a16:creationId xmlns:a16="http://schemas.microsoft.com/office/drawing/2014/main" id="{A347CE56-03E3-1376-FD04-11ECD2C62D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4" name="Oval 101">
              <a:extLst>
                <a:ext uri="{FF2B5EF4-FFF2-40B4-BE49-F238E27FC236}">
                  <a16:creationId xmlns:a16="http://schemas.microsoft.com/office/drawing/2014/main" id="{7CA6BFDF-6A81-D8F7-73A2-901D0C6C49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640"/>
              <a:ext cx="750" cy="627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5" name="Oval 102">
              <a:extLst>
                <a:ext uri="{FF2B5EF4-FFF2-40B4-BE49-F238E27FC236}">
                  <a16:creationId xmlns:a16="http://schemas.microsoft.com/office/drawing/2014/main" id="{B2D9A82B-8A8F-5540-B6A0-73E6E46F21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640"/>
              <a:ext cx="749" cy="627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6" name="Oval 103">
              <a:extLst>
                <a:ext uri="{FF2B5EF4-FFF2-40B4-BE49-F238E27FC236}">
                  <a16:creationId xmlns:a16="http://schemas.microsoft.com/office/drawing/2014/main" id="{4B1B56F9-D0B9-FCA0-016D-ADFE966C66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40"/>
              <a:ext cx="674" cy="6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7" name="Oval 104">
              <a:extLst>
                <a:ext uri="{FF2B5EF4-FFF2-40B4-BE49-F238E27FC236}">
                  <a16:creationId xmlns:a16="http://schemas.microsoft.com/office/drawing/2014/main" id="{0D96C320-63E5-F6C1-5833-97A0AEA312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8" name="Oval 105">
              <a:extLst>
                <a:ext uri="{FF2B5EF4-FFF2-40B4-BE49-F238E27FC236}">
                  <a16:creationId xmlns:a16="http://schemas.microsoft.com/office/drawing/2014/main" id="{312FCEDF-ED32-F091-B242-3E31CFA88D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9" name="Oval 106">
              <a:extLst>
                <a:ext uri="{FF2B5EF4-FFF2-40B4-BE49-F238E27FC236}">
                  <a16:creationId xmlns:a16="http://schemas.microsoft.com/office/drawing/2014/main" id="{A559D780-EAAE-E370-6838-A3CD1E7394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70" name="Oval 107">
              <a:extLst>
                <a:ext uri="{FF2B5EF4-FFF2-40B4-BE49-F238E27FC236}">
                  <a16:creationId xmlns:a16="http://schemas.microsoft.com/office/drawing/2014/main" id="{106F1A40-B8F8-71F3-3CA9-033E1A8B09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</p:grpSp>
      <p:sp>
        <p:nvSpPr>
          <p:cNvPr id="34" name="WordArt 108" descr="Purple mesh">
            <a:extLst>
              <a:ext uri="{FF2B5EF4-FFF2-40B4-BE49-F238E27FC236}">
                <a16:creationId xmlns:a16="http://schemas.microsoft.com/office/drawing/2014/main" id="{AF924FA3-75E4-B542-3B17-B9DBDFC1A4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35" name="WordArt 109" descr="Purple mesh">
            <a:extLst>
              <a:ext uri="{FF2B5EF4-FFF2-40B4-BE49-F238E27FC236}">
                <a16:creationId xmlns:a16="http://schemas.microsoft.com/office/drawing/2014/main" id="{9CD55449-F4B0-6002-7DA5-961AAEA585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13186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6" name="WordArt 110" descr="Purple mesh">
            <a:extLst>
              <a:ext uri="{FF2B5EF4-FFF2-40B4-BE49-F238E27FC236}">
                <a16:creationId xmlns:a16="http://schemas.microsoft.com/office/drawing/2014/main" id="{BC6521E0-A568-AB3B-172D-F644FF2481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6509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" name="WordArt 111" descr="Purple mesh">
            <a:extLst>
              <a:ext uri="{FF2B5EF4-FFF2-40B4-BE49-F238E27FC236}">
                <a16:creationId xmlns:a16="http://schemas.microsoft.com/office/drawing/2014/main" id="{516E851F-96FA-4A24-2DE0-C2514CDDF7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WordArt 112" descr="Purple mesh">
            <a:extLst>
              <a:ext uri="{FF2B5EF4-FFF2-40B4-BE49-F238E27FC236}">
                <a16:creationId xmlns:a16="http://schemas.microsoft.com/office/drawing/2014/main" id="{AA4B5448-D38D-8E37-F074-B9E049F010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39973" y="648652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9" name="WordArt 113" descr="Purple mesh">
            <a:extLst>
              <a:ext uri="{FF2B5EF4-FFF2-40B4-BE49-F238E27FC236}">
                <a16:creationId xmlns:a16="http://schemas.microsoft.com/office/drawing/2014/main" id="{02DEBDF2-72D2-39F5-D5E2-6A515B924B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0" name="WordArt 114" descr="Purple mesh">
            <a:extLst>
              <a:ext uri="{FF2B5EF4-FFF2-40B4-BE49-F238E27FC236}">
                <a16:creationId xmlns:a16="http://schemas.microsoft.com/office/drawing/2014/main" id="{C05973E2-DAEB-C3C9-3579-9B8813944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8652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1" name="WordArt 115" descr="Purple mesh">
            <a:extLst>
              <a:ext uri="{FF2B5EF4-FFF2-40B4-BE49-F238E27FC236}">
                <a16:creationId xmlns:a16="http://schemas.microsoft.com/office/drawing/2014/main" id="{DEEC4979-9C45-88F3-51A8-CD1E966A6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8652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2" name="WordArt 116" descr="Purple mesh">
            <a:extLst>
              <a:ext uri="{FF2B5EF4-FFF2-40B4-BE49-F238E27FC236}">
                <a16:creationId xmlns:a16="http://schemas.microsoft.com/office/drawing/2014/main" id="{111FB808-FC92-E755-B4D5-CE75074E12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3" name="WordArt 117" descr="Purple mesh">
            <a:extLst>
              <a:ext uri="{FF2B5EF4-FFF2-40B4-BE49-F238E27FC236}">
                <a16:creationId xmlns:a16="http://schemas.microsoft.com/office/drawing/2014/main" id="{EF77F0C5-B07C-B614-B980-F6464FCEB5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4" name="WordArt 118" descr="Purple mesh">
            <a:extLst>
              <a:ext uri="{FF2B5EF4-FFF2-40B4-BE49-F238E27FC236}">
                <a16:creationId xmlns:a16="http://schemas.microsoft.com/office/drawing/2014/main" id="{6EEAF85A-9594-DEA9-85D7-369668B61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98911" y="6465095"/>
            <a:ext cx="878636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45" name="WordArt 118" descr="Purple mesh">
            <a:extLst>
              <a:ext uri="{FF2B5EF4-FFF2-40B4-BE49-F238E27FC236}">
                <a16:creationId xmlns:a16="http://schemas.microsoft.com/office/drawing/2014/main" id="{14AE0C3A-B00B-BEE6-A028-810E7F4D27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6509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6" name="WordArt 118" descr="Purple mesh">
            <a:extLst>
              <a:ext uri="{FF2B5EF4-FFF2-40B4-BE49-F238E27FC236}">
                <a16:creationId xmlns:a16="http://schemas.microsoft.com/office/drawing/2014/main" id="{BA60EF1A-0F7C-B65D-CF2E-DFEE46E85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6509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47" name="WordArt 118" descr="Purple mesh">
            <a:extLst>
              <a:ext uri="{FF2B5EF4-FFF2-40B4-BE49-F238E27FC236}">
                <a16:creationId xmlns:a16="http://schemas.microsoft.com/office/drawing/2014/main" id="{92755411-D68C-EC1D-342C-024071D58C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6509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48" name="WordArt 118" descr="Purple mesh">
            <a:extLst>
              <a:ext uri="{FF2B5EF4-FFF2-40B4-BE49-F238E27FC236}">
                <a16:creationId xmlns:a16="http://schemas.microsoft.com/office/drawing/2014/main" id="{59DEB511-3DCE-A38F-447D-E4761845C1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6509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49" name="WordArt 118" descr="Purple mesh">
            <a:extLst>
              <a:ext uri="{FF2B5EF4-FFF2-40B4-BE49-F238E27FC236}">
                <a16:creationId xmlns:a16="http://schemas.microsoft.com/office/drawing/2014/main" id="{A04EA73F-920D-215A-B72A-E55F54F2B1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25698" y="6465095"/>
            <a:ext cx="878637" cy="10787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15</a:t>
            </a:r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DA4D62BE-8FA1-8C97-E596-1DF960933AE7}"/>
              </a:ext>
            </a:extLst>
          </p:cNvPr>
          <p:cNvGrpSpPr/>
          <p:nvPr/>
        </p:nvGrpSpPr>
        <p:grpSpPr>
          <a:xfrm>
            <a:off x="-474015" y="55053"/>
            <a:ext cx="2143125" cy="2143125"/>
            <a:chOff x="0" y="0"/>
            <a:chExt cx="2857500" cy="2857500"/>
          </a:xfrm>
        </p:grpSpPr>
        <p:sp>
          <p:nvSpPr>
            <p:cNvPr id="3" name="Freeform 62">
              <a:extLst>
                <a:ext uri="{FF2B5EF4-FFF2-40B4-BE49-F238E27FC236}">
                  <a16:creationId xmlns:a16="http://schemas.microsoft.com/office/drawing/2014/main" id="{DB39F410-B605-F1BB-D838-24E79A40DE69}"/>
                </a:ext>
              </a:extLst>
            </p:cNvPr>
            <p:cNvSpPr/>
            <p:nvPr/>
          </p:nvSpPr>
          <p:spPr>
            <a:xfrm>
              <a:off x="0" y="0"/>
              <a:ext cx="2857500" cy="2857500"/>
            </a:xfrm>
            <a:custGeom>
              <a:avLst/>
              <a:gdLst/>
              <a:ahLst/>
              <a:cxnLst/>
              <a:rect l="l" t="t" r="r" b="b"/>
              <a:pathLst>
                <a:path w="2857500" h="2857500">
                  <a:moveTo>
                    <a:pt x="0" y="0"/>
                  </a:moveTo>
                  <a:lnTo>
                    <a:pt x="2857500" y="0"/>
                  </a:lnTo>
                  <a:lnTo>
                    <a:pt x="2857500" y="2857500"/>
                  </a:lnTo>
                  <a:lnTo>
                    <a:pt x="0" y="28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Oval 12">
            <a:extLst>
              <a:ext uri="{FF2B5EF4-FFF2-40B4-BE49-F238E27FC236}">
                <a16:creationId xmlns:a16="http://schemas.microsoft.com/office/drawing/2014/main" id="{13985B9A-340C-450C-8DD6-BD38499D6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835" y="7371559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A45DCE5-EAC5-D1E3-0996-729A40594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173" y="6202361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lắm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5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02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6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animBg="1"/>
      <p:bldP spid="11" grpId="0" animBg="1"/>
      <p:bldP spid="25603" grpId="0" animBg="1"/>
      <p:bldP spid="25604" grpId="0"/>
      <p:bldP spid="25611" grpId="0" animBg="1"/>
      <p:bldP spid="25612" grpId="0" animBg="1"/>
      <p:bldP spid="25615" grpId="0" animBg="1"/>
      <p:bldP spid="25616" grpId="0"/>
      <p:bldP spid="25617" grpId="0" animBg="1"/>
      <p:bldP spid="25618" grpId="0"/>
      <p:bldP spid="25624" grpId="0" animBg="1"/>
      <p:bldP spid="25626" grpId="0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C00000"/>
            </a:gs>
            <a:gs pos="100000">
              <a:schemeClr val="accent1">
                <a:lumMod val="45000"/>
                <a:lumOff val="55000"/>
              </a:schemeClr>
            </a:gs>
            <a:gs pos="98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A6480C-8BA7-76A2-CC38-ED699A9C7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5" name="AutoShape 25">
            <a:extLst>
              <a:ext uri="{FF2B5EF4-FFF2-40B4-BE49-F238E27FC236}">
                <a16:creationId xmlns:a16="http://schemas.microsoft.com/office/drawing/2014/main" id="{991ED261-40CD-F51A-3C4B-BF0065D6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274" y="4674783"/>
            <a:ext cx="7988498" cy="106084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AutoShape 3" descr="Water droplets">
            <a:extLst>
              <a:ext uri="{FF2B5EF4-FFF2-40B4-BE49-F238E27FC236}">
                <a16:creationId xmlns:a16="http://schemas.microsoft.com/office/drawing/2014/main" id="{1348DEAE-537D-B4BA-3E5D-DEA89F88A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2527"/>
            <a:ext cx="18288000" cy="3343275"/>
          </a:xfrm>
          <a:prstGeom prst="ribbon">
            <a:avLst>
              <a:gd name="adj1" fmla="val 10056"/>
              <a:gd name="adj2" fmla="val 7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F07F673A-103A-71F6-B7F7-A479BDBC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636" y="652270"/>
            <a:ext cx="13713764" cy="299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45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Chọn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thích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hợp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điền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vào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chỗ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chấm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dưới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đây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: </a:t>
            </a:r>
          </a:p>
          <a:p>
            <a:pPr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Vì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bị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ốm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không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chơi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Thảo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Cầm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Viên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nên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Lan .........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buồn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.</a:t>
            </a:r>
            <a:endParaRPr lang="en-US" alt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1" name="Oval 11">
            <a:extLst>
              <a:ext uri="{FF2B5EF4-FFF2-40B4-BE49-F238E27FC236}">
                <a16:creationId xmlns:a16="http://schemas.microsoft.com/office/drawing/2014/main" id="{880D2024-B619-B21A-9087-8CD9B6C60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089" y="7461006"/>
            <a:ext cx="1371600" cy="102820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5612" name="Oval 12">
            <a:extLst>
              <a:ext uri="{FF2B5EF4-FFF2-40B4-BE49-F238E27FC236}">
                <a16:creationId xmlns:a16="http://schemas.microsoft.com/office/drawing/2014/main" id="{1F0FE45F-3EA3-BF23-2498-3A02B7359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089" y="6097469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615" name="AutoShape 15">
            <a:extLst>
              <a:ext uri="{FF2B5EF4-FFF2-40B4-BE49-F238E27FC236}">
                <a16:creationId xmlns:a16="http://schemas.microsoft.com/office/drawing/2014/main" id="{16FE5645-A154-B94D-3DDC-DBB374465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439" y="7497991"/>
            <a:ext cx="8058150" cy="1082279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2C8896E2-D092-7E3B-E5B1-5E055203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369" y="7646715"/>
            <a:ext cx="666869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rất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AutoShape 17">
            <a:extLst>
              <a:ext uri="{FF2B5EF4-FFF2-40B4-BE49-F238E27FC236}">
                <a16:creationId xmlns:a16="http://schemas.microsoft.com/office/drawing/2014/main" id="{5362D7C5-0BE5-FBCF-3CA9-1FFCE1078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349" y="6068616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F3992EBE-8080-917A-463A-A5E435858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247" y="6268641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Oval 24">
            <a:extLst>
              <a:ext uri="{FF2B5EF4-FFF2-40B4-BE49-F238E27FC236}">
                <a16:creationId xmlns:a16="http://schemas.microsoft.com/office/drawing/2014/main" id="{2344C426-DBB9-045D-1939-6AABC77E3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142" y="4760508"/>
            <a:ext cx="1257300" cy="97512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5626" name="Text Box 26">
            <a:extLst>
              <a:ext uri="{FF2B5EF4-FFF2-40B4-BE49-F238E27FC236}">
                <a16:creationId xmlns:a16="http://schemas.microsoft.com/office/drawing/2014/main" id="{35C1A512-566F-7462-7478-DB6E8C65F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618" y="4795021"/>
            <a:ext cx="70598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hơi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31344B3B-E3A4-8DF9-2A76-89293954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47" y="3830035"/>
            <a:ext cx="1371600" cy="1418034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>
            <a:outerShdw dist="107763" dir="13500000" sx="125000" sy="125000" algn="b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9000" b="1" dirty="0">
                <a:solidFill>
                  <a:srgbClr val="3333FF"/>
                </a:solidFill>
                <a:latin typeface="Arial" panose="020B0604020202020204" pitchFamily="34" charset="0"/>
              </a:rPr>
              <a:t>4</a:t>
            </a:r>
            <a:endParaRPr lang="en-US" altLang="en-US" sz="9000" b="1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14D91859-76AE-0D34-BF4C-88D63089EC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73471" y="4219055"/>
            <a:ext cx="2080929" cy="1029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Hết giờ</a:t>
            </a:r>
          </a:p>
        </p:txBody>
      </p:sp>
      <p:grpSp>
        <p:nvGrpSpPr>
          <p:cNvPr id="22545" name="Group 98">
            <a:extLst>
              <a:ext uri="{FF2B5EF4-FFF2-40B4-BE49-F238E27FC236}">
                <a16:creationId xmlns:a16="http://schemas.microsoft.com/office/drawing/2014/main" id="{772E0749-C429-F8CE-CB1C-BC2E899D9EC4}"/>
              </a:ext>
            </a:extLst>
          </p:cNvPr>
          <p:cNvGrpSpPr>
            <a:grpSpLocks/>
          </p:cNvGrpSpPr>
          <p:nvPr/>
        </p:nvGrpSpPr>
        <p:grpSpPr bwMode="auto">
          <a:xfrm>
            <a:off x="14249400" y="5824804"/>
            <a:ext cx="2209800" cy="1953062"/>
            <a:chOff x="884" y="2628"/>
            <a:chExt cx="806" cy="653"/>
          </a:xfrm>
        </p:grpSpPr>
        <p:sp>
          <p:nvSpPr>
            <p:cNvPr id="22562" name="Oval 99">
              <a:extLst>
                <a:ext uri="{FF2B5EF4-FFF2-40B4-BE49-F238E27FC236}">
                  <a16:creationId xmlns:a16="http://schemas.microsoft.com/office/drawing/2014/main" id="{59C32551-E32A-091B-1BCC-CBFA58FF08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3" name="Oval 100">
              <a:extLst>
                <a:ext uri="{FF2B5EF4-FFF2-40B4-BE49-F238E27FC236}">
                  <a16:creationId xmlns:a16="http://schemas.microsoft.com/office/drawing/2014/main" id="{0B9B3D40-35A0-D34A-0DBD-A0AC5D1A58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4" name="Oval 101">
              <a:extLst>
                <a:ext uri="{FF2B5EF4-FFF2-40B4-BE49-F238E27FC236}">
                  <a16:creationId xmlns:a16="http://schemas.microsoft.com/office/drawing/2014/main" id="{93C41936-3A9B-7D0E-C118-548AEAEAA0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640"/>
              <a:ext cx="750" cy="627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5" name="Oval 102">
              <a:extLst>
                <a:ext uri="{FF2B5EF4-FFF2-40B4-BE49-F238E27FC236}">
                  <a16:creationId xmlns:a16="http://schemas.microsoft.com/office/drawing/2014/main" id="{9ADD31BF-C3D7-FB34-E7CC-10776DFB0B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640"/>
              <a:ext cx="749" cy="627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6" name="Oval 103">
              <a:extLst>
                <a:ext uri="{FF2B5EF4-FFF2-40B4-BE49-F238E27FC236}">
                  <a16:creationId xmlns:a16="http://schemas.microsoft.com/office/drawing/2014/main" id="{3C131103-17DA-9F23-C809-8CF991C2B1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40"/>
              <a:ext cx="674" cy="6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7" name="Oval 104">
              <a:extLst>
                <a:ext uri="{FF2B5EF4-FFF2-40B4-BE49-F238E27FC236}">
                  <a16:creationId xmlns:a16="http://schemas.microsoft.com/office/drawing/2014/main" id="{FA3E3D26-7CF2-3AED-8E06-A7BFA8E288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8" name="Oval 105">
              <a:extLst>
                <a:ext uri="{FF2B5EF4-FFF2-40B4-BE49-F238E27FC236}">
                  <a16:creationId xmlns:a16="http://schemas.microsoft.com/office/drawing/2014/main" id="{10FACE3E-9275-69C9-B5D8-8433C2EC38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9" name="Oval 106">
              <a:extLst>
                <a:ext uri="{FF2B5EF4-FFF2-40B4-BE49-F238E27FC236}">
                  <a16:creationId xmlns:a16="http://schemas.microsoft.com/office/drawing/2014/main" id="{EE340851-23EF-D67C-610E-812A04A1C6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70" name="Oval 107">
              <a:extLst>
                <a:ext uri="{FF2B5EF4-FFF2-40B4-BE49-F238E27FC236}">
                  <a16:creationId xmlns:a16="http://schemas.microsoft.com/office/drawing/2014/main" id="{FDBB005C-59BE-9245-4929-45F2EC419F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</p:grpSp>
      <p:sp>
        <p:nvSpPr>
          <p:cNvPr id="34" name="WordArt 108" descr="Purple mesh">
            <a:extLst>
              <a:ext uri="{FF2B5EF4-FFF2-40B4-BE49-F238E27FC236}">
                <a16:creationId xmlns:a16="http://schemas.microsoft.com/office/drawing/2014/main" id="{FAC0516F-640F-8CD1-5EB8-0545741C62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35" name="WordArt 109" descr="Purple mesh">
            <a:extLst>
              <a:ext uri="{FF2B5EF4-FFF2-40B4-BE49-F238E27FC236}">
                <a16:creationId xmlns:a16="http://schemas.microsoft.com/office/drawing/2014/main" id="{3C9FAF19-5938-4C89-9A87-F09593EFD3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39013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6" name="WordArt 110" descr="Purple mesh">
            <a:extLst>
              <a:ext uri="{FF2B5EF4-FFF2-40B4-BE49-F238E27FC236}">
                <a16:creationId xmlns:a16="http://schemas.microsoft.com/office/drawing/2014/main" id="{2981277B-1927-20F2-2F3C-49C05015F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1030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" name="WordArt 111" descr="Purple mesh">
            <a:extLst>
              <a:ext uri="{FF2B5EF4-FFF2-40B4-BE49-F238E27FC236}">
                <a16:creationId xmlns:a16="http://schemas.microsoft.com/office/drawing/2014/main" id="{767C64E7-F9D6-714E-0C2A-444E9DC10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WordArt 112" descr="Purple mesh">
            <a:extLst>
              <a:ext uri="{FF2B5EF4-FFF2-40B4-BE49-F238E27FC236}">
                <a16:creationId xmlns:a16="http://schemas.microsoft.com/office/drawing/2014/main" id="{F3B8C3FF-CFE0-2383-D1AE-7C2446A12D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65801" y="623173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9" name="WordArt 113" descr="Purple mesh">
            <a:extLst>
              <a:ext uri="{FF2B5EF4-FFF2-40B4-BE49-F238E27FC236}">
                <a16:creationId xmlns:a16="http://schemas.microsoft.com/office/drawing/2014/main" id="{CEABA554-1ABB-13DC-94A3-7C6D1466F1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0" name="WordArt 114" descr="Purple mesh">
            <a:extLst>
              <a:ext uri="{FF2B5EF4-FFF2-40B4-BE49-F238E27FC236}">
                <a16:creationId xmlns:a16="http://schemas.microsoft.com/office/drawing/2014/main" id="{988401FE-CE17-2E22-0804-DCD97DEC4A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3173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1" name="WordArt 115" descr="Purple mesh">
            <a:extLst>
              <a:ext uri="{FF2B5EF4-FFF2-40B4-BE49-F238E27FC236}">
                <a16:creationId xmlns:a16="http://schemas.microsoft.com/office/drawing/2014/main" id="{434E301E-577A-8571-95D3-50FF0146B3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3173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2" name="WordArt 116" descr="Purple mesh">
            <a:extLst>
              <a:ext uri="{FF2B5EF4-FFF2-40B4-BE49-F238E27FC236}">
                <a16:creationId xmlns:a16="http://schemas.microsoft.com/office/drawing/2014/main" id="{BF916423-270C-06C4-08EA-4E5B759E4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3" name="WordArt 117" descr="Purple mesh">
            <a:extLst>
              <a:ext uri="{FF2B5EF4-FFF2-40B4-BE49-F238E27FC236}">
                <a16:creationId xmlns:a16="http://schemas.microsoft.com/office/drawing/2014/main" id="{E7640C61-6090-BD3F-0F28-936E5EE213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4" name="WordArt 118" descr="Purple mesh">
            <a:extLst>
              <a:ext uri="{FF2B5EF4-FFF2-40B4-BE49-F238E27FC236}">
                <a16:creationId xmlns:a16="http://schemas.microsoft.com/office/drawing/2014/main" id="{A8056B93-1ECB-D1C5-9AE0-9A0AAE6BB3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4738" y="6210301"/>
            <a:ext cx="950473" cy="11669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45" name="WordArt 118" descr="Purple mesh">
            <a:extLst>
              <a:ext uri="{FF2B5EF4-FFF2-40B4-BE49-F238E27FC236}">
                <a16:creationId xmlns:a16="http://schemas.microsoft.com/office/drawing/2014/main" id="{AF9E0ED4-BC3E-CCFB-460A-238767688B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1030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6" name="WordArt 118" descr="Purple mesh">
            <a:extLst>
              <a:ext uri="{FF2B5EF4-FFF2-40B4-BE49-F238E27FC236}">
                <a16:creationId xmlns:a16="http://schemas.microsoft.com/office/drawing/2014/main" id="{DF29268F-8C1F-70F2-D9A5-FAD97CD7D7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1030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47" name="WordArt 118" descr="Purple mesh">
            <a:extLst>
              <a:ext uri="{FF2B5EF4-FFF2-40B4-BE49-F238E27FC236}">
                <a16:creationId xmlns:a16="http://schemas.microsoft.com/office/drawing/2014/main" id="{E55CD411-BB95-824E-2783-330B5B0AD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1030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48" name="WordArt 118" descr="Purple mesh">
            <a:extLst>
              <a:ext uri="{FF2B5EF4-FFF2-40B4-BE49-F238E27FC236}">
                <a16:creationId xmlns:a16="http://schemas.microsoft.com/office/drawing/2014/main" id="{351A405D-71E3-C27F-CACF-5880E2E41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1030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49" name="WordArt 118" descr="Purple mesh">
            <a:extLst>
              <a:ext uri="{FF2B5EF4-FFF2-40B4-BE49-F238E27FC236}">
                <a16:creationId xmlns:a16="http://schemas.microsoft.com/office/drawing/2014/main" id="{52970039-33CC-168E-8CC1-A33D66F08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51526" y="6210300"/>
            <a:ext cx="950474" cy="1166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15</a:t>
            </a:r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CA993A9B-D3B7-8C42-9B7C-03BF3B7061C1}"/>
              </a:ext>
            </a:extLst>
          </p:cNvPr>
          <p:cNvGrpSpPr/>
          <p:nvPr/>
        </p:nvGrpSpPr>
        <p:grpSpPr>
          <a:xfrm>
            <a:off x="-73013" y="586637"/>
            <a:ext cx="2143125" cy="2143125"/>
            <a:chOff x="0" y="0"/>
            <a:chExt cx="2857500" cy="2857500"/>
          </a:xfrm>
        </p:grpSpPr>
        <p:sp>
          <p:nvSpPr>
            <p:cNvPr id="3" name="Freeform 62">
              <a:extLst>
                <a:ext uri="{FF2B5EF4-FFF2-40B4-BE49-F238E27FC236}">
                  <a16:creationId xmlns:a16="http://schemas.microsoft.com/office/drawing/2014/main" id="{2CDED75D-69DB-87F1-55B6-E4CD7D120334}"/>
                </a:ext>
              </a:extLst>
            </p:cNvPr>
            <p:cNvSpPr/>
            <p:nvPr/>
          </p:nvSpPr>
          <p:spPr>
            <a:xfrm>
              <a:off x="0" y="0"/>
              <a:ext cx="2857500" cy="2857500"/>
            </a:xfrm>
            <a:custGeom>
              <a:avLst/>
              <a:gdLst/>
              <a:ahLst/>
              <a:cxnLst/>
              <a:rect l="l" t="t" r="r" b="b"/>
              <a:pathLst>
                <a:path w="2857500" h="2857500">
                  <a:moveTo>
                    <a:pt x="0" y="0"/>
                  </a:moveTo>
                  <a:lnTo>
                    <a:pt x="2857500" y="0"/>
                  </a:lnTo>
                  <a:lnTo>
                    <a:pt x="2857500" y="2857500"/>
                  </a:lnTo>
                  <a:lnTo>
                    <a:pt x="0" y="28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Oval 12">
            <a:extLst>
              <a:ext uri="{FF2B5EF4-FFF2-40B4-BE49-F238E27FC236}">
                <a16:creationId xmlns:a16="http://schemas.microsoft.com/office/drawing/2014/main" id="{E7692244-51F7-B42A-6005-B38FA85DE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089" y="8792444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5E8C4245-9782-A5F0-ACDC-8287E346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9" y="8801100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4B1F081-C234-D579-6528-60CCBC82F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197" y="9001125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lắm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909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02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6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animBg="1"/>
      <p:bldP spid="25603" grpId="0" animBg="1"/>
      <p:bldP spid="25604" grpId="0"/>
      <p:bldP spid="25611" grpId="0" animBg="1"/>
      <p:bldP spid="25612" grpId="0" animBg="1"/>
      <p:bldP spid="25615" grpId="0" animBg="1"/>
      <p:bldP spid="25616" grpId="0"/>
      <p:bldP spid="25617" grpId="0" animBg="1"/>
      <p:bldP spid="25618" grpId="0"/>
      <p:bldP spid="25624" grpId="0" animBg="1"/>
      <p:bldP spid="25626" grpId="0"/>
      <p:bldP spid="10" grpId="0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C00000"/>
            </a:gs>
            <a:gs pos="100000">
              <a:schemeClr val="accent1">
                <a:lumMod val="45000"/>
                <a:lumOff val="55000"/>
              </a:schemeClr>
            </a:gs>
            <a:gs pos="98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D4D7FE-7A22-1827-4C05-ADEA9466C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7">
            <a:extLst>
              <a:ext uri="{FF2B5EF4-FFF2-40B4-BE49-F238E27FC236}">
                <a16:creationId xmlns:a16="http://schemas.microsoft.com/office/drawing/2014/main" id="{9C8AFCFD-8159-5C73-82A7-68CE84D82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9" y="8801100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25" name="AutoShape 25">
            <a:extLst>
              <a:ext uri="{FF2B5EF4-FFF2-40B4-BE49-F238E27FC236}">
                <a16:creationId xmlns:a16="http://schemas.microsoft.com/office/drawing/2014/main" id="{BAF6B80C-D032-D4D2-9373-EB014602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274" y="4674783"/>
            <a:ext cx="7988498" cy="106084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AutoShape 3" descr="Water droplets">
            <a:extLst>
              <a:ext uri="{FF2B5EF4-FFF2-40B4-BE49-F238E27FC236}">
                <a16:creationId xmlns:a16="http://schemas.microsoft.com/office/drawing/2014/main" id="{5926535C-1047-2949-7264-29E96A118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9665"/>
            <a:ext cx="18288000" cy="3551916"/>
          </a:xfrm>
          <a:prstGeom prst="ribbon">
            <a:avLst>
              <a:gd name="adj1" fmla="val 10056"/>
              <a:gd name="adj2" fmla="val 7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CDBC1BCA-A090-D246-29CB-09DAA469A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007" y="399800"/>
            <a:ext cx="14511504" cy="34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0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Chọn từ thích hợp điền vào chỗ chấm trong câu dưới đây: 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ea typeface="Calibri (MS)"/>
              <a:cs typeface="Times New Roman" panose="02020603050405020304" pitchFamily="18" charset="0"/>
              <a:sym typeface="Calibri (MS)"/>
            </a:endParaRPr>
          </a:p>
          <a:p>
            <a:pPr>
              <a:buNone/>
            </a:pP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	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Bỏ lỡ cơ hội nhìn thấy con chim xanh, cây xấu hổ 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ea typeface="Calibri (MS)"/>
              <a:cs typeface="Times New Roman" panose="02020603050405020304" pitchFamily="18" charset="0"/>
              <a:sym typeface="Calibri (MS)"/>
            </a:endParaRPr>
          </a:p>
          <a:p>
            <a:pPr>
              <a:buNone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tiếc .........</a:t>
            </a:r>
            <a:endParaRPr lang="en-US" alt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1" name="Oval 11">
            <a:extLst>
              <a:ext uri="{FF2B5EF4-FFF2-40B4-BE49-F238E27FC236}">
                <a16:creationId xmlns:a16="http://schemas.microsoft.com/office/drawing/2014/main" id="{DAAAF480-2002-9870-432F-CB662DC5C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769" y="7469815"/>
            <a:ext cx="1371600" cy="108227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5612" name="Oval 12">
            <a:extLst>
              <a:ext uri="{FF2B5EF4-FFF2-40B4-BE49-F238E27FC236}">
                <a16:creationId xmlns:a16="http://schemas.microsoft.com/office/drawing/2014/main" id="{04A26AFA-9714-5362-C1AB-BB103F267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769" y="6089064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615" name="AutoShape 15">
            <a:extLst>
              <a:ext uri="{FF2B5EF4-FFF2-40B4-BE49-F238E27FC236}">
                <a16:creationId xmlns:a16="http://schemas.microsoft.com/office/drawing/2014/main" id="{9B2EEFB1-381D-3254-05F6-E5EAE398F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439" y="7497991"/>
            <a:ext cx="8058150" cy="1082279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FC67951E-3921-00AE-B74B-244C2434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369" y="7646715"/>
            <a:ext cx="666869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rất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AutoShape 17">
            <a:extLst>
              <a:ext uri="{FF2B5EF4-FFF2-40B4-BE49-F238E27FC236}">
                <a16:creationId xmlns:a16="http://schemas.microsoft.com/office/drawing/2014/main" id="{36F10A5A-51A7-3480-54F4-E1D5A204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349" y="6068616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F5805D20-7603-C9AA-95F0-A2B85083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247" y="6268641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Oval 24">
            <a:extLst>
              <a:ext uri="{FF2B5EF4-FFF2-40B4-BE49-F238E27FC236}">
                <a16:creationId xmlns:a16="http://schemas.microsoft.com/office/drawing/2014/main" id="{8C7BAFFB-EFDA-B020-B958-11737B50F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142" y="4760508"/>
            <a:ext cx="1257300" cy="97512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5626" name="Text Box 26">
            <a:extLst>
              <a:ext uri="{FF2B5EF4-FFF2-40B4-BE49-F238E27FC236}">
                <a16:creationId xmlns:a16="http://schemas.microsoft.com/office/drawing/2014/main" id="{C05F492A-23AA-E229-B9AE-347F93F3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809" y="8900936"/>
            <a:ext cx="70598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hơi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0E1ECF06-A715-CB3A-6D94-B919AC592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24" y="3965765"/>
            <a:ext cx="1752283" cy="1646141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>
            <a:outerShdw dist="107763" dir="13500000" sx="125000" sy="125000" algn="b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9000" b="1" dirty="0">
                <a:solidFill>
                  <a:srgbClr val="3333FF"/>
                </a:solidFill>
                <a:latin typeface="Arial" panose="020B0604020202020204" pitchFamily="34" charset="0"/>
              </a:rPr>
              <a:t>5</a:t>
            </a:r>
            <a:endParaRPr lang="en-US" altLang="en-US" sz="9000" b="1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CDB7C7B5-3717-0C26-A145-FC0EFF2EC6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71390" y="4369386"/>
            <a:ext cx="2106810" cy="850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Hết giờ</a:t>
            </a:r>
          </a:p>
        </p:txBody>
      </p:sp>
      <p:grpSp>
        <p:nvGrpSpPr>
          <p:cNvPr id="22545" name="Group 98">
            <a:extLst>
              <a:ext uri="{FF2B5EF4-FFF2-40B4-BE49-F238E27FC236}">
                <a16:creationId xmlns:a16="http://schemas.microsoft.com/office/drawing/2014/main" id="{2C3B55E9-1B80-D14C-A5A4-31AAFD1B8DD1}"/>
              </a:ext>
            </a:extLst>
          </p:cNvPr>
          <p:cNvGrpSpPr>
            <a:grpSpLocks/>
          </p:cNvGrpSpPr>
          <p:nvPr/>
        </p:nvGrpSpPr>
        <p:grpSpPr bwMode="auto">
          <a:xfrm>
            <a:off x="13690403" y="5574637"/>
            <a:ext cx="2387797" cy="2014883"/>
            <a:chOff x="884" y="2628"/>
            <a:chExt cx="806" cy="653"/>
          </a:xfrm>
        </p:grpSpPr>
        <p:sp>
          <p:nvSpPr>
            <p:cNvPr id="22562" name="Oval 99">
              <a:extLst>
                <a:ext uri="{FF2B5EF4-FFF2-40B4-BE49-F238E27FC236}">
                  <a16:creationId xmlns:a16="http://schemas.microsoft.com/office/drawing/2014/main" id="{A8454822-44AF-E57E-7A9F-7BC8972FEC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3" name="Oval 100">
              <a:extLst>
                <a:ext uri="{FF2B5EF4-FFF2-40B4-BE49-F238E27FC236}">
                  <a16:creationId xmlns:a16="http://schemas.microsoft.com/office/drawing/2014/main" id="{4D74DE57-D67B-C767-CF0E-6CDC554266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4" name="Oval 101">
              <a:extLst>
                <a:ext uri="{FF2B5EF4-FFF2-40B4-BE49-F238E27FC236}">
                  <a16:creationId xmlns:a16="http://schemas.microsoft.com/office/drawing/2014/main" id="{10467722-3073-9785-BCE8-1C42A32547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640"/>
              <a:ext cx="750" cy="627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5" name="Oval 102">
              <a:extLst>
                <a:ext uri="{FF2B5EF4-FFF2-40B4-BE49-F238E27FC236}">
                  <a16:creationId xmlns:a16="http://schemas.microsoft.com/office/drawing/2014/main" id="{B4AF93D8-779D-7A82-22C5-95689C72609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640"/>
              <a:ext cx="749" cy="627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6" name="Oval 103">
              <a:extLst>
                <a:ext uri="{FF2B5EF4-FFF2-40B4-BE49-F238E27FC236}">
                  <a16:creationId xmlns:a16="http://schemas.microsoft.com/office/drawing/2014/main" id="{CBECBB7F-7050-70F4-5E83-A136F3DD3A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40"/>
              <a:ext cx="674" cy="6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7" name="Oval 104">
              <a:extLst>
                <a:ext uri="{FF2B5EF4-FFF2-40B4-BE49-F238E27FC236}">
                  <a16:creationId xmlns:a16="http://schemas.microsoft.com/office/drawing/2014/main" id="{8E856DBC-7BAD-2EF3-FCE6-78AC75A29C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8" name="Oval 105">
              <a:extLst>
                <a:ext uri="{FF2B5EF4-FFF2-40B4-BE49-F238E27FC236}">
                  <a16:creationId xmlns:a16="http://schemas.microsoft.com/office/drawing/2014/main" id="{0EEEAA30-FF04-D298-FBA7-3F2E128233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9" name="Oval 106">
              <a:extLst>
                <a:ext uri="{FF2B5EF4-FFF2-40B4-BE49-F238E27FC236}">
                  <a16:creationId xmlns:a16="http://schemas.microsoft.com/office/drawing/2014/main" id="{7F8A90CA-114D-8701-6D73-AA20127C9B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70" name="Oval 107">
              <a:extLst>
                <a:ext uri="{FF2B5EF4-FFF2-40B4-BE49-F238E27FC236}">
                  <a16:creationId xmlns:a16="http://schemas.microsoft.com/office/drawing/2014/main" id="{9ADF8F6A-86E1-FE34-1941-4AEFFE465C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</p:grpSp>
      <p:sp>
        <p:nvSpPr>
          <p:cNvPr id="34" name="WordArt 108" descr="Purple mesh">
            <a:extLst>
              <a:ext uri="{FF2B5EF4-FFF2-40B4-BE49-F238E27FC236}">
                <a16:creationId xmlns:a16="http://schemas.microsoft.com/office/drawing/2014/main" id="{F2CEBA0E-96F9-AB73-72C0-240F1B5DB9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35" name="WordArt 109" descr="Purple mesh">
            <a:extLst>
              <a:ext uri="{FF2B5EF4-FFF2-40B4-BE49-F238E27FC236}">
                <a16:creationId xmlns:a16="http://schemas.microsoft.com/office/drawing/2014/main" id="{E46CCCA0-DC29-FFCB-B01F-2B72C7B899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81264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6" name="WordArt 110" descr="Purple mesh">
            <a:extLst>
              <a:ext uri="{FF2B5EF4-FFF2-40B4-BE49-F238E27FC236}">
                <a16:creationId xmlns:a16="http://schemas.microsoft.com/office/drawing/2014/main" id="{CC800175-F4E0-25BB-EBF3-E64B02522E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" name="WordArt 111" descr="Purple mesh">
            <a:extLst>
              <a:ext uri="{FF2B5EF4-FFF2-40B4-BE49-F238E27FC236}">
                <a16:creationId xmlns:a16="http://schemas.microsoft.com/office/drawing/2014/main" id="{631F74C3-617C-3650-8067-21894B55CB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WordArt 112" descr="Purple mesh">
            <a:extLst>
              <a:ext uri="{FF2B5EF4-FFF2-40B4-BE49-F238E27FC236}">
                <a16:creationId xmlns:a16="http://schemas.microsoft.com/office/drawing/2014/main" id="{BD3D0EDF-927C-07D8-831F-B62801BD1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08052" y="588074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9" name="WordArt 113" descr="Purple mesh">
            <a:extLst>
              <a:ext uri="{FF2B5EF4-FFF2-40B4-BE49-F238E27FC236}">
                <a16:creationId xmlns:a16="http://schemas.microsoft.com/office/drawing/2014/main" id="{39A20776-83AB-DEF9-D74F-EB4C256E28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0" name="WordArt 114" descr="Purple mesh">
            <a:extLst>
              <a:ext uri="{FF2B5EF4-FFF2-40B4-BE49-F238E27FC236}">
                <a16:creationId xmlns:a16="http://schemas.microsoft.com/office/drawing/2014/main" id="{F43EC181-AEF4-4A86-449E-38978CD7FE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8074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1" name="WordArt 115" descr="Purple mesh">
            <a:extLst>
              <a:ext uri="{FF2B5EF4-FFF2-40B4-BE49-F238E27FC236}">
                <a16:creationId xmlns:a16="http://schemas.microsoft.com/office/drawing/2014/main" id="{70507FE0-DD6C-DA5B-88DE-1590C29197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8074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2" name="WordArt 116" descr="Purple mesh">
            <a:extLst>
              <a:ext uri="{FF2B5EF4-FFF2-40B4-BE49-F238E27FC236}">
                <a16:creationId xmlns:a16="http://schemas.microsoft.com/office/drawing/2014/main" id="{64DC302B-1961-8F0D-CFAB-41E8D23B18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3" name="WordArt 117" descr="Purple mesh">
            <a:extLst>
              <a:ext uri="{FF2B5EF4-FFF2-40B4-BE49-F238E27FC236}">
                <a16:creationId xmlns:a16="http://schemas.microsoft.com/office/drawing/2014/main" id="{328F0C24-FEEB-62B8-15AC-5790516D64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4" name="WordArt 118" descr="Purple mesh">
            <a:extLst>
              <a:ext uri="{FF2B5EF4-FFF2-40B4-BE49-F238E27FC236}">
                <a16:creationId xmlns:a16="http://schemas.microsoft.com/office/drawing/2014/main" id="{F6B35E18-FDE3-D372-2D8F-C0D35BF2D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66989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45" name="WordArt 118" descr="Purple mesh">
            <a:extLst>
              <a:ext uri="{FF2B5EF4-FFF2-40B4-BE49-F238E27FC236}">
                <a16:creationId xmlns:a16="http://schemas.microsoft.com/office/drawing/2014/main" id="{2D6696A3-F390-6E98-5519-64D9E5CE64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6" name="WordArt 118" descr="Purple mesh">
            <a:extLst>
              <a:ext uri="{FF2B5EF4-FFF2-40B4-BE49-F238E27FC236}">
                <a16:creationId xmlns:a16="http://schemas.microsoft.com/office/drawing/2014/main" id="{FC6E52EC-7097-97C8-42A3-9E44DF2F4A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47" name="WordArt 118" descr="Purple mesh">
            <a:extLst>
              <a:ext uri="{FF2B5EF4-FFF2-40B4-BE49-F238E27FC236}">
                <a16:creationId xmlns:a16="http://schemas.microsoft.com/office/drawing/2014/main" id="{9F72E612-DA6C-A6C2-0CBE-8343635D9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48" name="WordArt 118" descr="Purple mesh">
            <a:extLst>
              <a:ext uri="{FF2B5EF4-FFF2-40B4-BE49-F238E27FC236}">
                <a16:creationId xmlns:a16="http://schemas.microsoft.com/office/drawing/2014/main" id="{B54D05CC-6AA6-7946-F709-85E1272D65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49" name="WordArt 118" descr="Purple mesh">
            <a:extLst>
              <a:ext uri="{FF2B5EF4-FFF2-40B4-BE49-F238E27FC236}">
                <a16:creationId xmlns:a16="http://schemas.microsoft.com/office/drawing/2014/main" id="{56B56796-ECAC-76B8-88AC-7ABB0B7510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77" y="5859319"/>
            <a:ext cx="1042984" cy="1445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15</a:t>
            </a:r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04996D12-3A8C-13BC-8B45-F3CEF933830C}"/>
              </a:ext>
            </a:extLst>
          </p:cNvPr>
          <p:cNvGrpSpPr/>
          <p:nvPr/>
        </p:nvGrpSpPr>
        <p:grpSpPr>
          <a:xfrm>
            <a:off x="88963" y="199744"/>
            <a:ext cx="2143125" cy="2143125"/>
            <a:chOff x="0" y="0"/>
            <a:chExt cx="2857500" cy="2857500"/>
          </a:xfrm>
        </p:grpSpPr>
        <p:sp>
          <p:nvSpPr>
            <p:cNvPr id="3" name="Freeform 62">
              <a:extLst>
                <a:ext uri="{FF2B5EF4-FFF2-40B4-BE49-F238E27FC236}">
                  <a16:creationId xmlns:a16="http://schemas.microsoft.com/office/drawing/2014/main" id="{B96A01BD-3F04-68C0-BC6D-FD3B78D14B41}"/>
                </a:ext>
              </a:extLst>
            </p:cNvPr>
            <p:cNvSpPr/>
            <p:nvPr/>
          </p:nvSpPr>
          <p:spPr>
            <a:xfrm>
              <a:off x="0" y="0"/>
              <a:ext cx="2857500" cy="2857500"/>
            </a:xfrm>
            <a:custGeom>
              <a:avLst/>
              <a:gdLst/>
              <a:ahLst/>
              <a:cxnLst/>
              <a:rect l="l" t="t" r="r" b="b"/>
              <a:pathLst>
                <a:path w="2857500" h="2857500">
                  <a:moveTo>
                    <a:pt x="0" y="0"/>
                  </a:moveTo>
                  <a:lnTo>
                    <a:pt x="2857500" y="0"/>
                  </a:lnTo>
                  <a:lnTo>
                    <a:pt x="2857500" y="2857500"/>
                  </a:lnTo>
                  <a:lnTo>
                    <a:pt x="0" y="28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Oval 12">
            <a:extLst>
              <a:ext uri="{FF2B5EF4-FFF2-40B4-BE49-F238E27FC236}">
                <a16:creationId xmlns:a16="http://schemas.microsoft.com/office/drawing/2014/main" id="{9EAEE684-ECDC-F5FE-AF33-168D8E0BD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842" y="8827740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DA8F87CA-EACA-EE11-B2A7-727908DE4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73" y="4827077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lắm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7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02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6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625" grpId="0" animBg="1"/>
      <p:bldP spid="25603" grpId="0" animBg="1"/>
      <p:bldP spid="25604" grpId="0"/>
      <p:bldP spid="25611" grpId="0" animBg="1"/>
      <p:bldP spid="25612" grpId="0" animBg="1"/>
      <p:bldP spid="25615" grpId="0" animBg="1"/>
      <p:bldP spid="25616" grpId="0"/>
      <p:bldP spid="25617" grpId="0" animBg="1"/>
      <p:bldP spid="25618" grpId="0"/>
      <p:bldP spid="25624" grpId="0" animBg="1"/>
      <p:bldP spid="25626" grpId="0"/>
      <p:bldP spid="10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33400" y="6667500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1831" y="7810500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10" name="AutoShape 10"/>
          <p:cNvSpPr/>
          <p:nvPr/>
        </p:nvSpPr>
        <p:spPr>
          <a:xfrm rot="29813">
            <a:off x="1819883" y="2384304"/>
            <a:ext cx="15010683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393580" y="723901"/>
            <a:ext cx="1977669" cy="1988134"/>
          </a:xfrm>
          <a:custGeom>
            <a:avLst/>
            <a:gdLst/>
            <a:ahLst/>
            <a:cxnLst/>
            <a:rect l="l" t="t" r="r" b="b"/>
            <a:pathLst>
              <a:path w="1977669" h="1988134">
                <a:moveTo>
                  <a:pt x="0" y="0"/>
                </a:moveTo>
                <a:lnTo>
                  <a:pt x="1977669" y="0"/>
                </a:lnTo>
                <a:lnTo>
                  <a:pt x="1977669" y="1988134"/>
                </a:lnTo>
                <a:lnTo>
                  <a:pt x="0" y="1988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05" r="-50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62689" y="529154"/>
            <a:ext cx="14756977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1. Thay </a:t>
            </a:r>
            <a:r>
              <a:rPr lang="vi-VN" sz="5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</a:t>
            </a:r>
            <a:r>
              <a:rPr lang="en-US" sz="5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trong mỗi câu sau bằng một trong các từ </a:t>
            </a:r>
            <a:r>
              <a:rPr lang="en-US" sz="5400" i="1" dirty="0">
                <a:solidFill>
                  <a:srgbClr val="FF00FF"/>
                </a:solidFill>
                <a:latin typeface="Calibri (MS)"/>
                <a:ea typeface="Calibri (MS)"/>
                <a:cs typeface="Calibri (MS)"/>
                <a:sym typeface="Calibri (MS)"/>
              </a:rPr>
              <a:t>hơi, rất, quá, lắm</a:t>
            </a:r>
            <a:r>
              <a:rPr lang="en-US" sz="5400" dirty="0">
                <a:solidFill>
                  <a:srgbClr val="FF00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r>
              <a:rPr lang="en-US" sz="5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2040" y="2688089"/>
            <a:ext cx="16276319" cy="676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a. Vì có thân hình nặng nề, voi di chuyển </a:t>
            </a:r>
            <a:r>
              <a:rPr lang="en-US" sz="5400">
                <a:solidFill>
                  <a:srgbClr val="FF0066"/>
                </a:solidFill>
                <a:latin typeface="Calibri (MS)"/>
                <a:ea typeface="Calibri (MS)"/>
                <a:cs typeface="Calibri (MS)"/>
                <a:sym typeface="Calibri (MS)"/>
              </a:rPr>
              <a:t>hơi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chậm.</a:t>
            </a: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b. Ở đầu nguồn, nước suối </a:t>
            </a:r>
            <a:r>
              <a:rPr lang="en-US" sz="5400">
                <a:solidFill>
                  <a:srgbClr val="FF0066"/>
                </a:solidFill>
                <a:latin typeface="Calibri (MS)"/>
                <a:ea typeface="Calibri (MS)"/>
                <a:cs typeface="Calibri (MS)"/>
                <a:sym typeface="Calibri (MS)"/>
              </a:rPr>
              <a:t>rất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trong. </a:t>
            </a: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c. Khóm hoa mười giờ đẹp </a:t>
            </a:r>
            <a:r>
              <a:rPr lang="en-US" sz="5400">
                <a:solidFill>
                  <a:srgbClr val="FF0066"/>
                </a:solidFill>
                <a:latin typeface="Calibri (MS)"/>
                <a:ea typeface="Calibri (MS)"/>
                <a:cs typeface="Calibri (MS)"/>
                <a:sym typeface="Calibri (MS)"/>
              </a:rPr>
              <a:t>quá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!</a:t>
            </a: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d. Vì bị ốm, không được đi chơi Thảo Cầm Viên nên Lan </a:t>
            </a:r>
            <a:r>
              <a:rPr lang="en-US" sz="5400">
                <a:solidFill>
                  <a:srgbClr val="FF0066"/>
                </a:solidFill>
                <a:latin typeface="Calibri (MS)"/>
                <a:ea typeface="Calibri (MS)"/>
                <a:cs typeface="Calibri (MS)"/>
                <a:sym typeface="Calibri (MS)"/>
              </a:rPr>
              <a:t>hơi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buồn.</a:t>
            </a: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e. Bỏ lỡ cơ hội nhìn thấy con chim xanh, cây xấu hổ tiếc </a:t>
            </a:r>
            <a:r>
              <a:rPr lang="en-US" sz="5400">
                <a:solidFill>
                  <a:srgbClr val="FF0066"/>
                </a:solidFill>
                <a:latin typeface="Calibri (MS)"/>
                <a:ea typeface="Calibri (MS)"/>
                <a:cs typeface="Calibri (MS)"/>
                <a:sym typeface="Calibri (MS)"/>
              </a:rPr>
              <a:t>lắm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14" name="Freeform 11"/>
          <p:cNvSpPr/>
          <p:nvPr/>
        </p:nvSpPr>
        <p:spPr>
          <a:xfrm>
            <a:off x="4495800" y="578742"/>
            <a:ext cx="838201" cy="751502"/>
          </a:xfrm>
          <a:custGeom>
            <a:avLst/>
            <a:gdLst/>
            <a:ahLst/>
            <a:cxnLst/>
            <a:rect l="l" t="t" r="r" b="b"/>
            <a:pathLst>
              <a:path w="1977669" h="1988134">
                <a:moveTo>
                  <a:pt x="0" y="0"/>
                </a:moveTo>
                <a:lnTo>
                  <a:pt x="1977669" y="0"/>
                </a:lnTo>
                <a:lnTo>
                  <a:pt x="1977669" y="1988134"/>
                </a:lnTo>
                <a:lnTo>
                  <a:pt x="0" y="1988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05" r="-505"/>
            </a:stretch>
          </a:blipFill>
        </p:spPr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33400" y="6667500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40200" y="0"/>
            <a:ext cx="1671732" cy="3291396"/>
          </a:xfrm>
          <a:custGeom>
            <a:avLst/>
            <a:gdLst/>
            <a:ahLst/>
            <a:cxnLst/>
            <a:rect l="l" t="t" r="r" b="b"/>
            <a:pathLst>
              <a:path w="1671732" h="3291396">
                <a:moveTo>
                  <a:pt x="0" y="0"/>
                </a:moveTo>
                <a:lnTo>
                  <a:pt x="1671732" y="0"/>
                </a:lnTo>
                <a:lnTo>
                  <a:pt x="1671732" y="3291396"/>
                </a:lnTo>
                <a:lnTo>
                  <a:pt x="0" y="3291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43" r="-64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8135" y="550545"/>
            <a:ext cx="12420250" cy="125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Cách dùng </a:t>
            </a:r>
            <a:r>
              <a:rPr lang="en-US" sz="7200" b="1" i="1">
                <a:solidFill>
                  <a:srgbClr val="FF0066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hơi, rất, quá, lắm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291831" y="7810500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" r="-43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912044" y="2247900"/>
            <a:ext cx="3549512" cy="1200329"/>
            <a:chOff x="0" y="0"/>
            <a:chExt cx="4732683" cy="16004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32655" cy="1600327"/>
            </a:xfrm>
            <a:custGeom>
              <a:avLst/>
              <a:gdLst/>
              <a:ahLst/>
              <a:cxnLst/>
              <a:rect l="l" t="t" r="r" b="b"/>
              <a:pathLst>
                <a:path w="4732655" h="1600327">
                  <a:moveTo>
                    <a:pt x="0" y="266700"/>
                  </a:moveTo>
                  <a:cubicBezTo>
                    <a:pt x="0" y="119380"/>
                    <a:pt x="119380" y="0"/>
                    <a:pt x="266700" y="0"/>
                  </a:cubicBezTo>
                  <a:lnTo>
                    <a:pt x="4465955" y="0"/>
                  </a:lnTo>
                  <a:cubicBezTo>
                    <a:pt x="4613275" y="0"/>
                    <a:pt x="4732655" y="119380"/>
                    <a:pt x="4732655" y="266700"/>
                  </a:cubicBezTo>
                  <a:lnTo>
                    <a:pt x="4732655" y="1333627"/>
                  </a:lnTo>
                  <a:cubicBezTo>
                    <a:pt x="4732655" y="1480947"/>
                    <a:pt x="4613275" y="1600327"/>
                    <a:pt x="4465955" y="1600327"/>
                  </a:cubicBezTo>
                  <a:lnTo>
                    <a:pt x="266700" y="1600327"/>
                  </a:lnTo>
                  <a:cubicBezTo>
                    <a:pt x="119380" y="1600327"/>
                    <a:pt x="0" y="1480947"/>
                    <a:pt x="0" y="1333627"/>
                  </a:cubicBezTo>
                  <a:close/>
                </a:path>
              </a:pathLst>
            </a:custGeom>
            <a:solidFill>
              <a:srgbClr val="E46C0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4732683" cy="1714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TÍNH TỪ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8182" y="2986170"/>
            <a:ext cx="5440913" cy="604010"/>
            <a:chOff x="0" y="0"/>
            <a:chExt cx="7254551" cy="8053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54494" cy="805307"/>
            </a:xfrm>
            <a:custGeom>
              <a:avLst/>
              <a:gdLst/>
              <a:ahLst/>
              <a:cxnLst/>
              <a:rect l="l" t="t" r="r" b="b"/>
              <a:pathLst>
                <a:path w="7254494" h="805307">
                  <a:moveTo>
                    <a:pt x="0" y="402717"/>
                  </a:moveTo>
                  <a:lnTo>
                    <a:pt x="1369060" y="0"/>
                  </a:lnTo>
                  <a:lnTo>
                    <a:pt x="1369060" y="201295"/>
                  </a:lnTo>
                  <a:lnTo>
                    <a:pt x="7254494" y="201295"/>
                  </a:lnTo>
                  <a:lnTo>
                    <a:pt x="7254494" y="604012"/>
                  </a:lnTo>
                  <a:lnTo>
                    <a:pt x="1369060" y="604012"/>
                  </a:lnTo>
                  <a:lnTo>
                    <a:pt x="1369060" y="805307"/>
                  </a:lnTo>
                  <a:close/>
                </a:path>
              </a:pathLst>
            </a:custGeom>
            <a:solidFill>
              <a:srgbClr val="21596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255809" y="2075688"/>
            <a:ext cx="5485659" cy="94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Đứng trước tính từ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540692" y="2986170"/>
            <a:ext cx="5440913" cy="604010"/>
            <a:chOff x="0" y="0"/>
            <a:chExt cx="7254551" cy="8053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54494" cy="805307"/>
            </a:xfrm>
            <a:custGeom>
              <a:avLst/>
              <a:gdLst/>
              <a:ahLst/>
              <a:cxnLst/>
              <a:rect l="l" t="t" r="r" b="b"/>
              <a:pathLst>
                <a:path w="7254494" h="805307">
                  <a:moveTo>
                    <a:pt x="7254494" y="402717"/>
                  </a:moveTo>
                  <a:lnTo>
                    <a:pt x="5885434" y="0"/>
                  </a:lnTo>
                  <a:lnTo>
                    <a:pt x="5885434" y="201295"/>
                  </a:lnTo>
                  <a:lnTo>
                    <a:pt x="0" y="201295"/>
                  </a:lnTo>
                  <a:lnTo>
                    <a:pt x="0" y="604012"/>
                  </a:lnTo>
                  <a:lnTo>
                    <a:pt x="5885434" y="604012"/>
                  </a:lnTo>
                  <a:lnTo>
                    <a:pt x="5885434" y="805307"/>
                  </a:lnTo>
                  <a:close/>
                </a:path>
              </a:pathLst>
            </a:custGeom>
            <a:solidFill>
              <a:srgbClr val="215968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045922" y="2075688"/>
            <a:ext cx="4929417" cy="94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Đứng sau tính từ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8916" y="3763337"/>
            <a:ext cx="5801451" cy="122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i="1">
                <a:solidFill>
                  <a:srgbClr val="FF0066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hơi</a:t>
            </a:r>
            <a:r>
              <a:rPr lang="en-US" sz="5400" b="1" i="1">
                <a:solidFill>
                  <a:srgbClr val="215968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(giảm mức độ)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8916" y="5253617"/>
            <a:ext cx="5469629" cy="122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i="1">
                <a:solidFill>
                  <a:srgbClr val="FF0066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rất </a:t>
            </a:r>
            <a:r>
              <a:rPr lang="en-US" sz="5400" b="1" i="1">
                <a:solidFill>
                  <a:srgbClr val="215968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(tăng mức độ)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83802" y="5098224"/>
            <a:ext cx="6123655" cy="122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i="1" dirty="0">
                <a:solidFill>
                  <a:srgbClr val="FF0066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quá </a:t>
            </a:r>
            <a:r>
              <a:rPr lang="en-US" sz="5400" b="1" i="1" dirty="0">
                <a:solidFill>
                  <a:srgbClr val="215968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(tăng mức độ)</a:t>
            </a:r>
            <a:r>
              <a:rPr lang="en-US" sz="5400" b="1" i="1" dirty="0">
                <a:solidFill>
                  <a:srgbClr val="FF0066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47309" y="3763337"/>
            <a:ext cx="5796642" cy="122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i="1">
                <a:solidFill>
                  <a:srgbClr val="FF0066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lắm</a:t>
            </a:r>
            <a:r>
              <a:rPr lang="en-US" sz="5400" b="1" i="1">
                <a:solidFill>
                  <a:srgbClr val="215968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(tăng mức độ)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24515" y="4479421"/>
            <a:ext cx="7090229" cy="5051789"/>
            <a:chOff x="0" y="0"/>
            <a:chExt cx="9453639" cy="67357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53626" cy="6735699"/>
            </a:xfrm>
            <a:custGeom>
              <a:avLst/>
              <a:gdLst/>
              <a:ahLst/>
              <a:cxnLst/>
              <a:rect l="l" t="t" r="r" b="b"/>
              <a:pathLst>
                <a:path w="9453626" h="6735699">
                  <a:moveTo>
                    <a:pt x="0" y="0"/>
                  </a:moveTo>
                  <a:lnTo>
                    <a:pt x="9453626" y="0"/>
                  </a:lnTo>
                  <a:lnTo>
                    <a:pt x="9453626" y="6735699"/>
                  </a:lnTo>
                  <a:lnTo>
                    <a:pt x="0" y="673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370837" y="1942548"/>
            <a:ext cx="8354492" cy="2536873"/>
          </a:xfrm>
          <a:custGeom>
            <a:avLst/>
            <a:gdLst/>
            <a:ahLst/>
            <a:cxnLst/>
            <a:rect l="l" t="t" r="r" b="b"/>
            <a:pathLst>
              <a:path w="12710099" h="3607100">
                <a:moveTo>
                  <a:pt x="0" y="0"/>
                </a:moveTo>
                <a:lnTo>
                  <a:pt x="12710098" y="0"/>
                </a:lnTo>
                <a:lnTo>
                  <a:pt x="12710098" y="3607100"/>
                </a:lnTo>
                <a:lnTo>
                  <a:pt x="0" y="360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2987">
            <a:off x="13526861" y="2302937"/>
            <a:ext cx="2031411" cy="3131270"/>
          </a:xfrm>
          <a:custGeom>
            <a:avLst/>
            <a:gdLst/>
            <a:ahLst/>
            <a:cxnLst/>
            <a:rect l="l" t="t" r="r" b="b"/>
            <a:pathLst>
              <a:path w="2031411" h="3131270">
                <a:moveTo>
                  <a:pt x="0" y="0"/>
                </a:moveTo>
                <a:lnTo>
                  <a:pt x="2031411" y="0"/>
                </a:lnTo>
                <a:lnTo>
                  <a:pt x="2031411" y="3131270"/>
                </a:lnTo>
                <a:lnTo>
                  <a:pt x="0" y="3131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31" r="-13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5800" y="3818098"/>
            <a:ext cx="2685037" cy="2665510"/>
          </a:xfrm>
          <a:custGeom>
            <a:avLst/>
            <a:gdLst/>
            <a:ahLst/>
            <a:cxnLst/>
            <a:rect l="l" t="t" r="r" b="b"/>
            <a:pathLst>
              <a:path w="2685037" h="2665510">
                <a:moveTo>
                  <a:pt x="0" y="0"/>
                </a:moveTo>
                <a:lnTo>
                  <a:pt x="2685037" y="0"/>
                </a:lnTo>
                <a:lnTo>
                  <a:pt x="2685037" y="2665510"/>
                </a:lnTo>
                <a:lnTo>
                  <a:pt x="0" y="2665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" b="-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89291" y="7353300"/>
            <a:ext cx="2421472" cy="2609426"/>
          </a:xfrm>
          <a:custGeom>
            <a:avLst/>
            <a:gdLst/>
            <a:ahLst/>
            <a:cxnLst/>
            <a:rect l="l" t="t" r="r" b="b"/>
            <a:pathLst>
              <a:path w="2421472" h="2609426">
                <a:moveTo>
                  <a:pt x="0" y="0"/>
                </a:moveTo>
                <a:lnTo>
                  <a:pt x="2421472" y="0"/>
                </a:lnTo>
                <a:lnTo>
                  <a:pt x="2421472" y="2609426"/>
                </a:lnTo>
                <a:lnTo>
                  <a:pt x="0" y="2609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44" r="-14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4458" y="-769974"/>
            <a:ext cx="2755178" cy="676271"/>
          </a:xfrm>
          <a:custGeom>
            <a:avLst/>
            <a:gdLst/>
            <a:ahLst/>
            <a:cxnLst/>
            <a:rect l="l" t="t" r="r" b="b"/>
            <a:pathLst>
              <a:path w="2755178" h="676271">
                <a:moveTo>
                  <a:pt x="0" y="0"/>
                </a:moveTo>
                <a:lnTo>
                  <a:pt x="2755178" y="0"/>
                </a:lnTo>
                <a:lnTo>
                  <a:pt x="2755178" y="676271"/>
                </a:lnTo>
                <a:lnTo>
                  <a:pt x="0" y="676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74" b="-57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401367" y="2456711"/>
            <a:ext cx="3148481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BÀI </a:t>
            </a:r>
            <a:r>
              <a:rPr lang="vi-VN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  <a:endParaRPr lang="en-US" sz="96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7406414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33400" y="6667500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29653" y="8299552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10" name="AutoShape 10"/>
          <p:cNvSpPr/>
          <p:nvPr/>
        </p:nvSpPr>
        <p:spPr>
          <a:xfrm rot="29813">
            <a:off x="1819883" y="2384304"/>
            <a:ext cx="15010683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393580" y="723901"/>
            <a:ext cx="1977669" cy="1988134"/>
          </a:xfrm>
          <a:custGeom>
            <a:avLst/>
            <a:gdLst/>
            <a:ahLst/>
            <a:cxnLst/>
            <a:rect l="l" t="t" r="r" b="b"/>
            <a:pathLst>
              <a:path w="1977669" h="1988134">
                <a:moveTo>
                  <a:pt x="0" y="0"/>
                </a:moveTo>
                <a:lnTo>
                  <a:pt x="1977669" y="0"/>
                </a:lnTo>
                <a:lnTo>
                  <a:pt x="1977669" y="1988134"/>
                </a:lnTo>
                <a:lnTo>
                  <a:pt x="0" y="1988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05" r="-50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62689" y="633264"/>
            <a:ext cx="14756977" cy="177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FF006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Sắp xếp các tính từ trong mỗi nhóm sau theo thứ tự tăng dần mức độ gợi tả màu sắc.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793028" y="3118461"/>
            <a:ext cx="10378730" cy="1364650"/>
          </a:xfrm>
          <a:custGeom>
            <a:avLst/>
            <a:gdLst/>
            <a:ahLst/>
            <a:cxnLst/>
            <a:rect l="l" t="t" r="r" b="b"/>
            <a:pathLst>
              <a:path w="10378730" h="1364650">
                <a:moveTo>
                  <a:pt x="0" y="0"/>
                </a:moveTo>
                <a:lnTo>
                  <a:pt x="10378731" y="0"/>
                </a:lnTo>
                <a:lnTo>
                  <a:pt x="10378731" y="1364650"/>
                </a:lnTo>
                <a:lnTo>
                  <a:pt x="0" y="1364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1622566" y="3557027"/>
            <a:ext cx="1030504" cy="1256015"/>
          </a:xfrm>
          <a:custGeom>
            <a:avLst/>
            <a:gdLst/>
            <a:ahLst/>
            <a:cxnLst/>
            <a:rect l="l" t="t" r="r" b="b"/>
            <a:pathLst>
              <a:path w="1030504" h="1256015">
                <a:moveTo>
                  <a:pt x="0" y="1256015"/>
                </a:moveTo>
                <a:lnTo>
                  <a:pt x="1030504" y="1256015"/>
                </a:lnTo>
                <a:lnTo>
                  <a:pt x="1030504" y="0"/>
                </a:lnTo>
                <a:lnTo>
                  <a:pt x="0" y="0"/>
                </a:lnTo>
                <a:lnTo>
                  <a:pt x="0" y="125601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401" r="-540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26742" y="3155587"/>
            <a:ext cx="338091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 dirty="0">
                <a:latin typeface="Calibri (MS)"/>
                <a:ea typeface="Calibri (MS)"/>
                <a:cs typeface="Calibri (MS)"/>
                <a:sym typeface="Calibri (MS)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xanh ngắt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54040" y="3135332"/>
            <a:ext cx="3807315" cy="10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xanh nhạt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82848" y="3126656"/>
            <a:ext cx="2096910" cy="10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xanh</a:t>
            </a:r>
          </a:p>
        </p:txBody>
      </p:sp>
      <p:sp>
        <p:nvSpPr>
          <p:cNvPr id="18" name="Freeform 18"/>
          <p:cNvSpPr/>
          <p:nvPr/>
        </p:nvSpPr>
        <p:spPr>
          <a:xfrm>
            <a:off x="2494261" y="4761240"/>
            <a:ext cx="10378730" cy="1364650"/>
          </a:xfrm>
          <a:custGeom>
            <a:avLst/>
            <a:gdLst/>
            <a:ahLst/>
            <a:cxnLst/>
            <a:rect l="l" t="t" r="r" b="b"/>
            <a:pathLst>
              <a:path w="10378730" h="1364650">
                <a:moveTo>
                  <a:pt x="0" y="0"/>
                </a:moveTo>
                <a:lnTo>
                  <a:pt x="10378730" y="0"/>
                </a:lnTo>
                <a:lnTo>
                  <a:pt x="10378730" y="1364650"/>
                </a:lnTo>
                <a:lnTo>
                  <a:pt x="0" y="1364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 flipV="1">
            <a:off x="12384566" y="5260692"/>
            <a:ext cx="1030504" cy="1256015"/>
          </a:xfrm>
          <a:custGeom>
            <a:avLst/>
            <a:gdLst/>
            <a:ahLst/>
            <a:cxnLst/>
            <a:rect l="l" t="t" r="r" b="b"/>
            <a:pathLst>
              <a:path w="1030504" h="1256015">
                <a:moveTo>
                  <a:pt x="0" y="1256015"/>
                </a:moveTo>
                <a:lnTo>
                  <a:pt x="1030504" y="1256015"/>
                </a:lnTo>
                <a:lnTo>
                  <a:pt x="1030504" y="0"/>
                </a:lnTo>
                <a:lnTo>
                  <a:pt x="0" y="0"/>
                </a:lnTo>
                <a:lnTo>
                  <a:pt x="0" y="125601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401" r="-5401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672840" y="4871556"/>
            <a:ext cx="1495785" cy="10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tím,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67556" y="4887654"/>
            <a:ext cx="230850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</a:t>
            </a:r>
            <a:r>
              <a:rPr lang="en-US" sz="6000" u="sng" dirty="0">
                <a:latin typeface="Calibri (MS)"/>
                <a:ea typeface="Calibri (MS)"/>
                <a:cs typeface="Calibri (MS)"/>
                <a:sym typeface="Calibri (MS)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tím</a:t>
            </a:r>
            <a:endParaRPr lang="en-US" sz="6000" u="sng" dirty="0">
              <a:latin typeface="Calibri (MS)"/>
              <a:ea typeface="Calibri (MS)"/>
              <a:cs typeface="Calibri (MS)"/>
              <a:sym typeface="Calibri (MS)"/>
              <a:hlinkClick r:id="rId1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644760" y="4871556"/>
            <a:ext cx="320618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tím</a:t>
            </a:r>
            <a:r>
              <a:rPr lang="en-US" sz="6000" u="sng" dirty="0">
                <a:solidFill>
                  <a:srgbClr val="800080"/>
                </a:solidFill>
                <a:latin typeface="Calibri (MS)"/>
                <a:ea typeface="Calibri (MS)"/>
                <a:cs typeface="Calibri (MS)"/>
                <a:sym typeface="Calibri (MS)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ngắt</a:t>
            </a:r>
            <a:endParaRPr lang="en-US" sz="6000" u="sng" dirty="0">
              <a:latin typeface="Calibri (MS)"/>
              <a:ea typeface="Calibri (MS)"/>
              <a:cs typeface="Calibri (MS)"/>
              <a:sym typeface="Calibri (MS)"/>
              <a:hlinkClick r:id="rId1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3500577" y="6485984"/>
            <a:ext cx="10378730" cy="1364650"/>
          </a:xfrm>
          <a:custGeom>
            <a:avLst/>
            <a:gdLst/>
            <a:ahLst/>
            <a:cxnLst/>
            <a:rect l="l" t="t" r="r" b="b"/>
            <a:pathLst>
              <a:path w="10378730" h="1364650">
                <a:moveTo>
                  <a:pt x="0" y="0"/>
                </a:moveTo>
                <a:lnTo>
                  <a:pt x="10378730" y="0"/>
                </a:lnTo>
                <a:lnTo>
                  <a:pt x="10378730" y="1364650"/>
                </a:lnTo>
                <a:lnTo>
                  <a:pt x="0" y="1364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 flipV="1">
            <a:off x="13298966" y="6925951"/>
            <a:ext cx="1030504" cy="1256015"/>
          </a:xfrm>
          <a:custGeom>
            <a:avLst/>
            <a:gdLst/>
            <a:ahLst/>
            <a:cxnLst/>
            <a:rect l="l" t="t" r="r" b="b"/>
            <a:pathLst>
              <a:path w="1030504" h="1256015">
                <a:moveTo>
                  <a:pt x="0" y="1256015"/>
                </a:moveTo>
                <a:lnTo>
                  <a:pt x="1030504" y="1256015"/>
                </a:lnTo>
                <a:lnTo>
                  <a:pt x="1030504" y="0"/>
                </a:lnTo>
                <a:lnTo>
                  <a:pt x="0" y="0"/>
                </a:lnTo>
                <a:lnTo>
                  <a:pt x="0" y="125601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401" r="-5401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512172" y="6560850"/>
            <a:ext cx="222675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đỏ</a:t>
            </a:r>
            <a:r>
              <a:rPr lang="en-US" sz="6000" u="sng" dirty="0">
                <a:latin typeface="Calibri (MS)"/>
                <a:ea typeface="Calibri (MS)"/>
                <a:cs typeface="Calibri (MS)"/>
                <a:sym typeface="Calibri (MS)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rực</a:t>
            </a:r>
            <a:endParaRPr lang="en-US" sz="6000" u="sng" dirty="0">
              <a:latin typeface="Calibri (MS)"/>
              <a:ea typeface="Calibri (MS)"/>
              <a:cs typeface="Calibri (MS)"/>
              <a:sym typeface="Calibri (MS)"/>
              <a:hlinkClick r:id="rId1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148529" y="6617940"/>
            <a:ext cx="235339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đo</a:t>
            </a:r>
            <a:r>
              <a:rPr lang="en-US" sz="6000" u="sng" dirty="0">
                <a:latin typeface="Calibri (MS)"/>
                <a:ea typeface="Calibri (MS)"/>
                <a:cs typeface="Calibri (MS)"/>
                <a:sym typeface="Calibri (MS)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đỏ</a:t>
            </a:r>
            <a:endParaRPr lang="en-US" sz="6000" u="sng" dirty="0">
              <a:latin typeface="Calibri (MS)"/>
              <a:ea typeface="Calibri (MS)"/>
              <a:cs typeface="Calibri (MS)"/>
              <a:sym typeface="Calibri (MS)"/>
              <a:hlinkClick r:id="rId1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799395" y="6589395"/>
            <a:ext cx="1497388" cy="10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đỏ </a:t>
            </a:r>
          </a:p>
        </p:txBody>
      </p:sp>
      <p:sp>
        <p:nvSpPr>
          <p:cNvPr id="28" name="Freeform 28"/>
          <p:cNvSpPr/>
          <p:nvPr/>
        </p:nvSpPr>
        <p:spPr>
          <a:xfrm>
            <a:off x="4872920" y="8159957"/>
            <a:ext cx="10378730" cy="1364650"/>
          </a:xfrm>
          <a:custGeom>
            <a:avLst/>
            <a:gdLst/>
            <a:ahLst/>
            <a:cxnLst/>
            <a:rect l="l" t="t" r="r" b="b"/>
            <a:pathLst>
              <a:path w="10378730" h="1364650">
                <a:moveTo>
                  <a:pt x="0" y="0"/>
                </a:moveTo>
                <a:lnTo>
                  <a:pt x="10378730" y="0"/>
                </a:lnTo>
                <a:lnTo>
                  <a:pt x="10378730" y="1364649"/>
                </a:lnTo>
                <a:lnTo>
                  <a:pt x="0" y="13646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 flipV="1">
            <a:off x="14671310" y="8599923"/>
            <a:ext cx="1030504" cy="1256015"/>
          </a:xfrm>
          <a:custGeom>
            <a:avLst/>
            <a:gdLst/>
            <a:ahLst/>
            <a:cxnLst/>
            <a:rect l="l" t="t" r="r" b="b"/>
            <a:pathLst>
              <a:path w="1030504" h="1256015">
                <a:moveTo>
                  <a:pt x="0" y="1256015"/>
                </a:moveTo>
                <a:lnTo>
                  <a:pt x="1030504" y="1256015"/>
                </a:lnTo>
                <a:lnTo>
                  <a:pt x="1030504" y="0"/>
                </a:lnTo>
                <a:lnTo>
                  <a:pt x="0" y="0"/>
                </a:lnTo>
                <a:lnTo>
                  <a:pt x="0" y="125601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401" r="-5401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317753" y="8221447"/>
            <a:ext cx="1755471" cy="10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trắng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10767" y="8189365"/>
            <a:ext cx="4148754" cy="104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trăng trắng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26078" y="8231791"/>
            <a:ext cx="363579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trắng</a:t>
            </a:r>
            <a:r>
              <a:rPr lang="en-US" sz="6000" u="sng" dirty="0">
                <a:latin typeface="Calibri (MS)"/>
                <a:ea typeface="Calibri (MS)"/>
                <a:cs typeface="Calibri (MS)"/>
                <a:sym typeface="Calibri (MS)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0" u="sng" dirty="0" err="1">
                <a:latin typeface="Calibri (MS)"/>
                <a:ea typeface="Calibri (MS)"/>
                <a:cs typeface="Calibri (MS)"/>
                <a:sym typeface="Calibri (MS)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tinh</a:t>
            </a:r>
            <a:endParaRPr lang="en-US" sz="6000" u="sng" dirty="0">
              <a:latin typeface="Calibri (MS)"/>
              <a:ea typeface="Calibri (MS)"/>
              <a:cs typeface="Calibri (MS)"/>
              <a:sym typeface="Calibri (MS)"/>
              <a:hlinkClick r:id="rId1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15" r="-30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89551" y="8375629"/>
            <a:ext cx="12232698" cy="91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xanh ngắt: </a:t>
            </a:r>
            <a:r>
              <a:rPr lang="en-US" sz="48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xanh thuần một màu trên diện rộng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37489" y="647699"/>
            <a:ext cx="16836111" cy="7280049"/>
            <a:chOff x="0" y="0"/>
            <a:chExt cx="22448148" cy="97067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48267" cy="9706737"/>
            </a:xfrm>
            <a:custGeom>
              <a:avLst/>
              <a:gdLst/>
              <a:ahLst/>
              <a:cxnLst/>
              <a:rect l="l" t="t" r="r" b="b"/>
              <a:pathLst>
                <a:path w="22448267" h="9706737">
                  <a:moveTo>
                    <a:pt x="0" y="1617853"/>
                  </a:moveTo>
                  <a:cubicBezTo>
                    <a:pt x="0" y="724281"/>
                    <a:pt x="724281" y="0"/>
                    <a:pt x="1617853" y="0"/>
                  </a:cubicBezTo>
                  <a:lnTo>
                    <a:pt x="20830414" y="0"/>
                  </a:lnTo>
                  <a:cubicBezTo>
                    <a:pt x="21723858" y="0"/>
                    <a:pt x="22448267" y="724281"/>
                    <a:pt x="22448267" y="1617853"/>
                  </a:cubicBezTo>
                  <a:lnTo>
                    <a:pt x="22448267" y="8088884"/>
                  </a:lnTo>
                  <a:cubicBezTo>
                    <a:pt x="22448267" y="8982328"/>
                    <a:pt x="21723986" y="9706737"/>
                    <a:pt x="20830414" y="9706737"/>
                  </a:cubicBezTo>
                  <a:lnTo>
                    <a:pt x="1617853" y="9706737"/>
                  </a:lnTo>
                  <a:cubicBezTo>
                    <a:pt x="724281" y="9706737"/>
                    <a:pt x="0" y="8982456"/>
                    <a:pt x="0" y="8088884"/>
                  </a:cubicBezTo>
                  <a:close/>
                </a:path>
              </a:pathLst>
            </a:custGeom>
            <a:blipFill>
              <a:blip r:embed="rId6"/>
              <a:stretch>
                <a:fillRect t="-38320" b="-38319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15" r="-30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96840" y="8652065"/>
            <a:ext cx="6740811" cy="94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tim tím: </a:t>
            </a:r>
            <a:r>
              <a:rPr lang="en-US" sz="5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có màu hơi tím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81200" y="601337"/>
            <a:ext cx="14249400" cy="7709373"/>
            <a:chOff x="0" y="0"/>
            <a:chExt cx="18999200" cy="102791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999200" cy="10279126"/>
            </a:xfrm>
            <a:custGeom>
              <a:avLst/>
              <a:gdLst/>
              <a:ahLst/>
              <a:cxnLst/>
              <a:rect l="l" t="t" r="r" b="b"/>
              <a:pathLst>
                <a:path w="18999200" h="10279126">
                  <a:moveTo>
                    <a:pt x="0" y="1713230"/>
                  </a:moveTo>
                  <a:cubicBezTo>
                    <a:pt x="0" y="767080"/>
                    <a:pt x="767080" y="0"/>
                    <a:pt x="1713230" y="0"/>
                  </a:cubicBezTo>
                  <a:lnTo>
                    <a:pt x="17285970" y="0"/>
                  </a:lnTo>
                  <a:cubicBezTo>
                    <a:pt x="18232120" y="0"/>
                    <a:pt x="18999200" y="767080"/>
                    <a:pt x="18999200" y="1713230"/>
                  </a:cubicBezTo>
                  <a:lnTo>
                    <a:pt x="18999200" y="8565896"/>
                  </a:lnTo>
                  <a:cubicBezTo>
                    <a:pt x="18999200" y="9512046"/>
                    <a:pt x="18232120" y="10279126"/>
                    <a:pt x="17285970" y="10279126"/>
                  </a:cubicBezTo>
                  <a:lnTo>
                    <a:pt x="1713230" y="10279126"/>
                  </a:lnTo>
                  <a:cubicBezTo>
                    <a:pt x="767080" y="10279126"/>
                    <a:pt x="0" y="9512173"/>
                    <a:pt x="0" y="8565896"/>
                  </a:cubicBezTo>
                  <a:close/>
                </a:path>
              </a:pathLst>
            </a:custGeom>
            <a:blipFill>
              <a:blip r:embed="rId6"/>
              <a:stretch>
                <a:fillRect t="-11696" b="-11696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pic>
        <p:nvPicPr>
          <p:cNvPr id="8" name="video đầ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020"/>
            <a:ext cx="18288000" cy="10253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48803" y="8737790"/>
            <a:ext cx="7636889" cy="86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>
                <a:solidFill>
                  <a:srgbClr val="00000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Tím ngắt: </a:t>
            </a:r>
            <a:r>
              <a:rPr lang="en-US" sz="4800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tím thuần một màu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905000" y="666999"/>
            <a:ext cx="13792200" cy="7533440"/>
            <a:chOff x="0" y="0"/>
            <a:chExt cx="18389600" cy="10044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89600" cy="10044557"/>
            </a:xfrm>
            <a:custGeom>
              <a:avLst/>
              <a:gdLst/>
              <a:ahLst/>
              <a:cxnLst/>
              <a:rect l="l" t="t" r="r" b="b"/>
              <a:pathLst>
                <a:path w="18389600" h="10044557">
                  <a:moveTo>
                    <a:pt x="0" y="1674114"/>
                  </a:moveTo>
                  <a:cubicBezTo>
                    <a:pt x="0" y="749554"/>
                    <a:pt x="749554" y="0"/>
                    <a:pt x="1674114" y="0"/>
                  </a:cubicBezTo>
                  <a:lnTo>
                    <a:pt x="16715487" y="0"/>
                  </a:lnTo>
                  <a:cubicBezTo>
                    <a:pt x="17640046" y="0"/>
                    <a:pt x="18389600" y="749554"/>
                    <a:pt x="18389600" y="1674114"/>
                  </a:cubicBezTo>
                  <a:lnTo>
                    <a:pt x="18389600" y="8370443"/>
                  </a:lnTo>
                  <a:cubicBezTo>
                    <a:pt x="18389600" y="9295003"/>
                    <a:pt x="17640046" y="10044557"/>
                    <a:pt x="16715487" y="10044557"/>
                  </a:cubicBezTo>
                  <a:lnTo>
                    <a:pt x="1674114" y="10044557"/>
                  </a:lnTo>
                  <a:cubicBezTo>
                    <a:pt x="749554" y="10044557"/>
                    <a:pt x="0" y="9295003"/>
                    <a:pt x="0" y="8370443"/>
                  </a:cubicBezTo>
                  <a:close/>
                </a:path>
              </a:pathLst>
            </a:custGeom>
            <a:blipFill>
              <a:blip r:embed="rId4"/>
              <a:stretch>
                <a:fillRect t="-11097" b="-1109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15" r="-3015"/>
            </a:stretch>
          </a:blipFill>
        </p:spPr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71124" y="8837294"/>
            <a:ext cx="8898452" cy="82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đỏ rực: </a:t>
            </a:r>
            <a:r>
              <a:rPr lang="en-US" sz="48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sắc đỏ toả sáng xung quanh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24000" y="800099"/>
            <a:ext cx="14097000" cy="7525519"/>
            <a:chOff x="0" y="0"/>
            <a:chExt cx="18796000" cy="100340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96000" cy="10034016"/>
            </a:xfrm>
            <a:custGeom>
              <a:avLst/>
              <a:gdLst/>
              <a:ahLst/>
              <a:cxnLst/>
              <a:rect l="l" t="t" r="r" b="b"/>
              <a:pathLst>
                <a:path w="18796000" h="10034016">
                  <a:moveTo>
                    <a:pt x="0" y="1672336"/>
                  </a:moveTo>
                  <a:cubicBezTo>
                    <a:pt x="0" y="748792"/>
                    <a:pt x="748792" y="0"/>
                    <a:pt x="1672336" y="0"/>
                  </a:cubicBezTo>
                  <a:lnTo>
                    <a:pt x="17123663" y="0"/>
                  </a:lnTo>
                  <a:cubicBezTo>
                    <a:pt x="18047208" y="0"/>
                    <a:pt x="18796000" y="748792"/>
                    <a:pt x="18796000" y="1672336"/>
                  </a:cubicBezTo>
                  <a:lnTo>
                    <a:pt x="18796000" y="8361680"/>
                  </a:lnTo>
                  <a:cubicBezTo>
                    <a:pt x="18796000" y="9285351"/>
                    <a:pt x="18047208" y="10034016"/>
                    <a:pt x="17123665" y="10034016"/>
                  </a:cubicBezTo>
                  <a:lnTo>
                    <a:pt x="1672336" y="10034016"/>
                  </a:lnTo>
                  <a:cubicBezTo>
                    <a:pt x="748792" y="10034016"/>
                    <a:pt x="0" y="9285224"/>
                    <a:pt x="0" y="8361680"/>
                  </a:cubicBezTo>
                  <a:close/>
                </a:path>
              </a:pathLst>
            </a:custGeom>
            <a:blipFill>
              <a:blip r:embed="rId4"/>
              <a:stretch>
                <a:fillRect t="-12469" b="-1247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15" r="-3015"/>
            </a:stretch>
          </a:blipFill>
        </p:spPr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044440" y="8690165"/>
            <a:ext cx="6048313" cy="94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đo đỏ: </a:t>
            </a:r>
            <a:r>
              <a:rPr lang="en-US" sz="5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có màu hơi đỏ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00200" y="723900"/>
            <a:ext cx="14630400" cy="7849020"/>
            <a:chOff x="0" y="0"/>
            <a:chExt cx="19507200" cy="10465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0" cy="10465308"/>
            </a:xfrm>
            <a:custGeom>
              <a:avLst/>
              <a:gdLst/>
              <a:ahLst/>
              <a:cxnLst/>
              <a:rect l="l" t="t" r="r" b="b"/>
              <a:pathLst>
                <a:path w="19507200" h="10465308">
                  <a:moveTo>
                    <a:pt x="0" y="1744218"/>
                  </a:moveTo>
                  <a:cubicBezTo>
                    <a:pt x="0" y="780923"/>
                    <a:pt x="780923" y="0"/>
                    <a:pt x="1744218" y="0"/>
                  </a:cubicBezTo>
                  <a:lnTo>
                    <a:pt x="17762982" y="0"/>
                  </a:lnTo>
                  <a:cubicBezTo>
                    <a:pt x="18726277" y="0"/>
                    <a:pt x="19507200" y="780923"/>
                    <a:pt x="19507200" y="1744218"/>
                  </a:cubicBezTo>
                  <a:lnTo>
                    <a:pt x="19507200" y="8721090"/>
                  </a:lnTo>
                  <a:cubicBezTo>
                    <a:pt x="19507200" y="9684385"/>
                    <a:pt x="18726277" y="10465308"/>
                    <a:pt x="17762982" y="10465308"/>
                  </a:cubicBezTo>
                  <a:lnTo>
                    <a:pt x="1744218" y="10465308"/>
                  </a:lnTo>
                  <a:cubicBezTo>
                    <a:pt x="780923" y="10465308"/>
                    <a:pt x="0" y="9684385"/>
                    <a:pt x="0" y="8721090"/>
                  </a:cubicBezTo>
                  <a:close/>
                </a:path>
              </a:pathLst>
            </a:custGeom>
            <a:blipFill>
              <a:blip r:embed="rId2"/>
              <a:stretch>
                <a:fillRect t="-12132" b="-1213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015" r="-3015"/>
            </a:stretch>
          </a:blipFill>
        </p:spPr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678556"/>
            <a:chOff x="0" y="0"/>
            <a:chExt cx="23101300" cy="12904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904724"/>
            </a:xfrm>
            <a:custGeom>
              <a:avLst/>
              <a:gdLst/>
              <a:ahLst/>
              <a:cxnLst/>
              <a:rect l="l" t="t" r="r" b="b"/>
              <a:pathLst>
                <a:path w="23101300" h="12904724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885674"/>
                  </a:lnTo>
                  <a:cubicBezTo>
                    <a:pt x="23101300" y="12896215"/>
                    <a:pt x="23092790" y="12904724"/>
                    <a:pt x="23082250" y="12904724"/>
                  </a:cubicBezTo>
                  <a:lnTo>
                    <a:pt x="19050" y="12904724"/>
                  </a:lnTo>
                  <a:cubicBezTo>
                    <a:pt x="8509" y="12904724"/>
                    <a:pt x="0" y="12896215"/>
                    <a:pt x="0" y="12885674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885674"/>
                  </a:lnTo>
                  <a:lnTo>
                    <a:pt x="19050" y="12885674"/>
                  </a:lnTo>
                  <a:lnTo>
                    <a:pt x="19050" y="12866624"/>
                  </a:lnTo>
                  <a:lnTo>
                    <a:pt x="23082250" y="12866624"/>
                  </a:lnTo>
                  <a:lnTo>
                    <a:pt x="23082250" y="12885674"/>
                  </a:lnTo>
                  <a:lnTo>
                    <a:pt x="23063200" y="12885674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7637" y="8246175"/>
            <a:ext cx="10504661" cy="177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trắng tinh: </a:t>
            </a:r>
            <a:r>
              <a:rPr lang="en-US" sz="5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rất trắng và đều một màu </a:t>
            </a:r>
          </a:p>
          <a:p>
            <a:pPr algn="ctr">
              <a:lnSpc>
                <a:spcPts val="6480"/>
              </a:lnSpc>
            </a:pPr>
            <a:r>
              <a:rPr lang="en-US" sz="5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gây cảm giác rất sạch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905000" y="620281"/>
            <a:ext cx="12877800" cy="7553148"/>
            <a:chOff x="0" y="0"/>
            <a:chExt cx="17170400" cy="100708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70400" cy="10070973"/>
            </a:xfrm>
            <a:custGeom>
              <a:avLst/>
              <a:gdLst/>
              <a:ahLst/>
              <a:cxnLst/>
              <a:rect l="l" t="t" r="r" b="b"/>
              <a:pathLst>
                <a:path w="17170400" h="10070973">
                  <a:moveTo>
                    <a:pt x="0" y="1678559"/>
                  </a:moveTo>
                  <a:cubicBezTo>
                    <a:pt x="0" y="751459"/>
                    <a:pt x="751459" y="0"/>
                    <a:pt x="1678559" y="0"/>
                  </a:cubicBezTo>
                  <a:lnTo>
                    <a:pt x="15491840" y="0"/>
                  </a:lnTo>
                  <a:cubicBezTo>
                    <a:pt x="16418940" y="0"/>
                    <a:pt x="17170400" y="751459"/>
                    <a:pt x="17170400" y="1678559"/>
                  </a:cubicBezTo>
                  <a:lnTo>
                    <a:pt x="17170400" y="8392414"/>
                  </a:lnTo>
                  <a:cubicBezTo>
                    <a:pt x="17170400" y="9319387"/>
                    <a:pt x="16418940" y="10070973"/>
                    <a:pt x="15491840" y="10070973"/>
                  </a:cubicBezTo>
                  <a:lnTo>
                    <a:pt x="1678559" y="10070973"/>
                  </a:lnTo>
                  <a:cubicBezTo>
                    <a:pt x="751459" y="10070846"/>
                    <a:pt x="0" y="9319387"/>
                    <a:pt x="0" y="8392414"/>
                  </a:cubicBezTo>
                  <a:close/>
                </a:path>
              </a:pathLst>
            </a:custGeom>
            <a:blipFill>
              <a:blip r:embed="rId4"/>
              <a:stretch>
                <a:fillRect t="-6813" b="-681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015" r="-3015"/>
            </a:stretch>
          </a:blipFill>
        </p:spPr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259680" y="2505075"/>
            <a:ext cx="4529138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54955" y="2936082"/>
            <a:ext cx="3943350" cy="657225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262062" y="2507457"/>
            <a:ext cx="4529138" cy="428625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262062" y="9508333"/>
            <a:ext cx="4529138" cy="433388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262062" y="9682163"/>
            <a:ext cx="4529138" cy="259557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731167" y="3907633"/>
            <a:ext cx="3593307" cy="2243138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712118" y="7920038"/>
            <a:ext cx="3626645" cy="158829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3462337" y="6116242"/>
            <a:ext cx="130970" cy="3389711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12" name="button: start timer"/>
          <p:cNvGrpSpPr/>
          <p:nvPr/>
        </p:nvGrpSpPr>
        <p:grpSpPr>
          <a:xfrm>
            <a:off x="1543048" y="507088"/>
            <a:ext cx="3955257" cy="1053848"/>
            <a:chOff x="1332706" y="288262"/>
            <a:chExt cx="2636838" cy="702565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293268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Bắt đầu.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43047" y="514596"/>
            <a:ext cx="3972464" cy="1064020"/>
            <a:chOff x="4270445" y="878017"/>
            <a:chExt cx="2648309" cy="715197"/>
          </a:xfrm>
        </p:grpSpPr>
        <p:sp>
          <p:nvSpPr>
            <p:cNvPr id="16" name="Rounded Rectangle 15"/>
            <p:cNvSpPr/>
            <p:nvPr/>
          </p:nvSpPr>
          <p:spPr>
            <a:xfrm>
              <a:off x="4281916" y="878017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270445" y="895655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12310808" y="278789"/>
            <a:ext cx="34676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</a:t>
            </a:r>
            <a:r>
              <a:rPr lang="en-GB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GB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7"/>
          <p:cNvSpPr/>
          <p:nvPr/>
        </p:nvSpPr>
        <p:spPr>
          <a:xfrm>
            <a:off x="7671619" y="2829690"/>
            <a:ext cx="10896600" cy="7457310"/>
          </a:xfrm>
          <a:custGeom>
            <a:avLst/>
            <a:gdLst/>
            <a:ahLst/>
            <a:cxnLst/>
            <a:rect l="l" t="t" r="r" b="b"/>
            <a:pathLst>
              <a:path w="9374161" h="4898755">
                <a:moveTo>
                  <a:pt x="0" y="0"/>
                </a:moveTo>
                <a:lnTo>
                  <a:pt x="9374162" y="0"/>
                </a:lnTo>
                <a:lnTo>
                  <a:pt x="9374162" y="4898756"/>
                </a:lnTo>
                <a:lnTo>
                  <a:pt x="0" y="4898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370" b="100000" l="3871" r="94839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9320216" y="-375797"/>
            <a:ext cx="9448800" cy="3968154"/>
            <a:chOff x="9320216" y="-375797"/>
            <a:chExt cx="9448800" cy="3968154"/>
          </a:xfrm>
        </p:grpSpPr>
        <p:sp>
          <p:nvSpPr>
            <p:cNvPr id="19" name="Freeform 10"/>
            <p:cNvSpPr/>
            <p:nvPr/>
          </p:nvSpPr>
          <p:spPr>
            <a:xfrm>
              <a:off x="9320216" y="-375797"/>
              <a:ext cx="9448800" cy="3968154"/>
            </a:xfrm>
            <a:custGeom>
              <a:avLst/>
              <a:gdLst/>
              <a:ahLst/>
              <a:cxnLst/>
              <a:rect l="l" t="t" r="r" b="b"/>
              <a:pathLst>
                <a:path w="12710099" h="3607100">
                  <a:moveTo>
                    <a:pt x="0" y="0"/>
                  </a:moveTo>
                  <a:lnTo>
                    <a:pt x="12710098" y="0"/>
                  </a:lnTo>
                  <a:lnTo>
                    <a:pt x="12710098" y="3607100"/>
                  </a:lnTo>
                  <a:lnTo>
                    <a:pt x="0" y="360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8"/>
            <p:cNvSpPr txBox="1"/>
            <p:nvPr/>
          </p:nvSpPr>
          <p:spPr>
            <a:xfrm>
              <a:off x="9962009" y="133517"/>
              <a:ext cx="7410044" cy="2949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19"/>
                </a:lnSpc>
              </a:pPr>
              <a:r>
                <a:rPr lang="vi-VN" sz="96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Thảo luận nhóm 4</a:t>
              </a:r>
              <a:endPara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27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24515" y="4479421"/>
            <a:ext cx="7090229" cy="5051789"/>
            <a:chOff x="0" y="0"/>
            <a:chExt cx="9453639" cy="67357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53626" cy="6735699"/>
            </a:xfrm>
            <a:custGeom>
              <a:avLst/>
              <a:gdLst/>
              <a:ahLst/>
              <a:cxnLst/>
              <a:rect l="l" t="t" r="r" b="b"/>
              <a:pathLst>
                <a:path w="9453626" h="6735699">
                  <a:moveTo>
                    <a:pt x="0" y="0"/>
                  </a:moveTo>
                  <a:lnTo>
                    <a:pt x="9453626" y="0"/>
                  </a:lnTo>
                  <a:lnTo>
                    <a:pt x="9453626" y="6735699"/>
                  </a:lnTo>
                  <a:lnTo>
                    <a:pt x="0" y="673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370837" y="1942548"/>
            <a:ext cx="8354492" cy="2536873"/>
          </a:xfrm>
          <a:custGeom>
            <a:avLst/>
            <a:gdLst/>
            <a:ahLst/>
            <a:cxnLst/>
            <a:rect l="l" t="t" r="r" b="b"/>
            <a:pathLst>
              <a:path w="12710099" h="3607100">
                <a:moveTo>
                  <a:pt x="0" y="0"/>
                </a:moveTo>
                <a:lnTo>
                  <a:pt x="12710098" y="0"/>
                </a:lnTo>
                <a:lnTo>
                  <a:pt x="12710098" y="3607100"/>
                </a:lnTo>
                <a:lnTo>
                  <a:pt x="0" y="360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2987">
            <a:off x="13526861" y="2302937"/>
            <a:ext cx="2031411" cy="3131270"/>
          </a:xfrm>
          <a:custGeom>
            <a:avLst/>
            <a:gdLst/>
            <a:ahLst/>
            <a:cxnLst/>
            <a:rect l="l" t="t" r="r" b="b"/>
            <a:pathLst>
              <a:path w="2031411" h="3131270">
                <a:moveTo>
                  <a:pt x="0" y="0"/>
                </a:moveTo>
                <a:lnTo>
                  <a:pt x="2031411" y="0"/>
                </a:lnTo>
                <a:lnTo>
                  <a:pt x="2031411" y="3131270"/>
                </a:lnTo>
                <a:lnTo>
                  <a:pt x="0" y="3131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31" r="-13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5800" y="3818098"/>
            <a:ext cx="2685037" cy="2665510"/>
          </a:xfrm>
          <a:custGeom>
            <a:avLst/>
            <a:gdLst/>
            <a:ahLst/>
            <a:cxnLst/>
            <a:rect l="l" t="t" r="r" b="b"/>
            <a:pathLst>
              <a:path w="2685037" h="2665510">
                <a:moveTo>
                  <a:pt x="0" y="0"/>
                </a:moveTo>
                <a:lnTo>
                  <a:pt x="2685037" y="0"/>
                </a:lnTo>
                <a:lnTo>
                  <a:pt x="2685037" y="2665510"/>
                </a:lnTo>
                <a:lnTo>
                  <a:pt x="0" y="2665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" b="-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89291" y="7353300"/>
            <a:ext cx="2421472" cy="2609426"/>
          </a:xfrm>
          <a:custGeom>
            <a:avLst/>
            <a:gdLst/>
            <a:ahLst/>
            <a:cxnLst/>
            <a:rect l="l" t="t" r="r" b="b"/>
            <a:pathLst>
              <a:path w="2421472" h="2609426">
                <a:moveTo>
                  <a:pt x="0" y="0"/>
                </a:moveTo>
                <a:lnTo>
                  <a:pt x="2421472" y="0"/>
                </a:lnTo>
                <a:lnTo>
                  <a:pt x="2421472" y="2609426"/>
                </a:lnTo>
                <a:lnTo>
                  <a:pt x="0" y="2609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44" r="-14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4458" y="-769974"/>
            <a:ext cx="2755178" cy="676271"/>
          </a:xfrm>
          <a:custGeom>
            <a:avLst/>
            <a:gdLst/>
            <a:ahLst/>
            <a:cxnLst/>
            <a:rect l="l" t="t" r="r" b="b"/>
            <a:pathLst>
              <a:path w="2755178" h="676271">
                <a:moveTo>
                  <a:pt x="0" y="0"/>
                </a:moveTo>
                <a:lnTo>
                  <a:pt x="2755178" y="0"/>
                </a:lnTo>
                <a:lnTo>
                  <a:pt x="2755178" y="676271"/>
                </a:lnTo>
                <a:lnTo>
                  <a:pt x="0" y="676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74" b="-57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401367" y="2456711"/>
            <a:ext cx="3148481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BÀI </a:t>
            </a:r>
            <a:r>
              <a:rPr lang="vi-VN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  <a:endParaRPr lang="en-US" sz="96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265530853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229653" y="8299552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9" name="AutoShape 9"/>
          <p:cNvSpPr/>
          <p:nvPr/>
        </p:nvSpPr>
        <p:spPr>
          <a:xfrm rot="29813">
            <a:off x="1819883" y="2384304"/>
            <a:ext cx="15010683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93580" y="723901"/>
            <a:ext cx="1977669" cy="1988134"/>
          </a:xfrm>
          <a:custGeom>
            <a:avLst/>
            <a:gdLst/>
            <a:ahLst/>
            <a:cxnLst/>
            <a:rect l="l" t="t" r="r" b="b"/>
            <a:pathLst>
              <a:path w="1977669" h="1988134">
                <a:moveTo>
                  <a:pt x="0" y="0"/>
                </a:moveTo>
                <a:lnTo>
                  <a:pt x="1977669" y="0"/>
                </a:lnTo>
                <a:lnTo>
                  <a:pt x="1977669" y="1988134"/>
                </a:lnTo>
                <a:lnTo>
                  <a:pt x="0" y="198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05" r="-50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62689" y="633264"/>
            <a:ext cx="14756977" cy="177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FF006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Thay từ in đậm trong các câu sau bằng một tính từ phù hợp để câu văn sinh động hơn.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143625" y="2677946"/>
            <a:ext cx="10363200" cy="1889256"/>
            <a:chOff x="0" y="0"/>
            <a:chExt cx="13817600" cy="2519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17600" cy="2519045"/>
            </a:xfrm>
            <a:custGeom>
              <a:avLst/>
              <a:gdLst/>
              <a:ahLst/>
              <a:cxnLst/>
              <a:rect l="l" t="t" r="r" b="b"/>
              <a:pathLst>
                <a:path w="13817600" h="2519045">
                  <a:moveTo>
                    <a:pt x="0" y="791083"/>
                  </a:moveTo>
                  <a:cubicBezTo>
                    <a:pt x="0" y="354203"/>
                    <a:pt x="354203" y="0"/>
                    <a:pt x="791083" y="0"/>
                  </a:cubicBezTo>
                  <a:lnTo>
                    <a:pt x="13026517" y="0"/>
                  </a:lnTo>
                  <a:cubicBezTo>
                    <a:pt x="13463397" y="0"/>
                    <a:pt x="13817600" y="354203"/>
                    <a:pt x="13817600" y="791083"/>
                  </a:cubicBezTo>
                  <a:lnTo>
                    <a:pt x="13817600" y="1727962"/>
                  </a:lnTo>
                  <a:cubicBezTo>
                    <a:pt x="13817600" y="2164842"/>
                    <a:pt x="13463397" y="2519045"/>
                    <a:pt x="13026517" y="2519045"/>
                  </a:cubicBezTo>
                  <a:lnTo>
                    <a:pt x="791083" y="2519045"/>
                  </a:lnTo>
                  <a:cubicBezTo>
                    <a:pt x="354203" y="2519045"/>
                    <a:pt x="0" y="2164842"/>
                    <a:pt x="0" y="1727962"/>
                  </a:cubicBezTo>
                  <a:close/>
                </a:path>
              </a:pathLst>
            </a:custGeom>
            <a:solidFill>
              <a:srgbClr val="D5F4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774997" y="2638056"/>
            <a:ext cx="9089210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>
                <a:solidFill>
                  <a:srgbClr val="0094C8"/>
                </a:solidFill>
                <a:latin typeface="Calibri (MS)"/>
                <a:ea typeface="Calibri (MS)"/>
                <a:cs typeface="Calibri (MS)"/>
                <a:sym typeface="Calibri (MS)"/>
              </a:rPr>
              <a:t>M:</a:t>
            </a:r>
            <a:r>
              <a:rPr lang="en-US" sz="5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Em có đôi mắt 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đen.</a:t>
            </a:r>
          </a:p>
          <a:p>
            <a:pPr marL="685800" indent="-685800" algn="l">
              <a:lnSpc>
                <a:spcPts val="6480"/>
              </a:lnSpc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 bé có đôi mắt </a:t>
            </a:r>
            <a:r>
              <a:rPr lang="en-US" sz="54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đen láy.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9103" y="4565412"/>
            <a:ext cx="16955743" cy="441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a. Giàn mướp đã nở hoa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vàng.</a:t>
            </a:r>
          </a:p>
          <a:p>
            <a:pPr algn="l">
              <a:lnSpc>
                <a:spcPts val="6767"/>
              </a:lnSpc>
            </a:pPr>
            <a:endParaRPr lang="en-US" sz="6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6767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b. Bụi hoa nhài trong vườn toả hương 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thơm.</a:t>
            </a:r>
          </a:p>
          <a:p>
            <a:pPr algn="l">
              <a:lnSpc>
                <a:spcPts val="6767"/>
              </a:lnSpc>
            </a:pP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l">
              <a:lnSpc>
                <a:spcPts val="6767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c. Bé gái nó nụ cười 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tươi.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6553200" y="2877439"/>
            <a:ext cx="8233181" cy="6593105"/>
          </a:xfrm>
          <a:custGeom>
            <a:avLst/>
            <a:gdLst/>
            <a:ahLst/>
            <a:cxnLst/>
            <a:rect l="l" t="t" r="r" b="b"/>
            <a:pathLst>
              <a:path w="8233181" h="6593105">
                <a:moveTo>
                  <a:pt x="0" y="0"/>
                </a:moveTo>
                <a:lnTo>
                  <a:pt x="8233180" y="0"/>
                </a:lnTo>
                <a:lnTo>
                  <a:pt x="8233180" y="6593105"/>
                </a:lnTo>
                <a:lnTo>
                  <a:pt x="0" y="6593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53" b="99005" l="9562" r="92829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320216" y="-375797"/>
            <a:ext cx="9448800" cy="3968154"/>
            <a:chOff x="9320216" y="-375797"/>
            <a:chExt cx="9448800" cy="3968154"/>
          </a:xfrm>
        </p:grpSpPr>
        <p:sp>
          <p:nvSpPr>
            <p:cNvPr id="11" name="Freeform 10"/>
            <p:cNvSpPr/>
            <p:nvPr/>
          </p:nvSpPr>
          <p:spPr>
            <a:xfrm>
              <a:off x="9320216" y="-375797"/>
              <a:ext cx="9448800" cy="3968154"/>
            </a:xfrm>
            <a:custGeom>
              <a:avLst/>
              <a:gdLst/>
              <a:ahLst/>
              <a:cxnLst/>
              <a:rect l="l" t="t" r="r" b="b"/>
              <a:pathLst>
                <a:path w="12710099" h="3607100">
                  <a:moveTo>
                    <a:pt x="0" y="0"/>
                  </a:moveTo>
                  <a:lnTo>
                    <a:pt x="12710098" y="0"/>
                  </a:lnTo>
                  <a:lnTo>
                    <a:pt x="12710098" y="3607100"/>
                  </a:lnTo>
                  <a:lnTo>
                    <a:pt x="0" y="360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8"/>
            <p:cNvSpPr txBox="1"/>
            <p:nvPr/>
          </p:nvSpPr>
          <p:spPr>
            <a:xfrm>
              <a:off x="9962009" y="133517"/>
              <a:ext cx="7410044" cy="2949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19"/>
                </a:lnSpc>
              </a:pPr>
              <a:r>
                <a:rPr lang="vi-VN" sz="96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Thảo luận nhóm 2</a:t>
              </a:r>
              <a:endPara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>
            <a:off x="1143000" y="2505075"/>
            <a:ext cx="4529138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438275" y="2936082"/>
            <a:ext cx="3943350" cy="657225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145382" y="2507457"/>
            <a:ext cx="4529138" cy="428625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145382" y="9508333"/>
            <a:ext cx="4529138" cy="433388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145382" y="9682163"/>
            <a:ext cx="4529138" cy="259557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8" name="top sand"/>
          <p:cNvSpPr>
            <a:spLocks/>
          </p:cNvSpPr>
          <p:nvPr/>
        </p:nvSpPr>
        <p:spPr bwMode="auto">
          <a:xfrm>
            <a:off x="1614487" y="3907633"/>
            <a:ext cx="3593307" cy="2243138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19" name="bottom sand"/>
          <p:cNvSpPr>
            <a:spLocks/>
          </p:cNvSpPr>
          <p:nvPr/>
        </p:nvSpPr>
        <p:spPr bwMode="auto">
          <a:xfrm>
            <a:off x="1595438" y="7920038"/>
            <a:ext cx="3626645" cy="158829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sp>
        <p:nvSpPr>
          <p:cNvPr id="20" name="straight connector"/>
          <p:cNvSpPr>
            <a:spLocks noChangeArrowheads="1"/>
          </p:cNvSpPr>
          <p:nvPr/>
        </p:nvSpPr>
        <p:spPr bwMode="auto">
          <a:xfrm>
            <a:off x="3345657" y="6116242"/>
            <a:ext cx="130970" cy="3389711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2700"/>
          </a:p>
        </p:txBody>
      </p:sp>
      <p:grpSp>
        <p:nvGrpSpPr>
          <p:cNvPr id="21" name="button: start timer"/>
          <p:cNvGrpSpPr/>
          <p:nvPr/>
        </p:nvGrpSpPr>
        <p:grpSpPr>
          <a:xfrm>
            <a:off x="1426368" y="507088"/>
            <a:ext cx="3955257" cy="1053848"/>
            <a:chOff x="1332706" y="288262"/>
            <a:chExt cx="2636838" cy="702565"/>
          </a:xfrm>
        </p:grpSpPr>
        <p:sp>
          <p:nvSpPr>
            <p:cNvPr id="22" name="Rounded Rectangle 21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32706" y="293268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Bắt đầu.</a:t>
              </a:r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times up"/>
          <p:cNvGrpSpPr/>
          <p:nvPr/>
        </p:nvGrpSpPr>
        <p:grpSpPr>
          <a:xfrm>
            <a:off x="1426367" y="514596"/>
            <a:ext cx="3972464" cy="1064020"/>
            <a:chOff x="4270445" y="878017"/>
            <a:chExt cx="2648309" cy="715197"/>
          </a:xfrm>
        </p:grpSpPr>
        <p:sp>
          <p:nvSpPr>
            <p:cNvPr id="25" name="Rounded Rectangle 24"/>
            <p:cNvSpPr/>
            <p:nvPr/>
          </p:nvSpPr>
          <p:spPr>
            <a:xfrm>
              <a:off x="4281916" y="878017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270445" y="895655"/>
              <a:ext cx="2636838" cy="69755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  <a:r>
                <a:rPr lang="en-GB" sz="42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1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15" r="-30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3671" y="693420"/>
            <a:ext cx="16630890" cy="94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a. Giàn mướp đã nở hoa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vàng.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953000" y="3623108"/>
            <a:ext cx="7924800" cy="5939992"/>
            <a:chOff x="0" y="0"/>
            <a:chExt cx="10566400" cy="79199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566400" cy="7919974"/>
            </a:xfrm>
            <a:custGeom>
              <a:avLst/>
              <a:gdLst/>
              <a:ahLst/>
              <a:cxnLst/>
              <a:rect l="l" t="t" r="r" b="b"/>
              <a:pathLst>
                <a:path w="10566400" h="7919974">
                  <a:moveTo>
                    <a:pt x="0" y="0"/>
                  </a:moveTo>
                  <a:lnTo>
                    <a:pt x="10566400" y="0"/>
                  </a:lnTo>
                  <a:lnTo>
                    <a:pt x="10566400" y="7919974"/>
                  </a:lnTo>
                  <a:lnTo>
                    <a:pt x="0" y="7919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03671" y="1752457"/>
            <a:ext cx="1663089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l">
              <a:lnSpc>
                <a:spcPts val="6767"/>
              </a:lnSpc>
              <a:buFont typeface="Wingdings" panose="05000000000000000000" pitchFamily="2" charset="2"/>
              <a:buChar char="Ø"/>
            </a:pPr>
            <a:r>
              <a:rPr lang="en-US" sz="6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Giàn mướp đã nở hoa</a:t>
            </a:r>
            <a:r>
              <a:rPr lang="en-US" sz="6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vàng rực.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15" r="-30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3671" y="693420"/>
            <a:ext cx="16630890" cy="94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b. Bụi hoa nhài trong vườn toả hương 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thơm.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" y="1752457"/>
            <a:ext cx="1736954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l">
              <a:lnSpc>
                <a:spcPts val="6767"/>
              </a:lnSpc>
              <a:buFont typeface="Wingdings" panose="05000000000000000000" pitchFamily="2" charset="2"/>
              <a:buChar char="Ø"/>
            </a:pPr>
            <a:r>
              <a:rPr lang="en-US" sz="6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Bụi hoa nhài trong vườn toả hương </a:t>
            </a:r>
            <a:r>
              <a:rPr lang="en-US" sz="60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thơm ngát.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419600" y="3314700"/>
            <a:ext cx="9042273" cy="6035444"/>
            <a:chOff x="0" y="0"/>
            <a:chExt cx="12056364" cy="80472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56364" cy="8047228"/>
            </a:xfrm>
            <a:custGeom>
              <a:avLst/>
              <a:gdLst/>
              <a:ahLst/>
              <a:cxnLst/>
              <a:rect l="l" t="t" r="r" b="b"/>
              <a:pathLst>
                <a:path w="12056364" h="8047228">
                  <a:moveTo>
                    <a:pt x="0" y="0"/>
                  </a:moveTo>
                  <a:lnTo>
                    <a:pt x="12056364" y="0"/>
                  </a:lnTo>
                  <a:lnTo>
                    <a:pt x="12056364" y="8047228"/>
                  </a:lnTo>
                  <a:lnTo>
                    <a:pt x="0" y="8047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92006">
            <a:off x="15666479" y="29431"/>
            <a:ext cx="2434788" cy="1698265"/>
          </a:xfrm>
          <a:custGeom>
            <a:avLst/>
            <a:gdLst/>
            <a:ahLst/>
            <a:cxnLst/>
            <a:rect l="l" t="t" r="r" b="b"/>
            <a:pathLst>
              <a:path w="2434788" h="1698265">
                <a:moveTo>
                  <a:pt x="0" y="0"/>
                </a:moveTo>
                <a:lnTo>
                  <a:pt x="2434788" y="0"/>
                </a:lnTo>
                <a:lnTo>
                  <a:pt x="2434788" y="1698265"/>
                </a:lnTo>
                <a:lnTo>
                  <a:pt x="0" y="1698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3" b="-123"/>
            </a:stretch>
          </a:blipFill>
        </p:spPr>
      </p:sp>
      <p:sp>
        <p:nvSpPr>
          <p:cNvPr id="6" name="Freeform 6"/>
          <p:cNvSpPr/>
          <p:nvPr/>
        </p:nvSpPr>
        <p:spPr>
          <a:xfrm rot="-283343">
            <a:off x="234637" y="1234267"/>
            <a:ext cx="2624700" cy="1515764"/>
          </a:xfrm>
          <a:custGeom>
            <a:avLst/>
            <a:gdLst/>
            <a:ahLst/>
            <a:cxnLst/>
            <a:rect l="l" t="t" r="r" b="b"/>
            <a:pathLst>
              <a:path w="2624700" h="1515764">
                <a:moveTo>
                  <a:pt x="0" y="0"/>
                </a:moveTo>
                <a:lnTo>
                  <a:pt x="2624700" y="0"/>
                </a:lnTo>
                <a:lnTo>
                  <a:pt x="2624700" y="1515764"/>
                </a:lnTo>
                <a:lnTo>
                  <a:pt x="0" y="1515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91" b="-1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02077" y="723900"/>
            <a:ext cx="829968" cy="1053928"/>
          </a:xfrm>
          <a:custGeom>
            <a:avLst/>
            <a:gdLst/>
            <a:ahLst/>
            <a:cxnLst/>
            <a:rect l="l" t="t" r="r" b="b"/>
            <a:pathLst>
              <a:path w="829968" h="1053928">
                <a:moveTo>
                  <a:pt x="0" y="0"/>
                </a:moveTo>
                <a:lnTo>
                  <a:pt x="829968" y="0"/>
                </a:lnTo>
                <a:lnTo>
                  <a:pt x="829968" y="1053928"/>
                </a:lnTo>
                <a:lnTo>
                  <a:pt x="0" y="1053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36" r="-33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41618" y="487145"/>
            <a:ext cx="829968" cy="1053928"/>
          </a:xfrm>
          <a:custGeom>
            <a:avLst/>
            <a:gdLst/>
            <a:ahLst/>
            <a:cxnLst/>
            <a:rect l="l" t="t" r="r" b="b"/>
            <a:pathLst>
              <a:path w="829968" h="1053928">
                <a:moveTo>
                  <a:pt x="0" y="0"/>
                </a:moveTo>
                <a:lnTo>
                  <a:pt x="829968" y="0"/>
                </a:lnTo>
                <a:lnTo>
                  <a:pt x="829968" y="1053928"/>
                </a:lnTo>
                <a:lnTo>
                  <a:pt x="0" y="1053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36" r="-336"/>
            </a:stretch>
          </a:blipFill>
        </p:spPr>
      </p:sp>
      <p:sp>
        <p:nvSpPr>
          <p:cNvPr id="9" name="Freeform 9"/>
          <p:cNvSpPr/>
          <p:nvPr/>
        </p:nvSpPr>
        <p:spPr>
          <a:xfrm rot="-2105959">
            <a:off x="13740184" y="1715975"/>
            <a:ext cx="1981013" cy="2057400"/>
          </a:xfrm>
          <a:custGeom>
            <a:avLst/>
            <a:gdLst/>
            <a:ahLst/>
            <a:cxnLst/>
            <a:rect l="l" t="t" r="r" b="b"/>
            <a:pathLst>
              <a:path w="1981013" h="2057400">
                <a:moveTo>
                  <a:pt x="0" y="0"/>
                </a:moveTo>
                <a:lnTo>
                  <a:pt x="1981013" y="0"/>
                </a:lnTo>
                <a:lnTo>
                  <a:pt x="19810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" r="-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38970" y="8457153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2690" y="4156919"/>
            <a:ext cx="16002619" cy="1922212"/>
          </a:xfrm>
          <a:custGeom>
            <a:avLst/>
            <a:gdLst/>
            <a:ahLst/>
            <a:cxnLst/>
            <a:rect l="l" t="t" r="r" b="b"/>
            <a:pathLst>
              <a:path w="16002619" h="1922212">
                <a:moveTo>
                  <a:pt x="0" y="0"/>
                </a:moveTo>
                <a:lnTo>
                  <a:pt x="16002619" y="0"/>
                </a:lnTo>
                <a:lnTo>
                  <a:pt x="16002619" y="1922212"/>
                </a:lnTo>
                <a:lnTo>
                  <a:pt x="0" y="19222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85261">
            <a:off x="177164" y="8056024"/>
            <a:ext cx="4441190" cy="2252895"/>
          </a:xfrm>
          <a:custGeom>
            <a:avLst/>
            <a:gdLst/>
            <a:ahLst/>
            <a:cxnLst/>
            <a:rect l="l" t="t" r="r" b="b"/>
            <a:pathLst>
              <a:path w="4441190" h="2252895">
                <a:moveTo>
                  <a:pt x="0" y="0"/>
                </a:moveTo>
                <a:lnTo>
                  <a:pt x="4441190" y="0"/>
                </a:lnTo>
                <a:lnTo>
                  <a:pt x="4441190" y="2252894"/>
                </a:lnTo>
                <a:lnTo>
                  <a:pt x="0" y="22528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03759" y="8215788"/>
            <a:ext cx="7918692" cy="2145246"/>
          </a:xfrm>
          <a:custGeom>
            <a:avLst/>
            <a:gdLst/>
            <a:ahLst/>
            <a:cxnLst/>
            <a:rect l="l" t="t" r="r" b="b"/>
            <a:pathLst>
              <a:path w="7918692" h="2145246">
                <a:moveTo>
                  <a:pt x="0" y="0"/>
                </a:moveTo>
                <a:lnTo>
                  <a:pt x="7918693" y="0"/>
                </a:lnTo>
                <a:lnTo>
                  <a:pt x="7918693" y="2145245"/>
                </a:lnTo>
                <a:lnTo>
                  <a:pt x="0" y="2145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89792" y="-154688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32630" y="2039907"/>
            <a:ext cx="8829524" cy="16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Luyện từ và câu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2690" y="7445717"/>
            <a:ext cx="16002619" cy="20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Lazydog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2690" y="7445717"/>
            <a:ext cx="16002619" cy="20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Lazydog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-593959" y="6819899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30600" y="8877299"/>
            <a:ext cx="2397334" cy="1542281"/>
          </a:xfrm>
          <a:custGeom>
            <a:avLst/>
            <a:gdLst/>
            <a:ahLst/>
            <a:cxnLst/>
            <a:rect l="l" t="t" r="r" b="b"/>
            <a:pathLst>
              <a:path w="2397334" h="1542281">
                <a:moveTo>
                  <a:pt x="0" y="0"/>
                </a:moveTo>
                <a:lnTo>
                  <a:pt x="2397334" y="0"/>
                </a:lnTo>
                <a:lnTo>
                  <a:pt x="2397334" y="1542281"/>
                </a:lnTo>
                <a:lnTo>
                  <a:pt x="0" y="154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15" r="-30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3671" y="693420"/>
            <a:ext cx="16630890" cy="94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c. Bé gái có nụ cười 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tươi.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" y="1752457"/>
            <a:ext cx="1736954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l">
              <a:lnSpc>
                <a:spcPts val="6767"/>
              </a:lnSpc>
              <a:buFont typeface="Wingdings" panose="05000000000000000000" pitchFamily="2" charset="2"/>
              <a:buChar char="Ø"/>
            </a:pPr>
            <a:r>
              <a:rPr lang="en-US" sz="6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Bé gái có nụ cười </a:t>
            </a:r>
            <a:r>
              <a:rPr lang="en-US" sz="60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tươi tắn.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791200" y="3152805"/>
            <a:ext cx="4876800" cy="6495634"/>
            <a:chOff x="0" y="0"/>
            <a:chExt cx="6502400" cy="86608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02400" cy="8660892"/>
            </a:xfrm>
            <a:custGeom>
              <a:avLst/>
              <a:gdLst/>
              <a:ahLst/>
              <a:cxnLst/>
              <a:rect l="l" t="t" r="r" b="b"/>
              <a:pathLst>
                <a:path w="6502400" h="8660892">
                  <a:moveTo>
                    <a:pt x="0" y="0"/>
                  </a:moveTo>
                  <a:lnTo>
                    <a:pt x="6502400" y="0"/>
                  </a:lnTo>
                  <a:lnTo>
                    <a:pt x="6502400" y="8660892"/>
                  </a:lnTo>
                  <a:lnTo>
                    <a:pt x="0" y="8660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124515" y="4479421"/>
            <a:ext cx="7090229" cy="5051789"/>
            <a:chOff x="0" y="0"/>
            <a:chExt cx="9453639" cy="67357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53626" cy="6735699"/>
            </a:xfrm>
            <a:custGeom>
              <a:avLst/>
              <a:gdLst/>
              <a:ahLst/>
              <a:cxnLst/>
              <a:rect l="l" t="t" r="r" b="b"/>
              <a:pathLst>
                <a:path w="9453626" h="6735699">
                  <a:moveTo>
                    <a:pt x="0" y="0"/>
                  </a:moveTo>
                  <a:lnTo>
                    <a:pt x="9453626" y="0"/>
                  </a:lnTo>
                  <a:lnTo>
                    <a:pt x="9453626" y="6735699"/>
                  </a:lnTo>
                  <a:lnTo>
                    <a:pt x="0" y="673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370837" y="1942548"/>
            <a:ext cx="8354492" cy="2536873"/>
          </a:xfrm>
          <a:custGeom>
            <a:avLst/>
            <a:gdLst/>
            <a:ahLst/>
            <a:cxnLst/>
            <a:rect l="l" t="t" r="r" b="b"/>
            <a:pathLst>
              <a:path w="12710099" h="3607100">
                <a:moveTo>
                  <a:pt x="0" y="0"/>
                </a:moveTo>
                <a:lnTo>
                  <a:pt x="12710098" y="0"/>
                </a:lnTo>
                <a:lnTo>
                  <a:pt x="12710098" y="3607100"/>
                </a:lnTo>
                <a:lnTo>
                  <a:pt x="0" y="360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2987">
            <a:off x="13526861" y="2302937"/>
            <a:ext cx="2031411" cy="3131270"/>
          </a:xfrm>
          <a:custGeom>
            <a:avLst/>
            <a:gdLst/>
            <a:ahLst/>
            <a:cxnLst/>
            <a:rect l="l" t="t" r="r" b="b"/>
            <a:pathLst>
              <a:path w="2031411" h="3131270">
                <a:moveTo>
                  <a:pt x="0" y="0"/>
                </a:moveTo>
                <a:lnTo>
                  <a:pt x="2031411" y="0"/>
                </a:lnTo>
                <a:lnTo>
                  <a:pt x="2031411" y="3131270"/>
                </a:lnTo>
                <a:lnTo>
                  <a:pt x="0" y="3131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31" r="-13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5800" y="3818098"/>
            <a:ext cx="2685037" cy="2665510"/>
          </a:xfrm>
          <a:custGeom>
            <a:avLst/>
            <a:gdLst/>
            <a:ahLst/>
            <a:cxnLst/>
            <a:rect l="l" t="t" r="r" b="b"/>
            <a:pathLst>
              <a:path w="2685037" h="2665510">
                <a:moveTo>
                  <a:pt x="0" y="0"/>
                </a:moveTo>
                <a:lnTo>
                  <a:pt x="2685037" y="0"/>
                </a:lnTo>
                <a:lnTo>
                  <a:pt x="2685037" y="2665510"/>
                </a:lnTo>
                <a:lnTo>
                  <a:pt x="0" y="2665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" b="-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89291" y="7353300"/>
            <a:ext cx="2421472" cy="2609426"/>
          </a:xfrm>
          <a:custGeom>
            <a:avLst/>
            <a:gdLst/>
            <a:ahLst/>
            <a:cxnLst/>
            <a:rect l="l" t="t" r="r" b="b"/>
            <a:pathLst>
              <a:path w="2421472" h="2609426">
                <a:moveTo>
                  <a:pt x="0" y="0"/>
                </a:moveTo>
                <a:lnTo>
                  <a:pt x="2421472" y="0"/>
                </a:lnTo>
                <a:lnTo>
                  <a:pt x="2421472" y="2609426"/>
                </a:lnTo>
                <a:lnTo>
                  <a:pt x="0" y="2609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44" r="-14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4458" y="-769974"/>
            <a:ext cx="2755178" cy="676271"/>
          </a:xfrm>
          <a:custGeom>
            <a:avLst/>
            <a:gdLst/>
            <a:ahLst/>
            <a:cxnLst/>
            <a:rect l="l" t="t" r="r" b="b"/>
            <a:pathLst>
              <a:path w="2755178" h="676271">
                <a:moveTo>
                  <a:pt x="0" y="0"/>
                </a:moveTo>
                <a:lnTo>
                  <a:pt x="2755178" y="0"/>
                </a:lnTo>
                <a:lnTo>
                  <a:pt x="2755178" y="676271"/>
                </a:lnTo>
                <a:lnTo>
                  <a:pt x="0" y="676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74" b="-57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401367" y="2456711"/>
            <a:ext cx="3148481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BÀI </a:t>
            </a:r>
            <a:r>
              <a:rPr lang="vi-VN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  <a:endParaRPr lang="en-US" sz="96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400367085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912" y="404812"/>
            <a:ext cx="17325975" cy="9477375"/>
            <a:chOff x="0" y="0"/>
            <a:chExt cx="23101300" cy="1263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01300" cy="12636500"/>
            </a:xfrm>
            <a:custGeom>
              <a:avLst/>
              <a:gdLst/>
              <a:ahLst/>
              <a:cxnLst/>
              <a:rect l="l" t="t" r="r" b="b"/>
              <a:pathLst>
                <a:path w="23101300" h="12636500">
                  <a:moveTo>
                    <a:pt x="19050" y="0"/>
                  </a:moveTo>
                  <a:lnTo>
                    <a:pt x="23082250" y="0"/>
                  </a:lnTo>
                  <a:cubicBezTo>
                    <a:pt x="23092790" y="0"/>
                    <a:pt x="23101300" y="8509"/>
                    <a:pt x="23101300" y="19050"/>
                  </a:cubicBezTo>
                  <a:lnTo>
                    <a:pt x="23101300" y="12617450"/>
                  </a:lnTo>
                  <a:cubicBezTo>
                    <a:pt x="23101300" y="12627991"/>
                    <a:pt x="23092790" y="12636500"/>
                    <a:pt x="23082250" y="12636500"/>
                  </a:cubicBezTo>
                  <a:lnTo>
                    <a:pt x="19050" y="12636500"/>
                  </a:lnTo>
                  <a:cubicBezTo>
                    <a:pt x="8509" y="12636500"/>
                    <a:pt x="0" y="12627991"/>
                    <a:pt x="0" y="126174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2617450"/>
                  </a:lnTo>
                  <a:lnTo>
                    <a:pt x="19050" y="12617450"/>
                  </a:lnTo>
                  <a:lnTo>
                    <a:pt x="19050" y="12598400"/>
                  </a:lnTo>
                  <a:lnTo>
                    <a:pt x="23082250" y="12598400"/>
                  </a:lnTo>
                  <a:lnTo>
                    <a:pt x="23082250" y="12617450"/>
                  </a:lnTo>
                  <a:lnTo>
                    <a:pt x="23063200" y="12617450"/>
                  </a:lnTo>
                  <a:lnTo>
                    <a:pt x="23063200" y="19050"/>
                  </a:lnTo>
                  <a:lnTo>
                    <a:pt x="23082250" y="19050"/>
                  </a:lnTo>
                  <a:lnTo>
                    <a:pt x="230822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229653" y="8299552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9" name="AutoShape 9"/>
          <p:cNvSpPr/>
          <p:nvPr/>
        </p:nvSpPr>
        <p:spPr>
          <a:xfrm rot="29813">
            <a:off x="1819883" y="2384304"/>
            <a:ext cx="15010683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93580" y="723901"/>
            <a:ext cx="1977669" cy="1988134"/>
          </a:xfrm>
          <a:custGeom>
            <a:avLst/>
            <a:gdLst/>
            <a:ahLst/>
            <a:cxnLst/>
            <a:rect l="l" t="t" r="r" b="b"/>
            <a:pathLst>
              <a:path w="1977669" h="1988134">
                <a:moveTo>
                  <a:pt x="0" y="0"/>
                </a:moveTo>
                <a:lnTo>
                  <a:pt x="1977669" y="0"/>
                </a:lnTo>
                <a:lnTo>
                  <a:pt x="1977669" y="1988134"/>
                </a:lnTo>
                <a:lnTo>
                  <a:pt x="0" y="198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05" r="-50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62689" y="633264"/>
            <a:ext cx="14756977" cy="177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FF006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</a:t>
            </a: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Đặt 3 - 4 câu miêu tả vẻ đẹp của một loài hoa thường có vào ngày Tết ở địa phương em.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019800" y="5143500"/>
            <a:ext cx="6155291" cy="3962400"/>
            <a:chOff x="0" y="0"/>
            <a:chExt cx="8207055" cy="5283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06994" cy="5283200"/>
            </a:xfrm>
            <a:custGeom>
              <a:avLst/>
              <a:gdLst/>
              <a:ahLst/>
              <a:cxnLst/>
              <a:rect l="l" t="t" r="r" b="b"/>
              <a:pathLst>
                <a:path w="8206994" h="5283200">
                  <a:moveTo>
                    <a:pt x="0" y="0"/>
                  </a:moveTo>
                  <a:lnTo>
                    <a:pt x="8206994" y="0"/>
                  </a:lnTo>
                  <a:lnTo>
                    <a:pt x="8206994" y="5283200"/>
                  </a:lnTo>
                  <a:lnTo>
                    <a:pt x="0" y="528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44" r="-164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8201" y="6079957"/>
            <a:ext cx="5686425" cy="3810000"/>
            <a:chOff x="0" y="0"/>
            <a:chExt cx="7581900" cy="5080000"/>
          </a:xfrm>
        </p:grpSpPr>
        <p:sp>
          <p:nvSpPr>
            <p:cNvPr id="15" name="Freeform 15" descr="Cách trồng hoa cúc nở đẹp đúng Tết Nguyên đán Giáp Thìn 2024"/>
            <p:cNvSpPr/>
            <p:nvPr/>
          </p:nvSpPr>
          <p:spPr>
            <a:xfrm>
              <a:off x="0" y="0"/>
              <a:ext cx="7581900" cy="5080000"/>
            </a:xfrm>
            <a:custGeom>
              <a:avLst/>
              <a:gdLst/>
              <a:ahLst/>
              <a:cxnLst/>
              <a:rect l="l" t="t" r="r" b="b"/>
              <a:pathLst>
                <a:path w="7581900" h="5080000">
                  <a:moveTo>
                    <a:pt x="0" y="0"/>
                  </a:moveTo>
                  <a:lnTo>
                    <a:pt x="7581900" y="0"/>
                  </a:lnTo>
                  <a:lnTo>
                    <a:pt x="7581900" y="5080000"/>
                  </a:lnTo>
                  <a:lnTo>
                    <a:pt x="0" y="508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430645" y="2738914"/>
            <a:ext cx="5857355" cy="4269810"/>
            <a:chOff x="0" y="0"/>
            <a:chExt cx="7809807" cy="5693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09865" cy="5693029"/>
            </a:xfrm>
            <a:custGeom>
              <a:avLst/>
              <a:gdLst/>
              <a:ahLst/>
              <a:cxnLst/>
              <a:rect l="l" t="t" r="r" b="b"/>
              <a:pathLst>
                <a:path w="7809865" h="5693029">
                  <a:moveTo>
                    <a:pt x="0" y="0"/>
                  </a:moveTo>
                  <a:lnTo>
                    <a:pt x="7809865" y="0"/>
                  </a:lnTo>
                  <a:lnTo>
                    <a:pt x="7809865" y="5693029"/>
                  </a:lnTo>
                  <a:lnTo>
                    <a:pt x="0" y="5693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276" r="-4275"/>
              </a:stretch>
            </a:blipFill>
          </p:spPr>
        </p:sp>
      </p:grpSp>
      <p:grpSp>
        <p:nvGrpSpPr>
          <p:cNvPr id="20" name="Group 19"/>
          <p:cNvGrpSpPr/>
          <p:nvPr/>
        </p:nvGrpSpPr>
        <p:grpSpPr>
          <a:xfrm>
            <a:off x="2180200" y="2256205"/>
            <a:ext cx="9731289" cy="3047465"/>
            <a:chOff x="2150135" y="2188410"/>
            <a:chExt cx="9731289" cy="3047465"/>
          </a:xfrm>
        </p:grpSpPr>
        <p:sp>
          <p:nvSpPr>
            <p:cNvPr id="18" name="Freeform 17"/>
            <p:cNvSpPr/>
            <p:nvPr/>
          </p:nvSpPr>
          <p:spPr>
            <a:xfrm>
              <a:off x="2150135" y="2188410"/>
              <a:ext cx="9731289" cy="3047465"/>
            </a:xfrm>
            <a:custGeom>
              <a:avLst/>
              <a:gdLst/>
              <a:ahLst/>
              <a:cxnLst/>
              <a:rect l="l" t="t" r="r" b="b"/>
              <a:pathLst>
                <a:path w="12710099" h="3607100">
                  <a:moveTo>
                    <a:pt x="0" y="0"/>
                  </a:moveTo>
                  <a:lnTo>
                    <a:pt x="12710098" y="0"/>
                  </a:lnTo>
                  <a:lnTo>
                    <a:pt x="12710098" y="3607100"/>
                  </a:lnTo>
                  <a:lnTo>
                    <a:pt x="0" y="360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8"/>
            <p:cNvSpPr txBox="1"/>
            <p:nvPr/>
          </p:nvSpPr>
          <p:spPr>
            <a:xfrm>
              <a:off x="2991413" y="2855958"/>
              <a:ext cx="7410044" cy="13769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19"/>
                </a:lnSpc>
              </a:pPr>
              <a:r>
                <a:rPr lang="vi-VN" sz="80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Làm bài cá nhân</a:t>
              </a:r>
              <a:endParaRPr lang="en-US" sz="8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0"/>
            <a:ext cx="18288000" cy="102412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2600" y="429737"/>
            <a:ext cx="13411200" cy="1359346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ts val="10560"/>
              </a:lnSpc>
            </a:pP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Đuổi</a:t>
            </a: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hình</a:t>
            </a: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bắt</a:t>
            </a: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(MS)"/>
                <a:ea typeface="Calibri (MS)"/>
                <a:cs typeface="Calibri (MS)"/>
                <a:sym typeface="Calibri (MS)"/>
              </a:rPr>
              <a:t>chữ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806650"/>
            <a:ext cx="8717047" cy="4555360"/>
          </a:xfrm>
          <a:prstGeom prst="rect">
            <a:avLst/>
          </a:prstGeom>
        </p:spPr>
      </p:pic>
      <p:sp>
        <p:nvSpPr>
          <p:cNvPr id="8" name="AutoShape 2" descr="Khoai từ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727" l="1049" r="99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4600" y="2894078"/>
            <a:ext cx="7467600" cy="45954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7882304"/>
            <a:ext cx="499848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9600" b="1" dirty="0"/>
              <a:t>Tính từ</a:t>
            </a:r>
            <a:endParaRPr lang="en-US" sz="9600" b="1" dirty="0"/>
          </a:p>
        </p:txBody>
      </p:sp>
      <p:sp>
        <p:nvSpPr>
          <p:cNvPr id="11" name="AutoShape 4" descr="67 Tỏa Sáng Màu Tím Ảnh, Ảnh Và Hình Nền Để Tải Về Miễn Phí - Pngtree"/>
          <p:cNvSpPr>
            <a:spLocks noChangeAspect="1" noChangeArrowheads="1"/>
          </p:cNvSpPr>
          <p:nvPr/>
        </p:nvSpPr>
        <p:spPr bwMode="auto">
          <a:xfrm>
            <a:off x="307974" y="7937"/>
            <a:ext cx="4187825" cy="418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05629428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9454" y="4646814"/>
            <a:ext cx="12455813" cy="2631489"/>
          </a:xfrm>
          <a:prstGeom prst="rect">
            <a:avLst/>
          </a:prstGeom>
          <a:noFill/>
        </p:spPr>
        <p:txBody>
          <a:bodyPr spcFirstLastPara="1" wrap="none" lIns="137160" tIns="68580" rIns="137160" bIns="68580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Cảm ơn </a:t>
            </a:r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quý</a:t>
            </a:r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C4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</a:t>
            </a:r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2EE6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 các em học sinh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2EE6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ristot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sp>
        <p:nvSpPr>
          <p:cNvPr id="6" name="Freeform 6"/>
          <p:cNvSpPr/>
          <p:nvPr/>
        </p:nvSpPr>
        <p:spPr>
          <a:xfrm>
            <a:off x="378614" y="74553"/>
            <a:ext cx="1970571" cy="2482609"/>
          </a:xfrm>
          <a:custGeom>
            <a:avLst/>
            <a:gdLst/>
            <a:ahLst/>
            <a:cxnLst/>
            <a:rect l="l" t="t" r="r" b="b"/>
            <a:pathLst>
              <a:path w="1970571" h="2482609">
                <a:moveTo>
                  <a:pt x="0" y="0"/>
                </a:moveTo>
                <a:lnTo>
                  <a:pt x="1970571" y="0"/>
                </a:lnTo>
                <a:lnTo>
                  <a:pt x="1970571" y="2482609"/>
                </a:lnTo>
                <a:lnTo>
                  <a:pt x="0" y="2482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0" r="-20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0263" y="867971"/>
            <a:ext cx="15724909" cy="8942618"/>
          </a:xfrm>
          <a:custGeom>
            <a:avLst/>
            <a:gdLst/>
            <a:ahLst/>
            <a:cxnLst/>
            <a:rect l="l" t="t" r="r" b="b"/>
            <a:pathLst>
              <a:path w="15724909" h="8942618">
                <a:moveTo>
                  <a:pt x="0" y="0"/>
                </a:moveTo>
                <a:lnTo>
                  <a:pt x="15724909" y="0"/>
                </a:lnTo>
                <a:lnTo>
                  <a:pt x="15724909" y="8942618"/>
                </a:lnTo>
                <a:lnTo>
                  <a:pt x="0" y="894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945" b="-394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77440" y="1036320"/>
            <a:ext cx="6426622" cy="94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YÊU CẦU CẦN ĐẠT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96640" y="3188970"/>
            <a:ext cx="11551920" cy="288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Nhận diện và sử dụng đúng tính từ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784472" y="3818098"/>
            <a:ext cx="7090229" cy="5051789"/>
            <a:chOff x="0" y="0"/>
            <a:chExt cx="9453639" cy="67357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53626" cy="6735699"/>
            </a:xfrm>
            <a:custGeom>
              <a:avLst/>
              <a:gdLst/>
              <a:ahLst/>
              <a:cxnLst/>
              <a:rect l="l" t="t" r="r" b="b"/>
              <a:pathLst>
                <a:path w="9453626" h="6735699">
                  <a:moveTo>
                    <a:pt x="0" y="0"/>
                  </a:moveTo>
                  <a:lnTo>
                    <a:pt x="9453626" y="0"/>
                  </a:lnTo>
                  <a:lnTo>
                    <a:pt x="9453626" y="6735699"/>
                  </a:lnTo>
                  <a:lnTo>
                    <a:pt x="0" y="6735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370837" y="1942548"/>
            <a:ext cx="8354492" cy="2536873"/>
          </a:xfrm>
          <a:custGeom>
            <a:avLst/>
            <a:gdLst/>
            <a:ahLst/>
            <a:cxnLst/>
            <a:rect l="l" t="t" r="r" b="b"/>
            <a:pathLst>
              <a:path w="12710099" h="3607100">
                <a:moveTo>
                  <a:pt x="0" y="0"/>
                </a:moveTo>
                <a:lnTo>
                  <a:pt x="12710098" y="0"/>
                </a:lnTo>
                <a:lnTo>
                  <a:pt x="12710098" y="3607100"/>
                </a:lnTo>
                <a:lnTo>
                  <a:pt x="0" y="360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42987">
            <a:off x="13526861" y="2302937"/>
            <a:ext cx="2031411" cy="3131270"/>
          </a:xfrm>
          <a:custGeom>
            <a:avLst/>
            <a:gdLst/>
            <a:ahLst/>
            <a:cxnLst/>
            <a:rect l="l" t="t" r="r" b="b"/>
            <a:pathLst>
              <a:path w="2031411" h="3131270">
                <a:moveTo>
                  <a:pt x="0" y="0"/>
                </a:moveTo>
                <a:lnTo>
                  <a:pt x="2031411" y="0"/>
                </a:lnTo>
                <a:lnTo>
                  <a:pt x="2031411" y="3131270"/>
                </a:lnTo>
                <a:lnTo>
                  <a:pt x="0" y="3131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31" r="-13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5800" y="3818098"/>
            <a:ext cx="2685037" cy="2665510"/>
          </a:xfrm>
          <a:custGeom>
            <a:avLst/>
            <a:gdLst/>
            <a:ahLst/>
            <a:cxnLst/>
            <a:rect l="l" t="t" r="r" b="b"/>
            <a:pathLst>
              <a:path w="2685037" h="2665510">
                <a:moveTo>
                  <a:pt x="0" y="0"/>
                </a:moveTo>
                <a:lnTo>
                  <a:pt x="2685037" y="0"/>
                </a:lnTo>
                <a:lnTo>
                  <a:pt x="2685037" y="2665510"/>
                </a:lnTo>
                <a:lnTo>
                  <a:pt x="0" y="2665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" b="-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89291" y="7353300"/>
            <a:ext cx="2421472" cy="2609426"/>
          </a:xfrm>
          <a:custGeom>
            <a:avLst/>
            <a:gdLst/>
            <a:ahLst/>
            <a:cxnLst/>
            <a:rect l="l" t="t" r="r" b="b"/>
            <a:pathLst>
              <a:path w="2421472" h="2609426">
                <a:moveTo>
                  <a:pt x="0" y="0"/>
                </a:moveTo>
                <a:lnTo>
                  <a:pt x="2421472" y="0"/>
                </a:lnTo>
                <a:lnTo>
                  <a:pt x="2421472" y="2609426"/>
                </a:lnTo>
                <a:lnTo>
                  <a:pt x="0" y="2609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44" r="-14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70509" y="9396899"/>
            <a:ext cx="2755178" cy="676271"/>
          </a:xfrm>
          <a:custGeom>
            <a:avLst/>
            <a:gdLst/>
            <a:ahLst/>
            <a:cxnLst/>
            <a:rect l="l" t="t" r="r" b="b"/>
            <a:pathLst>
              <a:path w="2755178" h="676271">
                <a:moveTo>
                  <a:pt x="0" y="0"/>
                </a:moveTo>
                <a:lnTo>
                  <a:pt x="2755178" y="0"/>
                </a:lnTo>
                <a:lnTo>
                  <a:pt x="2755178" y="676271"/>
                </a:lnTo>
                <a:lnTo>
                  <a:pt x="0" y="676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74" b="-57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4458" y="-769974"/>
            <a:ext cx="2755178" cy="676271"/>
          </a:xfrm>
          <a:custGeom>
            <a:avLst/>
            <a:gdLst/>
            <a:ahLst/>
            <a:cxnLst/>
            <a:rect l="l" t="t" r="r" b="b"/>
            <a:pathLst>
              <a:path w="2755178" h="676271">
                <a:moveTo>
                  <a:pt x="0" y="0"/>
                </a:moveTo>
                <a:lnTo>
                  <a:pt x="2755178" y="0"/>
                </a:lnTo>
                <a:lnTo>
                  <a:pt x="2755178" y="676271"/>
                </a:lnTo>
                <a:lnTo>
                  <a:pt x="0" y="676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74" b="-57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401367" y="2456711"/>
            <a:ext cx="3148481" cy="166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BÀI 1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E07F1EA-B7B4-A655-67F1-46E12ACF9AC5}"/>
              </a:ext>
            </a:extLst>
          </p:cNvPr>
          <p:cNvSpPr/>
          <p:nvPr/>
        </p:nvSpPr>
        <p:spPr>
          <a:xfrm>
            <a:off x="457200" y="419100"/>
            <a:ext cx="17297400" cy="9448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0A11892-2D3D-F50E-570A-4F86B745FDB2}"/>
              </a:ext>
            </a:extLst>
          </p:cNvPr>
          <p:cNvSpPr/>
          <p:nvPr/>
        </p:nvSpPr>
        <p:spPr>
          <a:xfrm>
            <a:off x="-533400" y="6667500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6BCEAC0D-B573-FC8D-1A1E-5BC3C817DBC0}"/>
              </a:ext>
            </a:extLst>
          </p:cNvPr>
          <p:cNvSpPr/>
          <p:nvPr/>
        </p:nvSpPr>
        <p:spPr>
          <a:xfrm>
            <a:off x="14291831" y="7810500"/>
            <a:ext cx="3387934" cy="2057400"/>
          </a:xfrm>
          <a:custGeom>
            <a:avLst/>
            <a:gdLst/>
            <a:ahLst/>
            <a:cxnLst/>
            <a:rect l="l" t="t" r="r" b="b"/>
            <a:pathLst>
              <a:path w="3387934" h="2057400">
                <a:moveTo>
                  <a:pt x="0" y="0"/>
                </a:moveTo>
                <a:lnTo>
                  <a:pt x="3387934" y="0"/>
                </a:lnTo>
                <a:lnTo>
                  <a:pt x="3387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DFA9515-7E83-5C3B-C7A4-1F776F1D58EC}"/>
              </a:ext>
            </a:extLst>
          </p:cNvPr>
          <p:cNvGrpSpPr/>
          <p:nvPr/>
        </p:nvGrpSpPr>
        <p:grpSpPr>
          <a:xfrm>
            <a:off x="393580" y="723901"/>
            <a:ext cx="16371617" cy="1988134"/>
            <a:chOff x="3310124" y="2691232"/>
            <a:chExt cx="16371617" cy="1988134"/>
          </a:xfrm>
        </p:grpSpPr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6353E93B-1F2A-2255-CD38-C89E414FF5F9}"/>
                </a:ext>
              </a:extLst>
            </p:cNvPr>
            <p:cNvCxnSpPr>
              <a:cxnSpLocks/>
            </p:cNvCxnSpPr>
            <p:nvPr/>
          </p:nvCxnSpPr>
          <p:spPr>
            <a:xfrm>
              <a:off x="4801797" y="4399260"/>
              <a:ext cx="14879944" cy="0"/>
            </a:xfrm>
            <a:prstGeom prst="line">
              <a:avLst/>
            </a:prstGeom>
            <a:ln w="130175" cmpd="thinThick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EFB20A4-6256-EB8B-502E-EDF02D4D590C}"/>
                </a:ext>
              </a:extLst>
            </p:cNvPr>
            <p:cNvSpPr/>
            <p:nvPr/>
          </p:nvSpPr>
          <p:spPr>
            <a:xfrm>
              <a:off x="3310124" y="2691232"/>
              <a:ext cx="1977669" cy="1988134"/>
            </a:xfrm>
            <a:custGeom>
              <a:avLst/>
              <a:gdLst/>
              <a:ahLst/>
              <a:cxnLst/>
              <a:rect l="l" t="t" r="r" b="b"/>
              <a:pathLst>
                <a:path w="2103918" h="2096028">
                  <a:moveTo>
                    <a:pt x="0" y="0"/>
                  </a:moveTo>
                  <a:lnTo>
                    <a:pt x="2103917" y="0"/>
                  </a:lnTo>
                  <a:lnTo>
                    <a:pt x="2103917" y="2096029"/>
                  </a:lnTo>
                  <a:lnTo>
                    <a:pt x="0" y="2096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202E54B-7B28-230A-F369-65CCF7B53DA2}"/>
              </a:ext>
            </a:extLst>
          </p:cNvPr>
          <p:cNvSpPr/>
          <p:nvPr/>
        </p:nvSpPr>
        <p:spPr>
          <a:xfrm>
            <a:off x="2371249" y="597734"/>
            <a:ext cx="149398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Thay </a:t>
            </a:r>
            <a:r>
              <a:rPr lang="vi-VN" sz="5400" b="0" cap="none" spc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trong mỗi câu sau bằng một trong các từ </a:t>
            </a:r>
            <a:r>
              <a:rPr lang="vi-VN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hơi, rất, quá, lắm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. </a:t>
            </a:r>
            <a:endParaRPr lang="vi-VN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3BEE543-B6AD-01B3-1473-45D43BDB9DFF}"/>
              </a:ext>
            </a:extLst>
          </p:cNvPr>
          <p:cNvSpPr/>
          <p:nvPr/>
        </p:nvSpPr>
        <p:spPr>
          <a:xfrm>
            <a:off x="1382413" y="2756669"/>
            <a:ext cx="1576145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803275" indent="-803275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Vì có thân hình nặng nề, voi di chuyển </a:t>
            </a:r>
            <a:r>
              <a:rPr lang="vi-VN" sz="5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chậm.</a:t>
            </a:r>
          </a:p>
          <a:p>
            <a:pPr marL="803275" indent="-803275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b. Ở đầu nguồn, nước suối </a:t>
            </a:r>
            <a:r>
              <a:rPr lang="vi-VN" sz="5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trong. </a:t>
            </a:r>
          </a:p>
          <a:p>
            <a:pPr marL="803275" indent="-803275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c. Khóm hoa mười giờ đẹp </a:t>
            </a:r>
            <a:r>
              <a:rPr lang="vi-VN" sz="5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!</a:t>
            </a:r>
          </a:p>
          <a:p>
            <a:pPr marL="803275" indent="-803275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d. Vì bị ốm, không được đi chơi Thảo Cầm Viên nên Lan </a:t>
            </a:r>
            <a:r>
              <a:rPr lang="vi-VN" sz="5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buồn.</a:t>
            </a:r>
          </a:p>
          <a:p>
            <a:pPr marL="803275" indent="-803275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e. Bỏ lỡ cơ hội nhìn thấy con chim xanh, cây xấu hổ tiếc </a:t>
            </a:r>
            <a:r>
              <a:rPr lang="vi-VN" sz="5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. </a:t>
            </a:r>
          </a:p>
          <a:p>
            <a:pPr marL="803275" indent="-803275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949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-1810286"/>
            <a:ext cx="18105120" cy="6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CFCFCF"/>
                </a:solidFill>
                <a:latin typeface="Calibri (MS)"/>
                <a:ea typeface="Calibri (MS)"/>
                <a:cs typeface="Calibri (MS)"/>
                <a:sym typeface="Calibri (MS)"/>
              </a:rPr>
              <a:t>www.9slide.vn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8603"/>
            <a:ext cx="18288000" cy="10287000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235440" y="7560945"/>
            <a:ext cx="7360920" cy="125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Lớp 4/11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C00000"/>
            </a:gs>
            <a:gs pos="100000">
              <a:schemeClr val="accent1">
                <a:lumMod val="45000"/>
                <a:lumOff val="55000"/>
              </a:schemeClr>
            </a:gs>
            <a:gs pos="98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3" descr="Water droplets">
            <a:extLst>
              <a:ext uri="{FF2B5EF4-FFF2-40B4-BE49-F238E27FC236}">
                <a16:creationId xmlns:a16="http://schemas.microsoft.com/office/drawing/2014/main" id="{4DC591C0-9728-A0B1-6AC2-39168301C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2527"/>
            <a:ext cx="18288000" cy="3343275"/>
          </a:xfrm>
          <a:prstGeom prst="ribbon">
            <a:avLst>
              <a:gd name="adj1" fmla="val 10056"/>
              <a:gd name="adj2" fmla="val 7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C61243EA-488E-B05F-FB19-07FB0AEFC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796" y="622697"/>
            <a:ext cx="13713764" cy="327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4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Chọn từ thích hợp điền vào chỗ chấm trong câu dưới đây: 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ea typeface="Calibri (MS)"/>
              <a:cs typeface="Times New Roman" panose="02020603050405020304" pitchFamily="18" charset="0"/>
              <a:sym typeface="Calibri (MS)"/>
            </a:endParaRPr>
          </a:p>
          <a:p>
            <a:pPr>
              <a:buNone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Vì có thân hình nặng nề, voi di chuyển ........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chậm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.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4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Oval 11">
            <a:extLst>
              <a:ext uri="{FF2B5EF4-FFF2-40B4-BE49-F238E27FC236}">
                <a16:creationId xmlns:a16="http://schemas.microsoft.com/office/drawing/2014/main" id="{5AFFEC0C-1ED1-E11B-37C7-7373F2EDD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141" y="4666033"/>
            <a:ext cx="1371600" cy="108227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5612" name="Oval 12">
            <a:extLst>
              <a:ext uri="{FF2B5EF4-FFF2-40B4-BE49-F238E27FC236}">
                <a16:creationId xmlns:a16="http://schemas.microsoft.com/office/drawing/2014/main" id="{C4A050A8-66D1-622A-D0C8-39A9AA7A9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6097191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615" name="AutoShape 15">
            <a:extLst>
              <a:ext uri="{FF2B5EF4-FFF2-40B4-BE49-F238E27FC236}">
                <a16:creationId xmlns:a16="http://schemas.microsoft.com/office/drawing/2014/main" id="{2BC4425C-F83A-9F37-4FBA-643591F70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561286"/>
            <a:ext cx="8058150" cy="1082279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5B373794-E81B-D5C9-0427-D2B615219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266" y="4773812"/>
            <a:ext cx="666869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rất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AutoShape 17">
            <a:extLst>
              <a:ext uri="{FF2B5EF4-FFF2-40B4-BE49-F238E27FC236}">
                <a16:creationId xmlns:a16="http://schemas.microsoft.com/office/drawing/2014/main" id="{D94F81AB-1CB7-6B86-745D-CAEDB0F9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349" y="6068616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FAA10FEA-696D-85F1-4348-78A78536A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247" y="6268641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Oval 24">
            <a:extLst>
              <a:ext uri="{FF2B5EF4-FFF2-40B4-BE49-F238E27FC236}">
                <a16:creationId xmlns:a16="http://schemas.microsoft.com/office/drawing/2014/main" id="{37D7A485-00EC-D9E6-5BF5-49C982A4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7479508"/>
            <a:ext cx="1352550" cy="96342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5625" name="AutoShape 25">
            <a:extLst>
              <a:ext uri="{FF2B5EF4-FFF2-40B4-BE49-F238E27FC236}">
                <a16:creationId xmlns:a16="http://schemas.microsoft.com/office/drawing/2014/main" id="{5A0E41EA-1EFC-512D-45B4-2F7A39001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282" y="7479508"/>
            <a:ext cx="7988498" cy="106084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26" name="Text Box 26">
            <a:extLst>
              <a:ext uri="{FF2B5EF4-FFF2-40B4-BE49-F238E27FC236}">
                <a16:creationId xmlns:a16="http://schemas.microsoft.com/office/drawing/2014/main" id="{E4715378-2C19-3038-F273-6B7EF2517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044" y="7658100"/>
            <a:ext cx="70598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hơi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C59DD227-C4F8-1745-5B2D-3BC03A54F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33" y="3894362"/>
            <a:ext cx="1371600" cy="1418034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>
            <a:outerShdw dist="107763" dir="13500000" sx="125000" sy="125000" algn="b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9000" b="1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9ADF372B-42E4-A04C-AF38-3E91FB14FE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30400" y="4364197"/>
            <a:ext cx="2514600" cy="11847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Hết giờ</a:t>
            </a:r>
          </a:p>
        </p:txBody>
      </p:sp>
      <p:sp>
        <p:nvSpPr>
          <p:cNvPr id="22544" name="Slide Number Placeholder 4">
            <a:extLst>
              <a:ext uri="{FF2B5EF4-FFF2-40B4-BE49-F238E27FC236}">
                <a16:creationId xmlns:a16="http://schemas.microsoft.com/office/drawing/2014/main" id="{FF07FED3-93CC-BE89-D44A-144C84D172E1}"/>
              </a:ext>
            </a:extLst>
          </p:cNvPr>
          <p:cNvSpPr txBox="1">
            <a:spLocks noGrp="1"/>
          </p:cNvSpPr>
          <p:nvPr/>
        </p:nvSpPr>
        <p:spPr bwMode="auto">
          <a:xfrm>
            <a:off x="11922920" y="8309969"/>
            <a:ext cx="2143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57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545" name="Group 98">
            <a:extLst>
              <a:ext uri="{FF2B5EF4-FFF2-40B4-BE49-F238E27FC236}">
                <a16:creationId xmlns:a16="http://schemas.microsoft.com/office/drawing/2014/main" id="{E67A122A-781B-DB28-8832-A380ACE45B67}"/>
              </a:ext>
            </a:extLst>
          </p:cNvPr>
          <p:cNvGrpSpPr>
            <a:grpSpLocks/>
          </p:cNvGrpSpPr>
          <p:nvPr/>
        </p:nvGrpSpPr>
        <p:grpSpPr bwMode="auto">
          <a:xfrm>
            <a:off x="15149524" y="6502604"/>
            <a:ext cx="1981200" cy="1732114"/>
            <a:chOff x="884" y="2628"/>
            <a:chExt cx="806" cy="653"/>
          </a:xfrm>
        </p:grpSpPr>
        <p:sp>
          <p:nvSpPr>
            <p:cNvPr id="22562" name="Oval 99">
              <a:extLst>
                <a:ext uri="{FF2B5EF4-FFF2-40B4-BE49-F238E27FC236}">
                  <a16:creationId xmlns:a16="http://schemas.microsoft.com/office/drawing/2014/main" id="{EF564DF7-8775-14B6-E249-16347C3C86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3" name="Oval 100">
              <a:extLst>
                <a:ext uri="{FF2B5EF4-FFF2-40B4-BE49-F238E27FC236}">
                  <a16:creationId xmlns:a16="http://schemas.microsoft.com/office/drawing/2014/main" id="{91E79489-359F-2C90-9B6D-98C420D5FB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4" name="Oval 101">
              <a:extLst>
                <a:ext uri="{FF2B5EF4-FFF2-40B4-BE49-F238E27FC236}">
                  <a16:creationId xmlns:a16="http://schemas.microsoft.com/office/drawing/2014/main" id="{1429C3FB-4CE7-51FB-886F-0DAE0B4926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640"/>
              <a:ext cx="750" cy="627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5" name="Oval 102">
              <a:extLst>
                <a:ext uri="{FF2B5EF4-FFF2-40B4-BE49-F238E27FC236}">
                  <a16:creationId xmlns:a16="http://schemas.microsoft.com/office/drawing/2014/main" id="{EE695007-3C61-032E-9C8F-8F3F3D1A15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640"/>
              <a:ext cx="749" cy="627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6" name="Oval 103">
              <a:extLst>
                <a:ext uri="{FF2B5EF4-FFF2-40B4-BE49-F238E27FC236}">
                  <a16:creationId xmlns:a16="http://schemas.microsoft.com/office/drawing/2014/main" id="{DD459C76-02C1-557C-0110-0B546E3130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40"/>
              <a:ext cx="674" cy="6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7" name="Oval 104">
              <a:extLst>
                <a:ext uri="{FF2B5EF4-FFF2-40B4-BE49-F238E27FC236}">
                  <a16:creationId xmlns:a16="http://schemas.microsoft.com/office/drawing/2014/main" id="{29D572AB-EBE8-1E2A-48D2-9BBDEC714E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8" name="Oval 105">
              <a:extLst>
                <a:ext uri="{FF2B5EF4-FFF2-40B4-BE49-F238E27FC236}">
                  <a16:creationId xmlns:a16="http://schemas.microsoft.com/office/drawing/2014/main" id="{D1C1D494-DFA7-229D-9435-A96BBE5E23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9" name="Oval 106">
              <a:extLst>
                <a:ext uri="{FF2B5EF4-FFF2-40B4-BE49-F238E27FC236}">
                  <a16:creationId xmlns:a16="http://schemas.microsoft.com/office/drawing/2014/main" id="{C7A8C3B7-04E7-D363-E06B-8AE8D27226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70" name="Oval 107">
              <a:extLst>
                <a:ext uri="{FF2B5EF4-FFF2-40B4-BE49-F238E27FC236}">
                  <a16:creationId xmlns:a16="http://schemas.microsoft.com/office/drawing/2014/main" id="{15F14AD2-04D7-6CE3-04E9-1066B5965B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</p:grpSp>
      <p:sp>
        <p:nvSpPr>
          <p:cNvPr id="34" name="WordArt 108" descr="Purple mesh">
            <a:extLst>
              <a:ext uri="{FF2B5EF4-FFF2-40B4-BE49-F238E27FC236}">
                <a16:creationId xmlns:a16="http://schemas.microsoft.com/office/drawing/2014/main" id="{45CDB6E6-79F3-26F4-8013-E3ECEAC3E9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78894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35" name="WordArt 109" descr="Purple mesh">
            <a:extLst>
              <a:ext uri="{FF2B5EF4-FFF2-40B4-BE49-F238E27FC236}">
                <a16:creationId xmlns:a16="http://schemas.microsoft.com/office/drawing/2014/main" id="{D6912096-954D-DB07-13C8-0CC712F8FF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19480" y="6809512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6" name="WordArt 110" descr="Purple mesh">
            <a:extLst>
              <a:ext uri="{FF2B5EF4-FFF2-40B4-BE49-F238E27FC236}">
                <a16:creationId xmlns:a16="http://schemas.microsoft.com/office/drawing/2014/main" id="{9F36CAC7-DEA4-D7BF-7F9A-FFCADC1ECD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55062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" name="WordArt 111" descr="Purple mesh">
            <a:extLst>
              <a:ext uri="{FF2B5EF4-FFF2-40B4-BE49-F238E27FC236}">
                <a16:creationId xmlns:a16="http://schemas.microsoft.com/office/drawing/2014/main" id="{44D44F06-56C3-DB4C-107E-C525976EE0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78894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WordArt 112" descr="Purple mesh">
            <a:extLst>
              <a:ext uri="{FF2B5EF4-FFF2-40B4-BE49-F238E27FC236}">
                <a16:creationId xmlns:a16="http://schemas.microsoft.com/office/drawing/2014/main" id="{5FA26916-9C96-6623-0015-FD7CEC16CC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84689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9" name="WordArt 113" descr="Purple mesh">
            <a:extLst>
              <a:ext uri="{FF2B5EF4-FFF2-40B4-BE49-F238E27FC236}">
                <a16:creationId xmlns:a16="http://schemas.microsoft.com/office/drawing/2014/main" id="{BDF939D9-F5E7-BA28-ED55-055FBA6525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78894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0" name="WordArt 114" descr="Purple mesh">
            <a:extLst>
              <a:ext uri="{FF2B5EF4-FFF2-40B4-BE49-F238E27FC236}">
                <a16:creationId xmlns:a16="http://schemas.microsoft.com/office/drawing/2014/main" id="{EB1F87A5-D5FB-1C04-03CC-B89017B050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81037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1" name="WordArt 115" descr="Purple mesh">
            <a:extLst>
              <a:ext uri="{FF2B5EF4-FFF2-40B4-BE49-F238E27FC236}">
                <a16:creationId xmlns:a16="http://schemas.microsoft.com/office/drawing/2014/main" id="{7A438CEA-A3D0-4BD6-1795-FE63501703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55062" y="681037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2" name="WordArt 116" descr="Purple mesh">
            <a:extLst>
              <a:ext uri="{FF2B5EF4-FFF2-40B4-BE49-F238E27FC236}">
                <a16:creationId xmlns:a16="http://schemas.microsoft.com/office/drawing/2014/main" id="{94E878B9-9741-757E-9846-F198E5850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78894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3" name="WordArt 117" descr="Purple mesh">
            <a:extLst>
              <a:ext uri="{FF2B5EF4-FFF2-40B4-BE49-F238E27FC236}">
                <a16:creationId xmlns:a16="http://schemas.microsoft.com/office/drawing/2014/main" id="{5DC7896E-F0AC-8980-9B7A-2BEDEF6CCE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78894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4" name="WordArt 118" descr="Purple mesh">
            <a:extLst>
              <a:ext uri="{FF2B5EF4-FFF2-40B4-BE49-F238E27FC236}">
                <a16:creationId xmlns:a16="http://schemas.microsoft.com/office/drawing/2014/main" id="{00C0A627-26A7-E4E3-F668-174AB79A4C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8275" y="6788945"/>
            <a:ext cx="910870" cy="11182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45" name="WordArt 118" descr="Purple mesh">
            <a:extLst>
              <a:ext uri="{FF2B5EF4-FFF2-40B4-BE49-F238E27FC236}">
                <a16:creationId xmlns:a16="http://schemas.microsoft.com/office/drawing/2014/main" id="{C00A67C3-30F0-F7D4-5A06-2A4E1DE091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55062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6" name="WordArt 118" descr="Purple mesh">
            <a:extLst>
              <a:ext uri="{FF2B5EF4-FFF2-40B4-BE49-F238E27FC236}">
                <a16:creationId xmlns:a16="http://schemas.microsoft.com/office/drawing/2014/main" id="{FB1B8D29-12B8-8BFC-2BCA-77E924B200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55062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47" name="WordArt 118" descr="Purple mesh">
            <a:extLst>
              <a:ext uri="{FF2B5EF4-FFF2-40B4-BE49-F238E27FC236}">
                <a16:creationId xmlns:a16="http://schemas.microsoft.com/office/drawing/2014/main" id="{693F60C3-DA49-4E0D-0C6D-75C5A54B35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55062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48" name="WordArt 118" descr="Purple mesh">
            <a:extLst>
              <a:ext uri="{FF2B5EF4-FFF2-40B4-BE49-F238E27FC236}">
                <a16:creationId xmlns:a16="http://schemas.microsoft.com/office/drawing/2014/main" id="{04550BA8-4520-0574-688F-3EFCF0151B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55062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49" name="WordArt 118" descr="Purple mesh">
            <a:extLst>
              <a:ext uri="{FF2B5EF4-FFF2-40B4-BE49-F238E27FC236}">
                <a16:creationId xmlns:a16="http://schemas.microsoft.com/office/drawing/2014/main" id="{14987536-C088-7C4E-4C87-6C6F917AA5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76929" y="6788944"/>
            <a:ext cx="910871" cy="11182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15</a:t>
            </a:r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F367A588-ABD0-0874-C725-DC1C831F7F1A}"/>
              </a:ext>
            </a:extLst>
          </p:cNvPr>
          <p:cNvGrpSpPr/>
          <p:nvPr/>
        </p:nvGrpSpPr>
        <p:grpSpPr>
          <a:xfrm>
            <a:off x="-10617" y="212527"/>
            <a:ext cx="2143125" cy="2143125"/>
            <a:chOff x="0" y="0"/>
            <a:chExt cx="2857500" cy="2857500"/>
          </a:xfrm>
        </p:grpSpPr>
        <p:sp>
          <p:nvSpPr>
            <p:cNvPr id="3" name="Freeform 62">
              <a:extLst>
                <a:ext uri="{FF2B5EF4-FFF2-40B4-BE49-F238E27FC236}">
                  <a16:creationId xmlns:a16="http://schemas.microsoft.com/office/drawing/2014/main" id="{95EB92EC-8666-007F-9751-7BE32797FC10}"/>
                </a:ext>
              </a:extLst>
            </p:cNvPr>
            <p:cNvSpPr/>
            <p:nvPr/>
          </p:nvSpPr>
          <p:spPr>
            <a:xfrm>
              <a:off x="0" y="0"/>
              <a:ext cx="2857500" cy="2857500"/>
            </a:xfrm>
            <a:custGeom>
              <a:avLst/>
              <a:gdLst/>
              <a:ahLst/>
              <a:cxnLst/>
              <a:rect l="l" t="t" r="r" b="b"/>
              <a:pathLst>
                <a:path w="2857500" h="2857500">
                  <a:moveTo>
                    <a:pt x="0" y="0"/>
                  </a:moveTo>
                  <a:lnTo>
                    <a:pt x="2857500" y="0"/>
                  </a:lnTo>
                  <a:lnTo>
                    <a:pt x="2857500" y="2857500"/>
                  </a:lnTo>
                  <a:lnTo>
                    <a:pt x="0" y="28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Oval 12">
            <a:extLst>
              <a:ext uri="{FF2B5EF4-FFF2-40B4-BE49-F238E27FC236}">
                <a16:creationId xmlns:a16="http://schemas.microsoft.com/office/drawing/2014/main" id="{B55C2D67-EAC7-10E5-F28C-2B92089D7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8829675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D10EAC93-DC37-B109-770D-81BEEAA64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9" y="8801100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BB173F1A-094F-ECB1-EF83-313BD6B44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197" y="9001125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lắm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5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8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00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4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/>
      <p:bldP spid="25611" grpId="0" animBg="1"/>
      <p:bldP spid="25612" grpId="0" animBg="1"/>
      <p:bldP spid="25615" grpId="0" animBg="1"/>
      <p:bldP spid="25616" grpId="0"/>
      <p:bldP spid="25617" grpId="0" animBg="1"/>
      <p:bldP spid="25618" grpId="0"/>
      <p:bldP spid="25624" grpId="0" animBg="1"/>
      <p:bldP spid="25625" grpId="0" animBg="1"/>
      <p:bldP spid="25626" grpId="0"/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C00000"/>
            </a:gs>
            <a:gs pos="100000">
              <a:schemeClr val="accent1">
                <a:lumMod val="45000"/>
                <a:lumOff val="55000"/>
              </a:schemeClr>
            </a:gs>
            <a:gs pos="98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EA3AD-E85F-A85B-DC93-EC03E9BCD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5" name="AutoShape 25">
            <a:extLst>
              <a:ext uri="{FF2B5EF4-FFF2-40B4-BE49-F238E27FC236}">
                <a16:creationId xmlns:a16="http://schemas.microsoft.com/office/drawing/2014/main" id="{AC24A97E-EBEF-8269-A44D-4603EEEFD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362" y="5968604"/>
            <a:ext cx="7988498" cy="106084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AutoShape 3" descr="Water droplets">
            <a:extLst>
              <a:ext uri="{FF2B5EF4-FFF2-40B4-BE49-F238E27FC236}">
                <a16:creationId xmlns:a16="http://schemas.microsoft.com/office/drawing/2014/main" id="{83BBCF6C-39CB-049C-2855-8D5FFA033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2527"/>
            <a:ext cx="18288000" cy="3343275"/>
          </a:xfrm>
          <a:prstGeom prst="ribbon">
            <a:avLst>
              <a:gd name="adj1" fmla="val 10056"/>
              <a:gd name="adj2" fmla="val 7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969D4927-F096-6747-EC74-BC1F96EE8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636" y="473243"/>
            <a:ext cx="13713764" cy="278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Chọn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từ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thích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hợp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điền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vào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chỗ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chấm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trong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câu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dưới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đây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:</a:t>
            </a:r>
          </a:p>
          <a:p>
            <a:pPr algn="ctr">
              <a:buNone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Ở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đầu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nguồn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,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nước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suối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Calibri (MS)"/>
                <a:cs typeface="Times New Roman" panose="02020603050405020304" pitchFamily="18" charset="0"/>
                <a:sym typeface="Calibri (MS)"/>
              </a:rPr>
              <a:t> ........ trong. </a:t>
            </a:r>
          </a:p>
        </p:txBody>
      </p:sp>
      <p:sp>
        <p:nvSpPr>
          <p:cNvPr id="25611" name="Oval 11">
            <a:extLst>
              <a:ext uri="{FF2B5EF4-FFF2-40B4-BE49-F238E27FC236}">
                <a16:creationId xmlns:a16="http://schemas.microsoft.com/office/drawing/2014/main" id="{7BE5767D-2326-3248-B2A9-FFAA349BB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496" y="4613078"/>
            <a:ext cx="1371600" cy="1082279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>
                <a:solidFill>
                  <a:srgbClr val="8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5612" name="Oval 12">
            <a:extLst>
              <a:ext uri="{FF2B5EF4-FFF2-40B4-BE49-F238E27FC236}">
                <a16:creationId xmlns:a16="http://schemas.microsoft.com/office/drawing/2014/main" id="{9FAFDD99-4237-1112-8B1E-B82B2036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891" y="7543800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5615" name="AutoShape 15">
            <a:extLst>
              <a:ext uri="{FF2B5EF4-FFF2-40B4-BE49-F238E27FC236}">
                <a16:creationId xmlns:a16="http://schemas.microsoft.com/office/drawing/2014/main" id="{6D66269D-EEEC-0C35-16D4-282BD2442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561286"/>
            <a:ext cx="8058150" cy="1082279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7BF264BB-E462-0F02-2C13-D4D67770D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197" y="6149475"/>
            <a:ext cx="666869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rất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AutoShape 17">
            <a:extLst>
              <a:ext uri="{FF2B5EF4-FFF2-40B4-BE49-F238E27FC236}">
                <a16:creationId xmlns:a16="http://schemas.microsoft.com/office/drawing/2014/main" id="{53C3DF5A-EA3C-E2AB-E0D2-CF71A7B63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471" y="7458076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FCF4F3FD-0634-E8A9-7BE9-B90D95BB4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376" y="4698776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Oval 24">
            <a:extLst>
              <a:ext uri="{FF2B5EF4-FFF2-40B4-BE49-F238E27FC236}">
                <a16:creationId xmlns:a16="http://schemas.microsoft.com/office/drawing/2014/main" id="{48169059-12BB-2814-8A68-274EBA700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496" y="6039194"/>
            <a:ext cx="1371600" cy="97512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626" name="Text Box 26">
            <a:extLst>
              <a:ext uri="{FF2B5EF4-FFF2-40B4-BE49-F238E27FC236}">
                <a16:creationId xmlns:a16="http://schemas.microsoft.com/office/drawing/2014/main" id="{A4EBCABE-DE35-31FA-B32B-C62E3D5B0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247" y="7685926"/>
            <a:ext cx="70598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hơi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EE58D4F2-9F6B-8EA7-4A81-9D76862F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00" y="4097920"/>
            <a:ext cx="1744650" cy="183496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>
            <a:outerShdw dist="107763" dir="13500000" sx="125000" sy="125000" algn="b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9000" b="1" dirty="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376AFF85-4DDE-ED59-6073-568F9B2FD8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4601" y="4223282"/>
            <a:ext cx="2666999" cy="9202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Hết giờ</a:t>
            </a:r>
          </a:p>
        </p:txBody>
      </p:sp>
      <p:sp>
        <p:nvSpPr>
          <p:cNvPr id="22544" name="Slide Number Placeholder 4">
            <a:extLst>
              <a:ext uri="{FF2B5EF4-FFF2-40B4-BE49-F238E27FC236}">
                <a16:creationId xmlns:a16="http://schemas.microsoft.com/office/drawing/2014/main" id="{B77E0BFB-0A3E-B556-BCB4-AF600AAF363E}"/>
              </a:ext>
            </a:extLst>
          </p:cNvPr>
          <p:cNvSpPr txBox="1">
            <a:spLocks noGrp="1"/>
          </p:cNvSpPr>
          <p:nvPr/>
        </p:nvSpPr>
        <p:spPr bwMode="auto">
          <a:xfrm>
            <a:off x="11922920" y="8309969"/>
            <a:ext cx="2143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57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545" name="Group 98">
            <a:extLst>
              <a:ext uri="{FF2B5EF4-FFF2-40B4-BE49-F238E27FC236}">
                <a16:creationId xmlns:a16="http://schemas.microsoft.com/office/drawing/2014/main" id="{472B1ADC-7B0A-42EE-CA7E-5665BE911805}"/>
              </a:ext>
            </a:extLst>
          </p:cNvPr>
          <p:cNvGrpSpPr>
            <a:grpSpLocks/>
          </p:cNvGrpSpPr>
          <p:nvPr/>
        </p:nvGrpSpPr>
        <p:grpSpPr bwMode="auto">
          <a:xfrm>
            <a:off x="14396720" y="6383404"/>
            <a:ext cx="2286000" cy="1926565"/>
            <a:chOff x="884" y="2628"/>
            <a:chExt cx="806" cy="653"/>
          </a:xfrm>
        </p:grpSpPr>
        <p:sp>
          <p:nvSpPr>
            <p:cNvPr id="22562" name="Oval 99">
              <a:extLst>
                <a:ext uri="{FF2B5EF4-FFF2-40B4-BE49-F238E27FC236}">
                  <a16:creationId xmlns:a16="http://schemas.microsoft.com/office/drawing/2014/main" id="{BF883DC3-A4FB-22F1-FA7B-2F85D387BB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3" name="Oval 100">
              <a:extLst>
                <a:ext uri="{FF2B5EF4-FFF2-40B4-BE49-F238E27FC236}">
                  <a16:creationId xmlns:a16="http://schemas.microsoft.com/office/drawing/2014/main" id="{2AC8B487-ADC2-0174-BAC5-9FEE14D391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640"/>
              <a:ext cx="201" cy="627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4" name="Oval 101">
              <a:extLst>
                <a:ext uri="{FF2B5EF4-FFF2-40B4-BE49-F238E27FC236}">
                  <a16:creationId xmlns:a16="http://schemas.microsoft.com/office/drawing/2014/main" id="{69736CCB-B204-A5B6-222D-C5942AB694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640"/>
              <a:ext cx="750" cy="627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5" name="Oval 102">
              <a:extLst>
                <a:ext uri="{FF2B5EF4-FFF2-40B4-BE49-F238E27FC236}">
                  <a16:creationId xmlns:a16="http://schemas.microsoft.com/office/drawing/2014/main" id="{D2F734FA-22FB-E9BE-536A-CDF9857E35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640"/>
              <a:ext cx="749" cy="627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6" name="Oval 103">
              <a:extLst>
                <a:ext uri="{FF2B5EF4-FFF2-40B4-BE49-F238E27FC236}">
                  <a16:creationId xmlns:a16="http://schemas.microsoft.com/office/drawing/2014/main" id="{F122CBE2-DFB2-6C77-636B-C0C0AE9491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40"/>
              <a:ext cx="674" cy="6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7" name="Oval 104">
              <a:extLst>
                <a:ext uri="{FF2B5EF4-FFF2-40B4-BE49-F238E27FC236}">
                  <a16:creationId xmlns:a16="http://schemas.microsoft.com/office/drawing/2014/main" id="{A2039EBE-530A-E559-C289-27DABA6F91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8" name="Oval 105">
              <a:extLst>
                <a:ext uri="{FF2B5EF4-FFF2-40B4-BE49-F238E27FC236}">
                  <a16:creationId xmlns:a16="http://schemas.microsoft.com/office/drawing/2014/main" id="{E5818733-8CAA-27FF-AFE5-6A65A8D20D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69" name="Oval 106">
              <a:extLst>
                <a:ext uri="{FF2B5EF4-FFF2-40B4-BE49-F238E27FC236}">
                  <a16:creationId xmlns:a16="http://schemas.microsoft.com/office/drawing/2014/main" id="{860CE47D-AD8A-A22D-DE3C-7CC51AC6E9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  <p:sp>
          <p:nvSpPr>
            <p:cNvPr id="22570" name="Oval 107">
              <a:extLst>
                <a:ext uri="{FF2B5EF4-FFF2-40B4-BE49-F238E27FC236}">
                  <a16:creationId xmlns:a16="http://schemas.microsoft.com/office/drawing/2014/main" id="{513B0E10-605A-5CFC-77A4-0B6CB78D63D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200"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0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3150">
                <a:solidFill>
                  <a:schemeClr val="bg1"/>
                </a:solidFill>
                <a:latin typeface=".VnCommercial Script" pitchFamily="34" charset="0"/>
              </a:endParaRPr>
            </a:p>
          </p:txBody>
        </p:sp>
      </p:grpSp>
      <p:sp>
        <p:nvSpPr>
          <p:cNvPr id="34" name="WordArt 108" descr="Purple mesh">
            <a:extLst>
              <a:ext uri="{FF2B5EF4-FFF2-40B4-BE49-F238E27FC236}">
                <a16:creationId xmlns:a16="http://schemas.microsoft.com/office/drawing/2014/main" id="{192324FD-0CCB-B596-4D5C-FDD0404517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35" name="WordArt 109" descr="Purple mesh">
            <a:extLst>
              <a:ext uri="{FF2B5EF4-FFF2-40B4-BE49-F238E27FC236}">
                <a16:creationId xmlns:a16="http://schemas.microsoft.com/office/drawing/2014/main" id="{942291D7-D413-039C-DCB2-8F0BD29348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75609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6" name="WordArt 110" descr="Purple mesh">
            <a:extLst>
              <a:ext uri="{FF2B5EF4-FFF2-40B4-BE49-F238E27FC236}">
                <a16:creationId xmlns:a16="http://schemas.microsoft.com/office/drawing/2014/main" id="{C5D1FFD3-4006-1FB5-A7E9-DC60D3B52A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78894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" name="WordArt 111" descr="Purple mesh">
            <a:extLst>
              <a:ext uri="{FF2B5EF4-FFF2-40B4-BE49-F238E27FC236}">
                <a16:creationId xmlns:a16="http://schemas.microsoft.com/office/drawing/2014/main" id="{06D994E3-8353-1A18-EE4C-9C595A0D0D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WordArt 112" descr="Purple mesh">
            <a:extLst>
              <a:ext uri="{FF2B5EF4-FFF2-40B4-BE49-F238E27FC236}">
                <a16:creationId xmlns:a16="http://schemas.microsoft.com/office/drawing/2014/main" id="{B46CA2EF-8F03-9B29-7390-F1C4CAECDF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02397" y="681037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9" name="WordArt 113" descr="Purple mesh">
            <a:extLst>
              <a:ext uri="{FF2B5EF4-FFF2-40B4-BE49-F238E27FC236}">
                <a16:creationId xmlns:a16="http://schemas.microsoft.com/office/drawing/2014/main" id="{D394553D-18BF-A951-3B8D-DD9914AA20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0" name="WordArt 114" descr="Purple mesh">
            <a:extLst>
              <a:ext uri="{FF2B5EF4-FFF2-40B4-BE49-F238E27FC236}">
                <a16:creationId xmlns:a16="http://schemas.microsoft.com/office/drawing/2014/main" id="{4EA669B1-F634-ABD1-342B-6B66B099F1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81037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1" name="WordArt 115" descr="Purple mesh">
            <a:extLst>
              <a:ext uri="{FF2B5EF4-FFF2-40B4-BE49-F238E27FC236}">
                <a16:creationId xmlns:a16="http://schemas.microsoft.com/office/drawing/2014/main" id="{9FF3E3AD-6292-C17E-16D3-7D08047810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81037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2" name="WordArt 116" descr="Purple mesh">
            <a:extLst>
              <a:ext uri="{FF2B5EF4-FFF2-40B4-BE49-F238E27FC236}">
                <a16:creationId xmlns:a16="http://schemas.microsoft.com/office/drawing/2014/main" id="{ADC41DAB-3659-7924-D796-2F038968C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3" name="WordArt 117" descr="Purple mesh">
            <a:extLst>
              <a:ext uri="{FF2B5EF4-FFF2-40B4-BE49-F238E27FC236}">
                <a16:creationId xmlns:a16="http://schemas.microsoft.com/office/drawing/2014/main" id="{088F2621-09B4-437C-0956-F8B9204458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4" name="WordArt 118" descr="Purple mesh">
            <a:extLst>
              <a:ext uri="{FF2B5EF4-FFF2-40B4-BE49-F238E27FC236}">
                <a16:creationId xmlns:a16="http://schemas.microsoft.com/office/drawing/2014/main" id="{ABB79E22-F427-4D9D-31B2-D604A73787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61334" y="6788944"/>
            <a:ext cx="990076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45" name="WordArt 118" descr="Purple mesh">
            <a:extLst>
              <a:ext uri="{FF2B5EF4-FFF2-40B4-BE49-F238E27FC236}">
                <a16:creationId xmlns:a16="http://schemas.microsoft.com/office/drawing/2014/main" id="{64668116-5E5E-7D8C-B173-E7527AEECF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78894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6" name="WordArt 118" descr="Purple mesh">
            <a:extLst>
              <a:ext uri="{FF2B5EF4-FFF2-40B4-BE49-F238E27FC236}">
                <a16:creationId xmlns:a16="http://schemas.microsoft.com/office/drawing/2014/main" id="{86D2BC50-B9CC-6541-ACF3-BB3EE3FCAA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78894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47" name="WordArt 118" descr="Purple mesh">
            <a:extLst>
              <a:ext uri="{FF2B5EF4-FFF2-40B4-BE49-F238E27FC236}">
                <a16:creationId xmlns:a16="http://schemas.microsoft.com/office/drawing/2014/main" id="{1F52275C-40DE-C835-081A-EC4CB2FA8A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78894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48" name="WordArt 118" descr="Purple mesh">
            <a:extLst>
              <a:ext uri="{FF2B5EF4-FFF2-40B4-BE49-F238E27FC236}">
                <a16:creationId xmlns:a16="http://schemas.microsoft.com/office/drawing/2014/main" id="{1C407852-1ED3-F6D6-E199-BF2445C94E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78894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49" name="WordArt 118" descr="Purple mesh">
            <a:extLst>
              <a:ext uri="{FF2B5EF4-FFF2-40B4-BE49-F238E27FC236}">
                <a16:creationId xmlns:a16="http://schemas.microsoft.com/office/drawing/2014/main" id="{E3265541-FD02-D4CC-2F41-6F2126148A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88122" y="6788944"/>
            <a:ext cx="990078" cy="12155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15</a:t>
            </a:r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FC4C35AB-6646-BDC3-64D8-4C905F52EBAF}"/>
              </a:ext>
            </a:extLst>
          </p:cNvPr>
          <p:cNvGrpSpPr/>
          <p:nvPr/>
        </p:nvGrpSpPr>
        <p:grpSpPr>
          <a:xfrm>
            <a:off x="113512" y="387534"/>
            <a:ext cx="2143125" cy="2143125"/>
            <a:chOff x="0" y="0"/>
            <a:chExt cx="2857500" cy="2857500"/>
          </a:xfrm>
        </p:grpSpPr>
        <p:sp>
          <p:nvSpPr>
            <p:cNvPr id="3" name="Freeform 62">
              <a:extLst>
                <a:ext uri="{FF2B5EF4-FFF2-40B4-BE49-F238E27FC236}">
                  <a16:creationId xmlns:a16="http://schemas.microsoft.com/office/drawing/2014/main" id="{3B30EED7-9D86-CA93-F92F-617B39D0B077}"/>
                </a:ext>
              </a:extLst>
            </p:cNvPr>
            <p:cNvSpPr/>
            <p:nvPr/>
          </p:nvSpPr>
          <p:spPr>
            <a:xfrm>
              <a:off x="0" y="0"/>
              <a:ext cx="2857500" cy="2857500"/>
            </a:xfrm>
            <a:custGeom>
              <a:avLst/>
              <a:gdLst/>
              <a:ahLst/>
              <a:cxnLst/>
              <a:rect l="l" t="t" r="r" b="b"/>
              <a:pathLst>
                <a:path w="2857500" h="2857500">
                  <a:moveTo>
                    <a:pt x="0" y="0"/>
                  </a:moveTo>
                  <a:lnTo>
                    <a:pt x="2857500" y="0"/>
                  </a:lnTo>
                  <a:lnTo>
                    <a:pt x="2857500" y="2857500"/>
                  </a:lnTo>
                  <a:lnTo>
                    <a:pt x="0" y="285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Oval 12">
            <a:extLst>
              <a:ext uri="{FF2B5EF4-FFF2-40B4-BE49-F238E27FC236}">
                <a16:creationId xmlns:a16="http://schemas.microsoft.com/office/drawing/2014/main" id="{35F217EC-023E-45A2-774C-60C38E586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496" y="8886824"/>
            <a:ext cx="1371600" cy="96440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50" dirty="0">
                <a:solidFill>
                  <a:srgbClr val="8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194DADE7-D000-EBBA-4979-2BCC63FE0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9" y="8801100"/>
            <a:ext cx="7940279" cy="1135857"/>
          </a:xfrm>
          <a:prstGeom prst="flowChartTerminator">
            <a:avLst/>
          </a:prstGeom>
          <a:gradFill rotWithShape="1">
            <a:gsLst>
              <a:gs pos="0">
                <a:srgbClr val="3333FF"/>
              </a:gs>
              <a:gs pos="100000">
                <a:srgbClr val="990033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15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9866D964-147F-FFA9-B6D5-FF1B15F28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197" y="9001125"/>
            <a:ext cx="71526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BABA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50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lắm</a:t>
            </a:r>
            <a:endParaRPr lang="en-US" altLang="en-US" sz="4500" b="1" dirty="0">
              <a:solidFill>
                <a:srgbClr val="CCFF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122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02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3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6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3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animBg="1"/>
      <p:bldP spid="25603" grpId="0" animBg="1"/>
      <p:bldP spid="25604" grpId="0"/>
      <p:bldP spid="25611" grpId="0" animBg="1"/>
      <p:bldP spid="25612" grpId="0" animBg="1"/>
      <p:bldP spid="25615" grpId="0" animBg="1"/>
      <p:bldP spid="25616" grpId="0"/>
      <p:bldP spid="25617" grpId="0" animBg="1"/>
      <p:bldP spid="25618" grpId="0"/>
      <p:bldP spid="25624" grpId="0" animBg="1"/>
      <p:bldP spid="25626" grpId="0"/>
      <p:bldP spid="10" grpId="0" animBg="1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970</Words>
  <Application>Microsoft Office PowerPoint</Application>
  <PresentationFormat>Custom</PresentationFormat>
  <Paragraphs>251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.VnCommercial Script</vt:lpstr>
      <vt:lpstr>Calibri</vt:lpstr>
      <vt:lpstr>Calibri (MS) Italics</vt:lpstr>
      <vt:lpstr>Wingdings</vt:lpstr>
      <vt:lpstr>Calibri (MS)</vt:lpstr>
      <vt:lpstr>Arial Black</vt:lpstr>
      <vt:lpstr>Lazydog</vt:lpstr>
      <vt:lpstr>Times New Roman Italics</vt:lpstr>
      <vt:lpstr>.VnAristoteH</vt:lpstr>
      <vt:lpstr>Times New Roman</vt:lpstr>
      <vt:lpstr>Times New Roman Bold Italics</vt:lpstr>
      <vt:lpstr>Calibri (MS) Bold</vt:lpstr>
      <vt:lpstr>Calibri (MS)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VỀ TÍNH TỪ</dc:title>
  <cp:lastModifiedBy>Dell</cp:lastModifiedBy>
  <cp:revision>21</cp:revision>
  <dcterms:created xsi:type="dcterms:W3CDTF">2006-08-16T00:00:00Z</dcterms:created>
  <dcterms:modified xsi:type="dcterms:W3CDTF">2025-11-22T10:47:40Z</dcterms:modified>
  <dc:identifier>DAG4E2jSELE</dc:identifier>
</cp:coreProperties>
</file>