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628" r:id="rId2"/>
    <p:sldId id="770" r:id="rId3"/>
    <p:sldId id="773" r:id="rId4"/>
    <p:sldId id="772" r:id="rId5"/>
    <p:sldId id="774" r:id="rId6"/>
    <p:sldId id="783" r:id="rId7"/>
    <p:sldId id="781" r:id="rId8"/>
    <p:sldId id="768" r:id="rId9"/>
    <p:sldId id="780" r:id="rId10"/>
    <p:sldId id="785" r:id="rId11"/>
    <p:sldId id="786" r:id="rId12"/>
    <p:sldId id="787" r:id="rId13"/>
    <p:sldId id="733" r:id="rId14"/>
    <p:sldId id="771" r:id="rId15"/>
    <p:sldId id="788" r:id="rId16"/>
    <p:sldId id="789" r:id="rId17"/>
    <p:sldId id="794" r:id="rId18"/>
    <p:sldId id="791" r:id="rId19"/>
    <p:sldId id="796" r:id="rId20"/>
    <p:sldId id="797" r:id="rId21"/>
    <p:sldId id="724" r:id="rId22"/>
    <p:sldId id="800" r:id="rId23"/>
  </p:sldIdLst>
  <p:sldSz cx="16276638" cy="9144000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28" userDrawn="1">
          <p15:clr>
            <a:srgbClr val="A4A3A4"/>
          </p15:clr>
        </p15:guide>
        <p15:guide id="2" pos="47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0000CC"/>
    <a:srgbClr val="FF0066"/>
    <a:srgbClr val="FF7C80"/>
    <a:srgbClr val="6600CC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 showGuides="1">
      <p:cViewPr>
        <p:scale>
          <a:sx n="57" d="100"/>
          <a:sy n="57" d="100"/>
        </p:scale>
        <p:origin x="-408" y="-72"/>
      </p:cViewPr>
      <p:guideLst>
        <p:guide orient="horz" pos="2828"/>
        <p:guide pos="47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158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3C5795F-4089-4682-92BE-2E83158774E4}" type="slidenum">
              <a:rPr lang="en-US" altLang="en-US" sz="1200">
                <a:latin typeface=".VnTime" panose="020B7200000000000000" pitchFamily="34" charset="0"/>
              </a:rPr>
              <a:t>1</a:t>
            </a:fld>
            <a:endParaRPr lang="en-US" altLang="en-US" sz="1200">
              <a:latin typeface=".VnTime" panose="020B7200000000000000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56249-511D-4BF4-B0CF-5E7A7B03DD21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microsoft.com/office/2007/relationships/hdphoto" Target="../media/hdphoto1.wdp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22"/>
          <p:cNvSpPr txBox="1">
            <a:spLocks noChangeArrowheads="1"/>
          </p:cNvSpPr>
          <p:nvPr/>
        </p:nvSpPr>
        <p:spPr bwMode="auto">
          <a:xfrm>
            <a:off x="1755775" y="2739390"/>
            <a:ext cx="134867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6400" b="1" smtClean="0">
                <a:solidFill>
                  <a:srgbClr val="FF0000"/>
                </a:solidFill>
                <a:cs typeface="Times New Roman" panose="02020603050405020304" pitchFamily="18" charset="0"/>
              </a:rPr>
              <a:t>PHẦN 1: SỐ TỰ NHIÊN – PHÂN SỐ </a:t>
            </a:r>
            <a:endParaRPr lang="vi-VN" altLang="en-US" sz="64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58" name="TextBox 8"/>
          <p:cNvSpPr txBox="1">
            <a:spLocks noChangeArrowheads="1"/>
          </p:cNvSpPr>
          <p:nvPr/>
        </p:nvSpPr>
        <p:spPr bwMode="auto">
          <a:xfrm>
            <a:off x="1983635" y="5623560"/>
            <a:ext cx="13927084" cy="11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NG</a:t>
            </a:r>
            <a:r>
              <a:rPr lang="vi-VN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ƯỜI THỰC HIỆN:</a:t>
            </a:r>
            <a:r>
              <a:rPr lang="en-US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    NGUYỄN VĂN </a:t>
            </a:r>
            <a:endParaRPr lang="vi-VN" altLang="en-US" sz="3465" b="1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GIÁO VIÊN</a:t>
            </a:r>
            <a:r>
              <a:rPr lang="en-US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: T</a:t>
            </a:r>
            <a:r>
              <a:rPr lang="vi-VN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RƯỜNG TIỂU HỌC</a:t>
            </a:r>
            <a:r>
              <a:rPr lang="en-US" altLang="en-US" sz="3465" b="1" smtClean="0">
                <a:solidFill>
                  <a:srgbClr val="FF0000"/>
                </a:solidFill>
                <a:cs typeface="Times New Roman" panose="02020603050405020304" pitchFamily="18" charset="0"/>
              </a:rPr>
              <a:t> TOÀN THẮNG – TIÊN THẮNG</a:t>
            </a:r>
            <a:endParaRPr lang="en-US" altLang="en-US" sz="3465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460" y="1143000"/>
            <a:ext cx="150621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vi-VN" alt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TẬP CUỐI HỌC KÌ II – TOÁN 4</a:t>
            </a:r>
            <a:endParaRPr lang="vi-VN" altLang="en-US" sz="7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445453" y="5015164"/>
            <a:ext cx="11395391" cy="1824109"/>
            <a:chOff x="2098496" y="3656526"/>
            <a:chExt cx="8546543" cy="1201717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/>
                <p:cNvSpPr txBox="1"/>
                <p:nvPr/>
              </p:nvSpPr>
              <p:spPr>
                <a:xfrm>
                  <a:off x="5982315" y="3656526"/>
                  <a:ext cx="2202656" cy="1154607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no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altLang="en-US" sz="5400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8</m:t>
                            </m:r>
                          </m:num>
                          <m:den>
                            <m:r>
                              <a:rPr lang="vi-VN" altLang="en-US" sz="5400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vi-VN" sz="5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7" name="TextBox 2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315" y="3656526"/>
                  <a:ext cx="2202656" cy="1154607"/>
                </a:xfrm>
                <a:prstGeom prst="roundRect">
                  <a:avLst/>
                </a:prstGeom>
                <a:blipFill rotWithShape="1">
                  <a:blip r:embed="rId3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/>
          <p:cNvGrpSpPr/>
          <p:nvPr/>
        </p:nvGrpSpPr>
        <p:grpSpPr>
          <a:xfrm>
            <a:off x="3754120" y="2840990"/>
            <a:ext cx="11854180" cy="2009775"/>
            <a:chOff x="1861723" y="2134893"/>
            <a:chExt cx="8819884" cy="1270717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/>
                <p:cNvSpPr txBox="1"/>
                <p:nvPr/>
              </p:nvSpPr>
              <p:spPr>
                <a:xfrm>
                  <a:off x="3535442" y="2247903"/>
                  <a:ext cx="5306047" cy="1134126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335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vi-VN" altLang="en-US" sz="5335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8" name="TextBox 2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442" y="2247903"/>
                  <a:ext cx="5306047" cy="1134126"/>
                </a:xfrm>
                <a:prstGeom prst="roundRect">
                  <a:avLst/>
                </a:prstGeom>
                <a:blipFill rotWithShape="1">
                  <a:blip r:embed="rId4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/>
                <p:cNvSpPr txBox="1"/>
                <p:nvPr/>
              </p:nvSpPr>
              <p:spPr>
                <a:xfrm>
                  <a:off x="4918802" y="5401496"/>
                  <a:ext cx="2329339" cy="1168266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335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vi-VN" sz="5335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8802" y="5401496"/>
                  <a:ext cx="2329339" cy="1168266"/>
                </a:xfrm>
                <a:prstGeom prst="roundRect">
                  <a:avLst/>
                </a:prstGeom>
                <a:blipFill rotWithShape="1">
                  <a:blip r:embed="rId5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9" name="Heart 198"/>
          <p:cNvSpPr/>
          <p:nvPr/>
        </p:nvSpPr>
        <p:spPr>
          <a:xfrm>
            <a:off x="13090972" y="762257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6939" y="457200"/>
            <a:ext cx="15159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en-US" sz="48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CÂU </a:t>
            </a:r>
            <a:r>
              <a:rPr lang="vi-VN" altLang="en-US" sz="48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9</a:t>
            </a:r>
            <a:r>
              <a:rPr lang="vi-VN" altLang="en-US" sz="4800" b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:</a:t>
            </a:r>
            <a:r>
              <a:rPr lang="vi-VN" sz="48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các phân số sau phân số nào là </a:t>
            </a:r>
            <a:r>
              <a:rPr lang="vi-VN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 </a:t>
            </a:r>
            <a:r>
              <a:rPr lang="vi-VN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445453" y="5019608"/>
            <a:ext cx="11395391" cy="1819665"/>
            <a:chOff x="2098496" y="3659454"/>
            <a:chExt cx="8546543" cy="1198789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7" name="TextBox 206"/>
            <p:cNvSpPr txBox="1"/>
            <p:nvPr/>
          </p:nvSpPr>
          <p:spPr>
            <a:xfrm>
              <a:off x="5810864" y="4017131"/>
              <a:ext cx="2202656" cy="7279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pPr lvl="0" algn="ctr">
                <a:defRPr/>
              </a:pPr>
              <a:r>
                <a:rPr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152 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3754120" y="2840990"/>
            <a:ext cx="11854180" cy="2009775"/>
            <a:chOff x="1861723" y="2134893"/>
            <a:chExt cx="8819884" cy="1270717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3309133" y="2555044"/>
              <a:ext cx="5306047" cy="6393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sz="5335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151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4918802" y="5702403"/>
              <a:ext cx="2329339" cy="65732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sz="5335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150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12938572" y="350079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1436" y="685800"/>
            <a:ext cx="1464686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CÂU </a:t>
            </a: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10:</a:t>
            </a:r>
            <a:r>
              <a:rPr lang="vi-VN" sz="4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bình cộng của các số 150, 151 và 152 là: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445453" y="5019608"/>
            <a:ext cx="11395391" cy="1819665"/>
            <a:chOff x="2098496" y="3659454"/>
            <a:chExt cx="8546543" cy="1198789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7" name="TextBox 206"/>
            <p:cNvSpPr txBox="1"/>
            <p:nvPr/>
          </p:nvSpPr>
          <p:spPr>
            <a:xfrm>
              <a:off x="5810864" y="4017131"/>
              <a:ext cx="2202656" cy="727904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pPr lvl="0" algn="ctr">
                <a:defRPr/>
              </a:pPr>
              <a:r>
                <a:rPr sz="5400" b="1">
                  <a:solidFill>
                    <a:srgbClr val="002060"/>
                  </a:solidFill>
                  <a:latin typeface="Cambria Math" panose="02040503050406030204" charset="0"/>
                </a:rPr>
                <a:t>10 000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3754120" y="2840990"/>
            <a:ext cx="11854180" cy="2009775"/>
            <a:chOff x="1861723" y="2134893"/>
            <a:chExt cx="8819884" cy="1270717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3309133" y="2555044"/>
              <a:ext cx="5306047" cy="6394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sz="5335" b="1">
                  <a:solidFill>
                    <a:srgbClr val="002060"/>
                  </a:solidFill>
                  <a:latin typeface="Cambria Math" panose="02040503050406030204" charset="0"/>
                </a:rPr>
                <a:t>100 000 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4918802" y="5702403"/>
              <a:ext cx="2329339" cy="65736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sz="5335" b="1">
                  <a:solidFill>
                    <a:srgbClr val="002060"/>
                  </a:solidFill>
                  <a:latin typeface="Cambria Math" panose="02040503050406030204" charset="0"/>
                </a:rPr>
                <a:t>11 000 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10195372" y="549913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6860" y="1066800"/>
            <a:ext cx="149276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CÂU 11:</a:t>
            </a:r>
            <a:r>
              <a:rPr lang="vi-VN" sz="4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của biểu thức 2514 x a + 2458 với a = 3 là:</a:t>
            </a:r>
          </a:p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522" y="2742883"/>
            <a:ext cx="14648974" cy="1524000"/>
          </a:xfrm>
        </p:spPr>
        <p:txBody>
          <a:bodyPr/>
          <a:lstStyle/>
          <a:p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PHẦN TỰ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/>
              <p:nvPr/>
            </p:nvSpPr>
            <p:spPr>
              <a:xfrm>
                <a:off x="670560" y="381000"/>
                <a:ext cx="15210790" cy="188214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vi-VN" altLang="en-US" sz="4800" b="1"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Bài 1</a:t>
                </a:r>
                <a:r>
                  <a:rPr lang="en-US" sz="4800" b="1">
                    <a:solidFill>
                      <a:srgbClr val="222222"/>
                    </a:solidFill>
                    <a:latin typeface="Times New Roman" panose="02020603050405020304" pitchFamily="18" charset="0"/>
                    <a:cs typeface="Calibri" panose="020F0502020204030204" charset="0"/>
                    <a:sym typeface="+mn-ea"/>
                  </a:rPr>
                  <a:t>.</a:t>
                </a:r>
                <a:r>
                  <a:rPr lang="en-US" sz="4800" b="1" i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vi-VN" altLang="en-US" sz="4800" b="1" i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  <a:sym typeface="+mn-ea"/>
                  </a:rPr>
                  <a:t>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/>
                            <a:ea typeface="Calibri" panose="020F0502020204030204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sz="48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</m:num>
                      <m:den>
                        <m:r>
                          <a:rPr lang="vi-VN" altLang="en-US" sz="4800" b="1" i="1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altLang="en-US" sz="4800" b="1" i="1">
                    <a:solidFill>
                      <a:srgbClr val="002060"/>
                    </a:solidFill>
                    <a:latin typeface="Times New Roman" panose="02020603050405020304" pitchFamily="18" charset="0"/>
                    <a:ea typeface="Calibri" panose="020F0502020204030204" charset="0"/>
                    <a:cs typeface="Times New Roman" panose="02020603050405020304" pitchFamily="18" charset="0"/>
                    <a:sym typeface="+mn-ea"/>
                  </a:rPr>
                  <a:t> bằng phân số nào? Hãy nối chúng lại với nhau.</a:t>
                </a:r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381000"/>
                <a:ext cx="15210790" cy="18821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7-Point Star 21"/>
          <p:cNvSpPr/>
          <p:nvPr/>
        </p:nvSpPr>
        <p:spPr>
          <a:xfrm>
            <a:off x="6715125" y="2891155"/>
            <a:ext cx="3554095" cy="3091180"/>
          </a:xfrm>
          <a:prstGeom prst="star7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sp>
      <p:graphicFrame>
        <p:nvGraphicFramePr>
          <p:cNvPr id="2" name="Content Placeholder -2147482615"/>
          <p:cNvGraphicFramePr>
            <a:graphicFrameLocks noGrp="1" noChangeAspect="1"/>
          </p:cNvGraphicFramePr>
          <p:nvPr>
            <p:ph sz="half" idx="1"/>
          </p:nvPr>
        </p:nvGraphicFramePr>
        <p:xfrm>
          <a:off x="7833129" y="3581190"/>
          <a:ext cx="1350645" cy="1969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r:id="rId4" imgW="215900" imgH="393700" progId="Equation.3">
                  <p:embed/>
                </p:oleObj>
              </mc:Choice>
              <mc:Fallback>
                <p:oleObj r:id="rId4" imgW="215900" imgH="393700" progId="Equation.3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33129" y="3581190"/>
                        <a:ext cx="1350645" cy="19697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>
          <a:xfrm flipV="1">
            <a:off x="9738519" y="3505200"/>
            <a:ext cx="24384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794919" y="5181600"/>
            <a:ext cx="3657600" cy="137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53"/>
              <p:cNvSpPr txBox="1">
                <a:spLocks noChangeArrowheads="1"/>
              </p:cNvSpPr>
              <p:nvPr/>
            </p:nvSpPr>
            <p:spPr bwMode="auto">
              <a:xfrm>
                <a:off x="2727960" y="5715000"/>
                <a:ext cx="1271905" cy="1462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4800" b="1" i="1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12</m:t>
                          </m:r>
                        </m:num>
                        <m:den>
                          <m:r>
                            <a:rPr lang="vi-VN" altLang="en-US" sz="4800" b="1" i="1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27960" y="5715000"/>
                <a:ext cx="1271905" cy="14624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53"/>
              <p:cNvSpPr txBox="1">
                <a:spLocks noChangeArrowheads="1"/>
              </p:cNvSpPr>
              <p:nvPr/>
            </p:nvSpPr>
            <p:spPr bwMode="auto">
              <a:xfrm>
                <a:off x="11795760" y="2667000"/>
                <a:ext cx="1271905" cy="1467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4800" b="1" i="1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</m:t>
                          </m:r>
                        </m:num>
                        <m:den>
                          <m:r>
                            <a:rPr lang="vi-VN" altLang="en-US" sz="4800" b="1" i="1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95760" y="2667000"/>
                <a:ext cx="1271905" cy="146748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Box 53"/>
              <p:cNvSpPr txBox="1">
                <a:spLocks noChangeArrowheads="1"/>
              </p:cNvSpPr>
              <p:nvPr/>
            </p:nvSpPr>
            <p:spPr bwMode="auto">
              <a:xfrm>
                <a:off x="11643360" y="5867400"/>
                <a:ext cx="1271905" cy="1467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4800" b="1" i="1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</m:t>
                          </m:r>
                        </m:num>
                        <m:den>
                          <m:r>
                            <a:rPr lang="vi-VN" altLang="en-US" sz="4800" b="1" i="1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43360" y="5867400"/>
                <a:ext cx="1271905" cy="146748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53"/>
              <p:cNvSpPr txBox="1">
                <a:spLocks noChangeArrowheads="1"/>
              </p:cNvSpPr>
              <p:nvPr/>
            </p:nvSpPr>
            <p:spPr bwMode="auto">
              <a:xfrm>
                <a:off x="2926080" y="2514600"/>
                <a:ext cx="1271905" cy="1467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altLang="en-US" sz="4800" b="1" i="1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12</m:t>
                          </m:r>
                        </m:num>
                        <m:den>
                          <m:r>
                            <a:rPr lang="vi-VN" altLang="en-US" sz="4800" b="1" i="1">
                              <a:solidFill>
                                <a:srgbClr val="00206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6080" y="2514600"/>
                <a:ext cx="1271905" cy="146748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2270919" y="4572000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en-US" sz="4800">
              <a:latin typeface="Arial" panose="020B0604020202020204" pitchFamily="34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558290" y="311150"/>
            <a:ext cx="14718665" cy="673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None/>
            </a:pPr>
            <a: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2</a:t>
            </a:r>
            <a:r>
              <a:rPr 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</a:p>
          <a:p>
            <a:pPr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có một túi bi trong đó có 3 viên bi đỏ, 1 viên bi xanh. Nam nhắm mắt và lấy 2 viên trong túi. </a:t>
            </a: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/>
              <a:t> 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Nam chắc chắn lấy được 2 viên bi đỏ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Nam có thể lấy được 1 viên bi đỏ và 1 viên bi xanh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>
              <a:buNone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Nam không thể lấy được 2 viên bi 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8795" y="4800600"/>
            <a:ext cx="914400" cy="840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" name="Rectangle 2"/>
          <p:cNvSpPr/>
          <p:nvPr/>
        </p:nvSpPr>
        <p:spPr>
          <a:xfrm>
            <a:off x="518954" y="61722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4" name="Rectangle 3"/>
          <p:cNvSpPr/>
          <p:nvPr/>
        </p:nvSpPr>
        <p:spPr>
          <a:xfrm>
            <a:off x="518795" y="3276600"/>
            <a:ext cx="914400" cy="871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708785" y="609600"/>
            <a:ext cx="13004165" cy="4303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/>
            <a:r>
              <a:rPr lang="vi-VN" alt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3</a:t>
            </a:r>
            <a:r>
              <a:rPr 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4800" b="1">
                <a:latin typeface="Times New Roman" panose="02020603050405020304" pitchFamily="18" charset="0"/>
              </a:rPr>
              <a:t>Điền số thích hợp vào chỗ chấm:</a:t>
            </a:r>
            <a:r>
              <a:rPr lang="en-US" sz="4800" b="0" i="1">
                <a:latin typeface="Times New Roman" panose="02020603050405020304" pitchFamily="18" charset="0"/>
              </a:rPr>
              <a:t> </a:t>
            </a:r>
            <a:endParaRPr lang="vi-VN" altLang="en-US" sz="4800" b="0" i="1">
              <a:latin typeface="Times New Roman" panose="02020603050405020304" pitchFamily="18" charset="0"/>
            </a:endParaRPr>
          </a:p>
          <a:p>
            <a:pPr marL="0" indent="0"/>
            <a:r>
              <a:rPr lang="vi-VN" altLang="en-US" sz="4800" b="1">
                <a:latin typeface="Times New Roman" panose="02020603050405020304" pitchFamily="18" charset="0"/>
              </a:rPr>
              <a:t>                </a:t>
            </a:r>
          </a:p>
          <a:p>
            <a:pPr marL="0" indent="0"/>
            <a:r>
              <a:rPr lang="vi-VN" altLang="en-US" sz="4800" b="1">
                <a:latin typeface="Times New Roman" panose="02020603050405020304" pitchFamily="18" charset="0"/>
              </a:rPr>
              <a:t>                 </a:t>
            </a:r>
            <a:r>
              <a:rPr lang="en-US" sz="4800" b="1">
                <a:latin typeface="Times New Roman" panose="02020603050405020304" pitchFamily="18" charset="0"/>
              </a:rPr>
              <a:t>a. </a:t>
            </a:r>
            <a:r>
              <a:rPr lang="en-US" sz="4800" b="0">
                <a:latin typeface="Times New Roman" panose="02020603050405020304" pitchFamily="18" charset="0"/>
              </a:rPr>
              <a:t>6m</a:t>
            </a:r>
            <a:r>
              <a:rPr lang="en-US" sz="4800" b="0" baseline="30000">
                <a:latin typeface="Times New Roman" panose="02020603050405020304" pitchFamily="18" charset="0"/>
              </a:rPr>
              <a:t>2</a:t>
            </a:r>
            <a:r>
              <a:rPr lang="en-US" sz="4800" b="0">
                <a:latin typeface="Times New Roman" panose="02020603050405020304" pitchFamily="18" charset="0"/>
              </a:rPr>
              <a:t>17cm</a:t>
            </a:r>
            <a:r>
              <a:rPr lang="en-US" sz="4800" b="0" baseline="30000">
                <a:latin typeface="Times New Roman" panose="02020603050405020304" pitchFamily="18" charset="0"/>
              </a:rPr>
              <a:t>2 </a:t>
            </a:r>
            <a:r>
              <a:rPr lang="en-US" sz="4800" b="0">
                <a:latin typeface="Times New Roman" panose="02020603050405020304" pitchFamily="18" charset="0"/>
              </a:rPr>
              <a:t>= … </a:t>
            </a:r>
            <a:r>
              <a:rPr lang="vi-VN" altLang="en-US" sz="4800" b="0">
                <a:latin typeface="Times New Roman" panose="02020603050405020304" pitchFamily="18" charset="0"/>
              </a:rPr>
              <a:t>       </a:t>
            </a:r>
            <a:r>
              <a:rPr lang="en-US" sz="4800" b="0">
                <a:latin typeface="Times New Roman" panose="02020603050405020304" pitchFamily="18" charset="0"/>
              </a:rPr>
              <a:t>cm</a:t>
            </a:r>
            <a:r>
              <a:rPr lang="en-US" sz="4800" b="0" baseline="30000">
                <a:latin typeface="Times New Roman" panose="02020603050405020304" pitchFamily="18" charset="0"/>
              </a:rPr>
              <a:t>2</a:t>
            </a:r>
            <a:r>
              <a:rPr lang="en-US" sz="4800" b="1" baseline="30000">
                <a:latin typeface="Times New Roman" panose="02020603050405020304" pitchFamily="18" charset="0"/>
              </a:rPr>
              <a:t> </a:t>
            </a:r>
            <a:r>
              <a:rPr lang="en-US" sz="4800" b="1">
                <a:latin typeface="Times New Roman" panose="02020603050405020304" pitchFamily="18" charset="0"/>
              </a:rPr>
              <a:t>                                      </a:t>
            </a:r>
          </a:p>
          <a:p>
            <a:pPr marL="0" indent="0"/>
            <a:r>
              <a:rPr lang="en-US" sz="4800" b="1">
                <a:latin typeface="Times New Roman" panose="02020603050405020304" pitchFamily="18" charset="0"/>
              </a:rPr>
              <a:t> </a:t>
            </a:r>
            <a:r>
              <a:rPr lang="vi-VN" altLang="en-US" sz="4800" b="1">
                <a:latin typeface="Times New Roman" panose="02020603050405020304" pitchFamily="18" charset="0"/>
              </a:rPr>
              <a:t>             </a:t>
            </a:r>
            <a:r>
              <a:rPr lang="en-US" sz="4800" b="1">
                <a:latin typeface="Times New Roman" panose="02020603050405020304" pitchFamily="18" charset="0"/>
              </a:rPr>
              <a:t> </a:t>
            </a:r>
            <a:r>
              <a:rPr lang="vi-VN" altLang="en-US" sz="4800" b="1">
                <a:latin typeface="Times New Roman" panose="02020603050405020304" pitchFamily="18" charset="0"/>
              </a:rPr>
              <a:t> </a:t>
            </a:r>
          </a:p>
          <a:p>
            <a:pPr marL="0" indent="0"/>
            <a:r>
              <a:rPr lang="vi-VN" altLang="en-US" sz="4800" b="1">
                <a:latin typeface="Times New Roman" panose="02020603050405020304" pitchFamily="18" charset="0"/>
              </a:rPr>
              <a:t>                 </a:t>
            </a:r>
            <a:r>
              <a:rPr lang="en-US" sz="4800" b="1">
                <a:latin typeface="Times New Roman" panose="02020603050405020304" pitchFamily="18" charset="0"/>
              </a:rPr>
              <a:t>b. </a:t>
            </a:r>
            <a:r>
              <a:rPr lang="en-US" sz="4800" b="0">
                <a:latin typeface="Times New Roman" panose="02020603050405020304" pitchFamily="18" charset="0"/>
              </a:rPr>
              <a:t>9 thế kỉ = …. </a:t>
            </a:r>
            <a:r>
              <a:rPr lang="vi-VN" altLang="en-US" sz="4800" b="0">
                <a:latin typeface="Times New Roman" panose="02020603050405020304" pitchFamily="18" charset="0"/>
              </a:rPr>
              <a:t>  </a:t>
            </a:r>
            <a:r>
              <a:rPr lang="en-US" sz="4800" b="0">
                <a:latin typeface="Times New Roman" panose="02020603050405020304" pitchFamily="18" charset="0"/>
              </a:rPr>
              <a:t>năm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7985760" y="2057400"/>
            <a:ext cx="1912620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8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60 017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7299960" y="3505200"/>
            <a:ext cx="1388745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8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900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080" y="1143000"/>
            <a:ext cx="7434580" cy="30740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41960" y="313055"/>
            <a:ext cx="144462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4</a:t>
            </a:r>
            <a:r>
              <a:rPr 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4800" b="1">
                <a:latin typeface="Times New Roman" panose="02020603050405020304" pitchFamily="18" charset="0"/>
                <a:sym typeface="+mn-ea"/>
              </a:rPr>
              <a:t> Quan sát biểu đồ rồi điền vào chỗ chấm.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94360" y="4724400"/>
            <a:ext cx="144462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4800" b="1">
                <a:latin typeface="Times New Roman" panose="02020603050405020304" pitchFamily="18" charset="0"/>
                <a:sym typeface="+mn-ea"/>
              </a:rPr>
              <a:t> Bạn My làm được </a:t>
            </a:r>
            <a:r>
              <a:rPr lang="vi-VN" altLang="en-US" sz="2000" b="1">
                <a:latin typeface="Times New Roman" panose="02020603050405020304" pitchFamily="18" charset="0"/>
                <a:sym typeface="+mn-ea"/>
              </a:rPr>
              <a:t>...............</a:t>
            </a:r>
            <a:r>
              <a:rPr lang="en-US" sz="4800" b="1">
                <a:latin typeface="Times New Roman" panose="02020603050405020304" pitchFamily="18" charset="0"/>
                <a:sym typeface="+mn-ea"/>
              </a:rPr>
              <a:t> sản phẩm gốm.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70560" y="5867400"/>
            <a:ext cx="155162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4800" b="1">
                <a:latin typeface="Times New Roman" panose="02020603050405020304" pitchFamily="18" charset="0"/>
                <a:sym typeface="+mn-ea"/>
              </a:rPr>
              <a:t> Bạn Mai làm nhiều hơn bạn Phi </a:t>
            </a:r>
            <a:r>
              <a:rPr lang="vi-VN" altLang="en-US" sz="2000" b="1">
                <a:latin typeface="Times New Roman" panose="02020603050405020304" pitchFamily="18" charset="0"/>
                <a:sym typeface="+mn-ea"/>
              </a:rPr>
              <a:t>...............</a:t>
            </a:r>
            <a:r>
              <a:rPr lang="en-US" sz="4800" b="1">
                <a:latin typeface="Times New Roman" panose="02020603050405020304" pitchFamily="18" charset="0"/>
                <a:sym typeface="+mn-ea"/>
              </a:rPr>
              <a:t> sản phẩm gốm.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94360" y="6934200"/>
            <a:ext cx="153987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48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lang="en-US" sz="4800" b="1">
                <a:latin typeface="Times New Roman" panose="02020603050405020304" pitchFamily="18" charset="0"/>
                <a:sym typeface="+mn-ea"/>
              </a:rPr>
              <a:t> </a:t>
            </a:r>
            <a:r>
              <a:rPr lang="vi-VN" altLang="en-US" sz="4800" b="1">
                <a:latin typeface="Times New Roman" panose="02020603050405020304" pitchFamily="18" charset="0"/>
                <a:sym typeface="+mn-ea"/>
              </a:rPr>
              <a:t>B</a:t>
            </a:r>
            <a:r>
              <a:rPr lang="en-US" sz="4800" b="1">
                <a:latin typeface="Times New Roman" panose="02020603050405020304" pitchFamily="18" charset="0"/>
                <a:sym typeface="+mn-ea"/>
              </a:rPr>
              <a:t>a bạn Hà, Du, My. Trung bình mỗi bạn làm được </a:t>
            </a:r>
            <a:r>
              <a:rPr lang="vi-VN" altLang="en-US" sz="2000" b="1">
                <a:latin typeface="Times New Roman" panose="02020603050405020304" pitchFamily="18" charset="0"/>
                <a:sym typeface="+mn-ea"/>
              </a:rPr>
              <a:t>....................</a:t>
            </a:r>
            <a:r>
              <a:rPr lang="en-US" sz="4800" b="1">
                <a:latin typeface="Times New Roman" panose="02020603050405020304" pitchFamily="18" charset="0"/>
                <a:sym typeface="+mn-ea"/>
              </a:rPr>
              <a:t>sản phẩm.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6385560" y="4572000"/>
            <a:ext cx="883920" cy="938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10195560" y="5745480"/>
            <a:ext cx="863600" cy="938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99160" y="7467600"/>
            <a:ext cx="1054100" cy="938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670560" y="304800"/>
            <a:ext cx="92633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5</a:t>
            </a:r>
            <a:r>
              <a:rPr 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en-US" sz="4000" b="1">
                <a:latin typeface="Times New Roman" panose="02020603050405020304" pitchFamily="18" charset="0"/>
              </a:rPr>
              <a:t> Tính bằng cách thuận tiện nhất:</a:t>
            </a:r>
            <a:r>
              <a:rPr lang="en-US" sz="1800" b="1">
                <a:latin typeface="Times New Roman" panose="02020603050405020304" pitchFamily="18" charset="0"/>
              </a:rPr>
              <a:t> </a:t>
            </a:r>
            <a:endParaRPr lang="en-US" sz="1800" b="0" i="1"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69925" y="984250"/>
            <a:ext cx="56864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sz="3600" b="1">
                <a:latin typeface="Times New Roman" panose="02020603050405020304" pitchFamily="18" charset="0"/>
              </a:rPr>
              <a:t>a. 189 +</a:t>
            </a:r>
            <a:r>
              <a:rPr lang="vi-VN" altLang="en-US" sz="3600" b="1">
                <a:latin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</a:rPr>
              <a:t>555</a:t>
            </a:r>
            <a:r>
              <a:rPr lang="vi-VN" altLang="en-US" sz="3600" b="1">
                <a:latin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</a:rPr>
              <a:t>+ 211</a:t>
            </a:r>
            <a:r>
              <a:rPr lang="vi-VN" altLang="en-US" sz="3600" b="1">
                <a:latin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</a:rPr>
              <a:t>+ 45</a:t>
            </a:r>
            <a:r>
              <a:rPr lang="en-US" sz="3600" b="0">
                <a:latin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2"/>
              <p:cNvSpPr txBox="1"/>
              <p:nvPr/>
            </p:nvSpPr>
            <p:spPr>
              <a:xfrm>
                <a:off x="441960" y="4648200"/>
                <a:ext cx="579247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l"/>
                <a:r>
                  <a:rPr lang="vi-VN" alt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𝟓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+mn-ea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𝟏𝟑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+mn-ea"/>
                  </a:rPr>
                  <a:t>+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𝟏𝟓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𝟏𝟑</m:t>
                        </m:r>
                      </m:den>
                    </m:f>
                    <m:r>
                      <a:rPr lang="en-US" sz="4400" b="1" dirty="0">
                        <a:solidFill>
                          <a:srgbClr val="002060"/>
                        </a:solidFill>
                        <a:latin typeface="Cambria Math" panose="02040503050406030204" charset="0"/>
                        <a:ea typeface="Cambria" panose="02040503050406030204" pitchFamily="18" charset="0"/>
                        <a:cs typeface="Cambria Math" panose="02040503050406030204" charset="0"/>
                        <a:sym typeface="+mn-ea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𝟖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𝟕</m:t>
                        </m:r>
                      </m:den>
                    </m:f>
                    <m:r>
                      <a:rPr lang="en-US" sz="4400" b="1" dirty="0">
                        <a:solidFill>
                          <a:srgbClr val="002060"/>
                        </a:solidFill>
                        <a:latin typeface="Cambria Math" panose="02040503050406030204" charset="0"/>
                        <a:ea typeface="Cambria" panose="02040503050406030204" pitchFamily="18" charset="0"/>
                        <a:cs typeface="Cambria Math" panose="02040503050406030204" charset="0"/>
                        <a:sym typeface="+mn-ea"/>
                      </a:rPr>
                      <m:t>+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𝟒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+mn-ea"/>
                  </a:rPr>
                  <a:t>+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𝟏𝟏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𝟏𝟑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" y="4648200"/>
                <a:ext cx="5792470" cy="1080424"/>
              </a:xfrm>
              <a:prstGeom prst="rect">
                <a:avLst/>
              </a:prstGeom>
              <a:blipFill rotWithShape="1">
                <a:blip r:embed="rId2"/>
                <a:stretch>
                  <a:fillRect l="-4316" b="-118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2"/>
              <p:cNvSpPr txBox="1"/>
              <p:nvPr/>
            </p:nvSpPr>
            <p:spPr>
              <a:xfrm>
                <a:off x="11490960" y="1219200"/>
                <a:ext cx="3362960" cy="1057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vi-VN" alt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9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13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0960" y="1219200"/>
                <a:ext cx="3362960" cy="10579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/>
              <p:cNvSpPr txBox="1"/>
              <p:nvPr/>
            </p:nvSpPr>
            <p:spPr>
              <a:xfrm>
                <a:off x="11490960" y="4800600"/>
                <a:ext cx="3362960" cy="1057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vi-VN" alt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)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0960" y="4800600"/>
                <a:ext cx="3362960" cy="10579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2"/>
          <p:cNvSpPr txBox="1"/>
          <p:nvPr/>
        </p:nvSpPr>
        <p:spPr>
          <a:xfrm>
            <a:off x="594360" y="1524000"/>
            <a:ext cx="7366635" cy="8324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( 189 + 211) + ( 555 + 45) 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518160" y="2292985"/>
            <a:ext cx="3340100" cy="8324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400 + 600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594360" y="3124200"/>
            <a:ext cx="2328545" cy="8324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1 000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/>
              <p:cNvSpPr txBox="1"/>
              <p:nvPr/>
            </p:nvSpPr>
            <p:spPr>
              <a:xfrm>
                <a:off x="594360" y="5867400"/>
                <a:ext cx="8392160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+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13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8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+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15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" y="5867400"/>
                <a:ext cx="8392160" cy="12065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2"/>
          <p:cNvSpPr txBox="1"/>
          <p:nvPr/>
        </p:nvSpPr>
        <p:spPr>
          <a:xfrm>
            <a:off x="594360" y="7162800"/>
            <a:ext cx="3529330" cy="7689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 + 3 + 2</a:t>
            </a:r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94360" y="7924800"/>
            <a:ext cx="1335405" cy="93853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r>
              <a:rPr lang="vi-VN" alt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"/>
              <p:cNvSpPr txBox="1"/>
              <p:nvPr/>
            </p:nvSpPr>
            <p:spPr>
              <a:xfrm>
                <a:off x="11109960" y="2286000"/>
                <a:ext cx="480250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9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9960" y="2286000"/>
                <a:ext cx="4802505" cy="12065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2"/>
              <p:cNvSpPr txBox="1"/>
              <p:nvPr/>
            </p:nvSpPr>
            <p:spPr>
              <a:xfrm>
                <a:off x="11186160" y="3505200"/>
                <a:ext cx="2971800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6160" y="3505200"/>
                <a:ext cx="2971800" cy="12065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"/>
              <p:cNvSpPr txBox="1"/>
              <p:nvPr/>
            </p:nvSpPr>
            <p:spPr>
              <a:xfrm>
                <a:off x="13472160" y="3505200"/>
                <a:ext cx="1256030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2160" y="3505200"/>
                <a:ext cx="1256030" cy="12065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"/>
              <p:cNvSpPr txBox="1"/>
              <p:nvPr/>
            </p:nvSpPr>
            <p:spPr>
              <a:xfrm>
                <a:off x="11262360" y="6172200"/>
                <a:ext cx="374713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2360" y="6172200"/>
                <a:ext cx="3747135" cy="12065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"/>
              <p:cNvSpPr txBox="1"/>
              <p:nvPr/>
            </p:nvSpPr>
            <p:spPr>
              <a:xfrm>
                <a:off x="11338560" y="7467600"/>
                <a:ext cx="234505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vi-VN" altLang="en-US" sz="4800" smtClean="0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1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8560" y="7467600"/>
                <a:ext cx="2345055" cy="12065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"/>
              <p:cNvSpPr txBox="1"/>
              <p:nvPr/>
            </p:nvSpPr>
            <p:spPr>
              <a:xfrm>
                <a:off x="13395960" y="7467600"/>
                <a:ext cx="1129030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5960" y="7467600"/>
                <a:ext cx="1129030" cy="120650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2"/>
              <p:cNvSpPr txBox="1"/>
              <p:nvPr/>
            </p:nvSpPr>
            <p:spPr>
              <a:xfrm>
                <a:off x="5394960" y="838200"/>
                <a:ext cx="3362960" cy="1068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b="1" i="1" smtClean="0">
                        <a:solidFill>
                          <a:srgbClr val="00206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vi-VN" sz="4400" b="1" i="1" smtClean="0">
                        <a:solidFill>
                          <a:srgbClr val="00206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  <m:r>
                      <a:rPr lang="en-US" altLang="vi-VN" sz="4400" b="1" i="1" smtClean="0">
                        <a:solidFill>
                          <a:srgbClr val="00206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,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960" y="838200"/>
                <a:ext cx="3362960" cy="106807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1"/>
          <p:cNvSpPr txBox="1"/>
          <p:nvPr/>
        </p:nvSpPr>
        <p:spPr>
          <a:xfrm>
            <a:off x="746760" y="990600"/>
            <a:ext cx="149028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6</a:t>
            </a:r>
            <a:r>
              <a:rPr 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en-US" sz="4000" b="1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000">
                <a:latin typeface="Times New Roman" panose="02020603050405020304" pitchFamily="18" charset="0"/>
                <a:sym typeface="+mn-ea"/>
              </a:rPr>
              <a:t>Xếp các phân số </a:t>
            </a:r>
            <a:r>
              <a:rPr lang="vi-VN" altLang="en-US" sz="4000">
                <a:latin typeface="Times New Roman" panose="02020603050405020304" pitchFamily="18" charset="0"/>
                <a:sym typeface="+mn-ea"/>
              </a:rPr>
              <a:t>    </a:t>
            </a:r>
            <a:r>
              <a:rPr lang="en-US" sz="4000">
                <a:latin typeface="Times New Roman" panose="02020603050405020304" pitchFamily="18" charset="0"/>
                <a:sym typeface="+mn-ea"/>
              </a:rPr>
              <a:t>  </a:t>
            </a:r>
            <a:r>
              <a:rPr lang="vi-VN" altLang="en-US" sz="4000">
                <a:latin typeface="Times New Roman" panose="02020603050405020304" pitchFamily="18" charset="0"/>
                <a:sym typeface="+mn-ea"/>
              </a:rPr>
              <a:t>              </a:t>
            </a:r>
            <a:r>
              <a:rPr lang="en-US" sz="4000">
                <a:latin typeface="Times New Roman" panose="02020603050405020304" pitchFamily="18" charset="0"/>
                <a:sym typeface="+mn-ea"/>
              </a:rPr>
              <a:t>theo thứ tự từ bé đến lớn: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"/>
              <p:cNvSpPr txBox="1"/>
              <p:nvPr/>
            </p:nvSpPr>
            <p:spPr>
              <a:xfrm>
                <a:off x="3261360" y="2895600"/>
                <a:ext cx="84137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360" y="2895600"/>
                <a:ext cx="841375" cy="12065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47160" y="2895600"/>
                <a:ext cx="1129030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160" y="2895600"/>
                <a:ext cx="1129030" cy="12065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2"/>
              <p:cNvSpPr txBox="1"/>
              <p:nvPr/>
            </p:nvSpPr>
            <p:spPr>
              <a:xfrm>
                <a:off x="4861560" y="2895600"/>
                <a:ext cx="102552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60" y="2895600"/>
                <a:ext cx="1025525" cy="12065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"/>
              <p:cNvSpPr txBox="1"/>
              <p:nvPr/>
            </p:nvSpPr>
            <p:spPr>
              <a:xfrm>
                <a:off x="5699760" y="2895600"/>
                <a:ext cx="1129030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760" y="2895600"/>
                <a:ext cx="1129030" cy="12065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396875" y="5042535"/>
            <a:ext cx="15399385" cy="1877845"/>
            <a:chOff x="2098496" y="3659454"/>
            <a:chExt cx="8546543" cy="1236951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7" name="TextBox 206"/>
            <p:cNvSpPr txBox="1"/>
            <p:nvPr/>
          </p:nvSpPr>
          <p:spPr>
            <a:xfrm>
              <a:off x="3223774" y="3751475"/>
              <a:ext cx="6444004" cy="11449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l">
                <a:defRPr/>
              </a:pP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trăm hai ba triệu không trăm ba mươi lăm nghìn năm trăm sáu mươi bảy.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411480" y="2840990"/>
            <a:ext cx="15196820" cy="2009862"/>
            <a:chOff x="1861723" y="2134893"/>
            <a:chExt cx="8819884" cy="1270717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3169301" y="2250116"/>
              <a:ext cx="6730266" cy="105577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l">
                <a:defRPr/>
              </a:pPr>
              <a:r>
                <a:rPr kumimoji="0" lang="vi-VN" sz="440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 trăm hai mươi ba triệu không trăm ba mươi lăm nghìn năm trăm </a:t>
              </a:r>
              <a:r>
                <a:rPr kumimoji="0" lang="vi-VN" sz="480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sáu bảy.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163195" y="6975475"/>
            <a:ext cx="15752445" cy="2167890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/>
                <p:cNvSpPr txBox="1"/>
                <p:nvPr/>
              </p:nvSpPr>
              <p:spPr>
                <a:xfrm>
                  <a:off x="3328325" y="5461735"/>
                  <a:ext cx="5803247" cy="981468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no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en-US" sz="4400" i="1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charset="0"/>
                                <a:cs typeface="Cambria Math" panose="02040503050406030204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ộ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t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tr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ă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hai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ươ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i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ba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tri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ệ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u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kh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ô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ng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tr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ă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ba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ươ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i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l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ă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ngh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ì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n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n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ă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tr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ă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s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á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u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m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ươ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i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b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ả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y</m:t>
                            </m:r>
                            <m:r>
                              <a:rPr lang="en-US" sz="440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.</m:t>
                            </m:r>
                          </m:e>
                        </m:eqArr>
                      </m:oMath>
                    </m:oMathPara>
                  </a14:m>
                  <a:endParaRPr kumimoji="0" lang="vi-VN" sz="440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8325" y="5461735"/>
                  <a:ext cx="5803247" cy="981468"/>
                </a:xfrm>
                <a:prstGeom prst="roundRect">
                  <a:avLst/>
                </a:prstGeom>
                <a:blipFill rotWithShape="1">
                  <a:blip r:embed="rId3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9" name="Heart 198"/>
          <p:cNvSpPr/>
          <p:nvPr/>
        </p:nvSpPr>
        <p:spPr>
          <a:xfrm>
            <a:off x="14035217" y="769623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6519" y="1143000"/>
            <a:ext cx="1234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altLang="en-US" sz="6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CÂU </a:t>
            </a:r>
            <a:r>
              <a:rPr lang="vi-VN" alt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fr-FR" alt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fr-FR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fr-FR" sz="6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123 035 567 đọc </a:t>
            </a:r>
            <a:r>
              <a:rPr lang="fr-FR" sz="6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fr-FR" sz="440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fr-FR" sz="440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94360" y="533400"/>
            <a:ext cx="81407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7</a:t>
            </a:r>
            <a:r>
              <a:rPr 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en-US" sz="4000" b="1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sz="4000">
                <a:latin typeface="Times New Roman" panose="02020603050405020304" pitchFamily="18" charset="0"/>
                <a:sym typeface="+mn-ea"/>
              </a:rPr>
              <a:t>Tính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2"/>
              <p:cNvSpPr txBox="1"/>
              <p:nvPr/>
            </p:nvSpPr>
            <p:spPr>
              <a:xfrm>
                <a:off x="441960" y="1524000"/>
                <a:ext cx="2992755" cy="1057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vi-VN" alt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" y="1524000"/>
                <a:ext cx="2992755" cy="105791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28160" y="1524000"/>
                <a:ext cx="3362960" cy="1057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vi-VN" alt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9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60" y="1524000"/>
                <a:ext cx="3362960" cy="10579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2"/>
              <p:cNvSpPr txBox="1"/>
              <p:nvPr/>
            </p:nvSpPr>
            <p:spPr>
              <a:xfrm>
                <a:off x="8671560" y="1447800"/>
                <a:ext cx="3362960" cy="1057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vi-VN" alt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560" y="1447800"/>
                <a:ext cx="3362960" cy="10579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"/>
              <p:cNvSpPr txBox="1"/>
              <p:nvPr/>
            </p:nvSpPr>
            <p:spPr>
              <a:xfrm>
                <a:off x="12481560" y="1447800"/>
                <a:ext cx="3362960" cy="1064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vi-VN" altLang="en-US" sz="44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num>
                      <m:den>
                        <m:r>
                          <a:rPr lang="vi-VN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1560" y="1447800"/>
                <a:ext cx="3362960" cy="106489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/>
              <p:cNvSpPr txBox="1"/>
              <p:nvPr/>
            </p:nvSpPr>
            <p:spPr>
              <a:xfrm>
                <a:off x="975360" y="2819400"/>
                <a:ext cx="259143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" y="2819400"/>
                <a:ext cx="2591435" cy="12065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2"/>
              <p:cNvSpPr txBox="1"/>
              <p:nvPr/>
            </p:nvSpPr>
            <p:spPr>
              <a:xfrm>
                <a:off x="1051560" y="3962400"/>
                <a:ext cx="225107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 +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60" y="3962400"/>
                <a:ext cx="2251075" cy="12065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/>
              <p:cNvSpPr txBox="1"/>
              <p:nvPr/>
            </p:nvSpPr>
            <p:spPr>
              <a:xfrm>
                <a:off x="1071880" y="5257800"/>
                <a:ext cx="132270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880" y="5257800"/>
                <a:ext cx="1322705" cy="12065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/>
              <p:cNvSpPr txBox="1"/>
              <p:nvPr/>
            </p:nvSpPr>
            <p:spPr>
              <a:xfrm>
                <a:off x="5090160" y="2895600"/>
                <a:ext cx="208597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9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2895600"/>
                <a:ext cx="2085975" cy="120650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2"/>
              <p:cNvSpPr txBox="1"/>
              <p:nvPr/>
            </p:nvSpPr>
            <p:spPr>
              <a:xfrm>
                <a:off x="5090160" y="4191000"/>
                <a:ext cx="225107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9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 −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191000"/>
                <a:ext cx="2251075" cy="120650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"/>
              <p:cNvSpPr txBox="1"/>
              <p:nvPr/>
            </p:nvSpPr>
            <p:spPr>
              <a:xfrm>
                <a:off x="5166360" y="5334000"/>
                <a:ext cx="132270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360" y="5334000"/>
                <a:ext cx="1322705" cy="120650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"/>
              <p:cNvSpPr txBox="1"/>
              <p:nvPr/>
            </p:nvSpPr>
            <p:spPr>
              <a:xfrm>
                <a:off x="9738360" y="2743200"/>
                <a:ext cx="1953260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𝑋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6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𝑋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360" y="2743200"/>
                <a:ext cx="1953260" cy="120650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"/>
              <p:cNvSpPr txBox="1"/>
              <p:nvPr/>
            </p:nvSpPr>
            <p:spPr>
              <a:xfrm>
                <a:off x="9890760" y="4124960"/>
                <a:ext cx="154368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18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760" y="4124960"/>
                <a:ext cx="1543685" cy="120650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2"/>
              <p:cNvSpPr txBox="1"/>
              <p:nvPr/>
            </p:nvSpPr>
            <p:spPr>
              <a:xfrm>
                <a:off x="13091160" y="2667000"/>
                <a:ext cx="208597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4800" b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1160" y="2667000"/>
                <a:ext cx="2085975" cy="1206500"/>
              </a:xfrm>
              <a:prstGeom prst="rect">
                <a:avLst/>
              </a:prstGeom>
              <a:blipFill rotWithShape="1">
                <a:blip r:embed="rId14"/>
                <a:stretch>
                  <a:fillRect b="-6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2"/>
              <p:cNvSpPr txBox="1"/>
              <p:nvPr/>
            </p:nvSpPr>
            <p:spPr>
              <a:xfrm>
                <a:off x="13167360" y="3873500"/>
                <a:ext cx="1953260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5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𝑋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4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𝑋</m:t>
                        </m:r>
                        <m:r>
                          <a:rPr lang="en-US" altLang="vi-VN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 </m:t>
                        </m:r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7360" y="3873500"/>
                <a:ext cx="1953260" cy="120650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2"/>
              <p:cNvSpPr txBox="1"/>
              <p:nvPr/>
            </p:nvSpPr>
            <p:spPr>
              <a:xfrm>
                <a:off x="13243560" y="5105400"/>
                <a:ext cx="154368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20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3560" y="5105400"/>
                <a:ext cx="1543685" cy="120650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2"/>
              <p:cNvSpPr txBox="1"/>
              <p:nvPr/>
            </p:nvSpPr>
            <p:spPr>
              <a:xfrm>
                <a:off x="14462760" y="5105400"/>
                <a:ext cx="1543685" cy="120650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l"/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10</m:t>
                        </m:r>
                      </m:num>
                      <m:den>
                        <m:r>
                          <a:rPr lang="vi-VN" altLang="en-US" sz="4800" i="1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altLang="en-US" sz="480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2760" y="5105400"/>
                <a:ext cx="1543685" cy="120650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 Box 121"/>
          <p:cNvSpPr txBox="1"/>
          <p:nvPr/>
        </p:nvSpPr>
        <p:spPr>
          <a:xfrm>
            <a:off x="441960" y="228600"/>
            <a:ext cx="1550479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8</a:t>
            </a:r>
            <a:r>
              <a:rPr 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.</a:t>
            </a:r>
            <a:r>
              <a:rPr lang="vi-VN" altLang="en-US" sz="4000" b="1">
                <a:solidFill>
                  <a:srgbClr val="222222"/>
                </a:solidFill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</a:t>
            </a:r>
            <a:r>
              <a:rPr sz="4800" b="0">
                <a:latin typeface="Times New Roman" panose="02020603050405020304" pitchFamily="18" charset="0"/>
                <a:cs typeface="Calibri" panose="020F0502020204030204" charset="0"/>
              </a:rPr>
              <a:t>Chu vi của một sân cỏ hình chữ nhật là 136 m. Chiều dài hơn chiều rộng 14 m. Tính diện tích sân cỏ hình chữ nhật đó?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1350645" y="1804035"/>
            <a:ext cx="13687425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solidFill>
                  <a:srgbClr val="333333"/>
                </a:solidFill>
                <a:latin typeface="Times New Roman" panose="02020603050405020304" pitchFamily="18" charset="0"/>
                <a:sym typeface="+mn-ea"/>
              </a:rPr>
              <a:t>Bài giải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5547360" y="2397125"/>
            <a:ext cx="6259195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Nửa chu vi </a:t>
            </a:r>
            <a:r>
              <a:rPr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của sân</a:t>
            </a:r>
            <a:r>
              <a:rPr lang="vi-VN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cỏ</a:t>
            </a:r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 là: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5623560" y="2933065"/>
            <a:ext cx="4739640" cy="8324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</a:rPr>
              <a:t>136 : 2 = 68 </a:t>
            </a:r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( m)</a:t>
            </a:r>
            <a:endParaRPr lang="vi-VN" altLang="en-US" sz="4000" b="1"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5623560" y="3581400"/>
            <a:ext cx="5491480" cy="7035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Chiều dài sân cỏ là:</a:t>
            </a:r>
            <a:endParaRPr lang="vi-VN" altLang="en-US" sz="4000" b="1" dirty="0" err="1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5318760" y="4191000"/>
            <a:ext cx="6823710" cy="8432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sz="4000" b="1">
                <a:latin typeface="Times New Roman" panose="02020603050405020304" pitchFamily="18" charset="0"/>
                <a:cs typeface="Calibri" panose="020F0502020204030204" charset="0"/>
              </a:rPr>
              <a:t>( 68 + 14 ) : 2 = 41</a:t>
            </a:r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( m)</a:t>
            </a:r>
            <a:r>
              <a:rPr lang="vi-VN" sz="4000" b="1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</a:p>
        </p:txBody>
      </p:sp>
      <p:sp>
        <p:nvSpPr>
          <p:cNvPr id="15" name="TextBox 2"/>
          <p:cNvSpPr txBox="1"/>
          <p:nvPr/>
        </p:nvSpPr>
        <p:spPr>
          <a:xfrm>
            <a:off x="5547360" y="4999990"/>
            <a:ext cx="6463665" cy="834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Chiều rộng sân cỏ là:</a:t>
            </a:r>
            <a:endParaRPr lang="vi-VN" altLang="en-US" sz="4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6080919" y="5549900"/>
            <a:ext cx="5507990" cy="8432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sz="4000" b="1">
                <a:latin typeface="Times New Roman" panose="02020603050405020304" pitchFamily="18" charset="0"/>
                <a:cs typeface="Calibri" panose="020F0502020204030204" charset="0"/>
              </a:rPr>
              <a:t>41 - 14 = 27 </a:t>
            </a:r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( m)</a:t>
            </a:r>
            <a:r>
              <a:rPr lang="vi-VN" sz="4000" b="1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5852160" y="6400800"/>
            <a:ext cx="6463665" cy="834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Diện tích sân cỏ là:</a:t>
            </a:r>
            <a:endParaRPr lang="vi-VN" altLang="en-US" sz="40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6156960" y="6989445"/>
            <a:ext cx="6092825" cy="8432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sz="4000" b="1">
                <a:latin typeface="Times New Roman" panose="02020603050405020304" pitchFamily="18" charset="0"/>
                <a:cs typeface="Calibri" panose="020F0502020204030204" charset="0"/>
              </a:rPr>
              <a:t>41 x 27 = 1 107 </a:t>
            </a:r>
            <a:r>
              <a:rPr lang="vi-VN" altLang="en-US" sz="4000" b="1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( m2)</a:t>
            </a:r>
            <a:r>
              <a:rPr lang="vi-VN" sz="4000" b="1">
                <a:latin typeface="Times New Roman" panose="02020603050405020304" pitchFamily="18" charset="0"/>
                <a:cs typeface="Calibri" panose="020F0502020204030204" charset="0"/>
              </a:rPr>
              <a:t> 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6336982" y="7868747"/>
            <a:ext cx="5732780" cy="8432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vi-VN" sz="4000" b="1">
                <a:latin typeface="Times New Roman" panose="02020603050405020304" pitchFamily="18" charset="0"/>
                <a:cs typeface="Calibri" panose="020F0502020204030204" charset="0"/>
              </a:rPr>
              <a:t>Đáp số : 1 107 m2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>
            <a:fillRect/>
          </a:stretch>
        </p:blipFill>
        <p:spPr>
          <a:xfrm>
            <a:off x="10160" y="0"/>
            <a:ext cx="16256000" cy="9144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3" r="695"/>
          <a:stretch>
            <a:fillRect/>
          </a:stretch>
        </p:blipFill>
        <p:spPr>
          <a:xfrm>
            <a:off x="12879493" y="-358505"/>
            <a:ext cx="3407892" cy="950250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>
            <a:fillRect/>
          </a:stretch>
        </p:blipFill>
        <p:spPr>
          <a:xfrm>
            <a:off x="12439227" y="53928"/>
            <a:ext cx="3826933" cy="46366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3" r="11950" b="29574"/>
          <a:stretch>
            <a:fillRect/>
          </a:stretch>
        </p:blipFill>
        <p:spPr>
          <a:xfrm>
            <a:off x="3317787" y="4865900"/>
            <a:ext cx="3826933" cy="46366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3609976"/>
            <a:ext cx="9838267" cy="5534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9" t="-2427" r="4668" b="1"/>
          <a:stretch>
            <a:fillRect/>
          </a:stretch>
        </p:blipFill>
        <p:spPr>
          <a:xfrm>
            <a:off x="6283960" y="135055"/>
            <a:ext cx="9651365" cy="900894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8591" r="69242" b="40741"/>
          <a:stretch>
            <a:fillRect/>
          </a:stretch>
        </p:blipFill>
        <p:spPr>
          <a:xfrm>
            <a:off x="10160" y="192599"/>
            <a:ext cx="2788069" cy="2692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75" y="1650248"/>
            <a:ext cx="7230176" cy="470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614611" y="3037212"/>
            <a:ext cx="13176954" cy="3890426"/>
            <a:chOff x="2230127" y="2306605"/>
            <a:chExt cx="9882715" cy="2562999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3696491" y="2306605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230127" y="3687261"/>
              <a:ext cx="1121768" cy="1182343"/>
              <a:chOff x="2828046" y="1421599"/>
              <a:chExt cx="520693" cy="611032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840615" y="1427212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921666" y="1504414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7" name="TextBox 206"/>
            <p:cNvSpPr txBox="1"/>
            <p:nvPr/>
          </p:nvSpPr>
          <p:spPr>
            <a:xfrm>
              <a:off x="5372238" y="2564669"/>
              <a:ext cx="3062287" cy="67255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sz="5400" b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  <a:sym typeface="+mn-ea"/>
                </a:rPr>
                <a:t>38 000 : 10</a:t>
              </a:r>
              <a:r>
                <a:rPr sz="4800" b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sz="4800" b="1" i="1">
                  <a:solidFill>
                    <a:srgbClr val="002060"/>
                  </a:solidFill>
                  <a:latin typeface="Cambria Math" panose="02040503050406030204" charset="0"/>
                  <a:ea typeface="Calibri" panose="020F0502020204030204" charset="0"/>
                  <a:sym typeface="+mn-ea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474345" y="2496184"/>
            <a:ext cx="14387194" cy="4425316"/>
            <a:chOff x="-455518" y="1916660"/>
            <a:chExt cx="10618323" cy="2798406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1746454" y="3658142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-455518" y="1916660"/>
              <a:ext cx="2824260" cy="1189731"/>
              <a:chOff x="824424" y="1245852"/>
              <a:chExt cx="1070431" cy="618271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824424" y="1245852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845776" y="1251901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500458" y="3903856"/>
              <a:ext cx="5306047" cy="6394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sz="5335" b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charset="0"/>
                  <a:cs typeface="Times New Roman" panose="02020603050405020304" pitchFamily="18" charset="0"/>
                </a:rPr>
                <a:t>380 : 10 </a:t>
              </a:r>
              <a:r>
                <a:rPr sz="5335" b="1" i="1">
                  <a:solidFill>
                    <a:srgbClr val="002060"/>
                  </a:solidFill>
                  <a:latin typeface="Cambria Math" panose="02040503050406030204" charset="0"/>
                  <a:ea typeface="Calibri" panose="020F0502020204030204" charset="0"/>
                </a:rPr>
                <a:t> 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3718570" y="5702724"/>
              <a:ext cx="5306047" cy="66219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sz="5335" b="1">
                  <a:solidFill>
                    <a:srgbClr val="002060"/>
                  </a:solidFill>
                  <a:latin typeface="Cambria Math" panose="02040503050406030204" charset="0"/>
                  <a:ea typeface="Calibri" panose="020F0502020204030204" charset="0"/>
                </a:rPr>
                <a:t>38 x 100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13243372" y="553342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2383" y="533400"/>
            <a:ext cx="140663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en-US" sz="48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CÂU </a:t>
            </a:r>
            <a:r>
              <a:rPr lang="vi-VN" altLang="en-US" sz="4800" b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2:</a:t>
            </a:r>
            <a:r>
              <a:rPr lang="vi-VN" sz="48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altLang="en-US" sz="48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phép tính sau, phép tính nào có kết quả nhỏ nhất? </a:t>
            </a:r>
          </a:p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445453" y="5019608"/>
            <a:ext cx="11395391" cy="1819665"/>
            <a:chOff x="2098496" y="3659454"/>
            <a:chExt cx="8546543" cy="1198789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7" name="TextBox 206"/>
            <p:cNvSpPr txBox="1"/>
            <p:nvPr/>
          </p:nvSpPr>
          <p:spPr>
            <a:xfrm>
              <a:off x="5753397" y="4117532"/>
              <a:ext cx="1221740" cy="7395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sz="6000" b="1">
                  <a:solidFill>
                    <a:srgbClr val="002060"/>
                  </a:solidFill>
                  <a:latin typeface="Cambria Math" panose="02040503050406030204" charset="0"/>
                  <a:ea typeface="Calibri" panose="020F0502020204030204" charset="0"/>
                </a:rPr>
                <a:t>16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3754120" y="2840990"/>
            <a:ext cx="11854180" cy="2009775"/>
            <a:chOff x="1861723" y="2134893"/>
            <a:chExt cx="8819884" cy="1270717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3386617" y="2530151"/>
              <a:ext cx="5306047" cy="64410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vi-VN" sz="5335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1258  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3604270" y="5747303"/>
              <a:ext cx="5306047" cy="66219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sz="5335" b="1">
                  <a:solidFill>
                    <a:srgbClr val="002060"/>
                  </a:solidFill>
                  <a:latin typeface="Cambria Math" panose="02040503050406030204" charset="0"/>
                  <a:ea typeface="Calibri" panose="020F0502020204030204" charset="0"/>
                </a:rPr>
                <a:t>61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10271572" y="549913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4186" y="533400"/>
            <a:ext cx="147141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54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CÂU </a:t>
            </a:r>
            <a:r>
              <a:rPr lang="vi-VN" altLang="en-US" sz="54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3</a:t>
            </a:r>
            <a:r>
              <a:rPr lang="vi-VN" altLang="en-US" sz="5400" b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:</a:t>
            </a:r>
            <a:r>
              <a:rPr lang="vi-VN" sz="54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altLang="en-US" sz="54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nào cần điền vào chỗ chấm của phép tính</a:t>
            </a:r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 x 16 = ..... x 1 258</a:t>
            </a:r>
          </a:p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445453" y="5019608"/>
            <a:ext cx="11395391" cy="1819665"/>
            <a:chOff x="2098496" y="3659454"/>
            <a:chExt cx="8546543" cy="1198789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7" name="TextBox 206"/>
            <p:cNvSpPr txBox="1"/>
            <p:nvPr/>
          </p:nvSpPr>
          <p:spPr>
            <a:xfrm>
              <a:off x="5924688" y="4043486"/>
              <a:ext cx="2202656" cy="67254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5400" b="1">
                  <a:solidFill>
                    <a:srgbClr val="002060"/>
                  </a:solidFill>
                  <a:latin typeface="Cambria Math" panose="02040503050406030204" charset="0"/>
                  <a:ea typeface="Calibri" panose="020F0502020204030204" charset="0"/>
                </a:rPr>
                <a:t>2.500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3754120" y="2840990"/>
            <a:ext cx="11854180" cy="2009775"/>
            <a:chOff x="1861723" y="2134893"/>
            <a:chExt cx="8819884" cy="1270717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3479219" y="2534969"/>
              <a:ext cx="5306047" cy="63936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5335" b="1">
                  <a:solidFill>
                    <a:srgbClr val="002060"/>
                  </a:solidFill>
                  <a:latin typeface="Cambria Math" panose="02040503050406030204" charset="0"/>
                  <a:ea typeface="Calibri" panose="020F0502020204030204" charset="0"/>
                </a:rPr>
                <a:t>300.000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3775720" y="5687452"/>
              <a:ext cx="5306047" cy="6573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5335" b="1">
                  <a:solidFill>
                    <a:srgbClr val="002060"/>
                  </a:solidFill>
                  <a:latin typeface="Cambria Math" panose="02040503050406030204" charset="0"/>
                  <a:ea typeface="Calibri" panose="020F0502020204030204" charset="0"/>
                </a:rPr>
                <a:t>25.000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13319572" y="7738782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5716" y="685800"/>
            <a:ext cx="141330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en-US" sz="54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CÂU </a:t>
            </a:r>
            <a:r>
              <a:rPr lang="vi-VN" altLang="en-US" sz="54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4</a:t>
            </a:r>
            <a:r>
              <a:rPr lang="vi-VN" altLang="en-US" sz="5400" b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:</a:t>
            </a:r>
            <a:r>
              <a:rPr lang="vi-VN" sz="54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altLang="en-US" sz="54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quả của </a:t>
            </a:r>
            <a:r>
              <a:rPr lang="vi-VN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 </a:t>
            </a:r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tính:</a:t>
            </a:r>
          </a:p>
          <a:p>
            <a:pPr lvl="0"/>
            <a:r>
              <a:rPr lang="vi-VN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vi-VN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15 000 + 5 x 2 000  là:</a:t>
            </a:r>
          </a:p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445453" y="5019608"/>
            <a:ext cx="11395391" cy="1819665"/>
            <a:chOff x="2098496" y="3659454"/>
            <a:chExt cx="8546543" cy="1198789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7" name="TextBox 206"/>
            <p:cNvSpPr txBox="1"/>
            <p:nvPr/>
          </p:nvSpPr>
          <p:spPr>
            <a:xfrm>
              <a:off x="5962312" y="3973206"/>
              <a:ext cx="2202656" cy="8383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noAutofit/>
            </a:bodyPr>
            <a:lstStyle/>
            <a:p>
              <a:pPr lvl="0" algn="ctr">
                <a:defRPr/>
              </a:pPr>
              <a:r>
                <a:rPr lang="vi-VN"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3754120" y="2840990"/>
            <a:ext cx="11854180" cy="2009775"/>
            <a:chOff x="1861723" y="2134893"/>
            <a:chExt cx="8819884" cy="1270717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3535914" y="2506865"/>
              <a:ext cx="5306047" cy="63982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altLang="en-US" sz="5335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4918802" y="5687131"/>
              <a:ext cx="2329339" cy="65779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vi-VN" sz="5335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sp>
        <p:nvSpPr>
          <p:cNvPr id="199" name="Heart 198"/>
          <p:cNvSpPr/>
          <p:nvPr/>
        </p:nvSpPr>
        <p:spPr>
          <a:xfrm>
            <a:off x="13700572" y="342903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6860" y="609600"/>
            <a:ext cx="141159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en-US" sz="60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CÂU </a:t>
            </a:r>
            <a:r>
              <a:rPr lang="vi-VN" altLang="en-US" sz="60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5</a:t>
            </a:r>
            <a:r>
              <a:rPr lang="vi-VN" altLang="en-US" sz="6000" b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:</a:t>
            </a:r>
            <a:r>
              <a:rPr lang="vi-VN" sz="60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altLang="en-US" sz="60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x 120 = 120 x …  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thích hợp điền vào chỗ chấm là :</a:t>
            </a:r>
          </a:p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/>
          <p:cNvGrpSpPr/>
          <p:nvPr/>
        </p:nvGrpSpPr>
        <p:grpSpPr>
          <a:xfrm>
            <a:off x="445453" y="5019608"/>
            <a:ext cx="11395391" cy="1819665"/>
            <a:chOff x="2098496" y="3659454"/>
            <a:chExt cx="8546543" cy="1198789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/>
                <p:cNvSpPr txBox="1"/>
                <p:nvPr/>
              </p:nvSpPr>
              <p:spPr>
                <a:xfrm>
                  <a:off x="5962312" y="3715929"/>
                  <a:ext cx="2202656" cy="109562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no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altLang="en-US" sz="5400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altLang="en-US" sz="5400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vi-VN" sz="5400" b="1">
                    <a:solidFill>
                      <a:srgbClr val="002060"/>
                    </a:solidFill>
                    <a:latin typeface="Cambria Math" panose="02040503050406030204" charset="0"/>
                    <a:ea typeface="Calibri" panose="020F0502020204030204" charset="0"/>
                  </a:endParaRPr>
                </a:p>
              </p:txBody>
            </p:sp>
          </mc:Choice>
          <mc:Fallback xmlns="">
            <p:sp>
              <p:nvSpPr>
                <p:cNvPr id="207" name="TextBox 2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2312" y="3715929"/>
                  <a:ext cx="2202656" cy="1095621"/>
                </a:xfrm>
                <a:prstGeom prst="roundRect">
                  <a:avLst/>
                </a:prstGeom>
                <a:blipFill rotWithShape="1">
                  <a:blip r:embed="rId3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/>
          <p:cNvGrpSpPr/>
          <p:nvPr/>
        </p:nvGrpSpPr>
        <p:grpSpPr>
          <a:xfrm>
            <a:off x="3754120" y="2840990"/>
            <a:ext cx="11854180" cy="2009775"/>
            <a:chOff x="1861723" y="2134893"/>
            <a:chExt cx="8819884" cy="1270717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/>
                <p:cNvSpPr txBox="1"/>
                <p:nvPr/>
              </p:nvSpPr>
              <p:spPr>
                <a:xfrm>
                  <a:off x="3479219" y="2258744"/>
                  <a:ext cx="5306047" cy="1136345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335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vi-VN" sz="5335" b="1">
                    <a:solidFill>
                      <a:srgbClr val="002060"/>
                    </a:solidFill>
                    <a:latin typeface="Cambria Math" panose="02040503050406030204" charset="0"/>
                    <a:ea typeface="Calibri" panose="020F0502020204030204" charset="0"/>
                  </a:endParaRPr>
                </a:p>
              </p:txBody>
            </p:sp>
          </mc:Choice>
          <mc:Fallback xmlns="">
            <p:sp>
              <p:nvSpPr>
                <p:cNvPr id="208" name="TextBox 2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9219" y="2258744"/>
                  <a:ext cx="5306047" cy="1136345"/>
                </a:xfrm>
                <a:prstGeom prst="roundRect">
                  <a:avLst/>
                </a:prstGeom>
                <a:blipFill rotWithShape="1">
                  <a:blip r:embed="rId4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/>
                <p:cNvSpPr txBox="1"/>
                <p:nvPr/>
              </p:nvSpPr>
              <p:spPr>
                <a:xfrm>
                  <a:off x="5085013" y="5356092"/>
                  <a:ext cx="2329339" cy="1168266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335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vi-VN" sz="5335" b="1">
                    <a:solidFill>
                      <a:srgbClr val="002060"/>
                    </a:solidFill>
                    <a:latin typeface="Cambria Math" panose="02040503050406030204" charset="0"/>
                    <a:ea typeface="Calibri" panose="020F0502020204030204" charset="0"/>
                  </a:endParaRPr>
                </a:p>
              </p:txBody>
            </p:sp>
          </mc:Choice>
          <mc:Fallback xmlns="">
            <p:sp>
              <p:nvSpPr>
                <p:cNvPr id="209" name="TextBox 2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5013" y="5356092"/>
                  <a:ext cx="2329339" cy="1168266"/>
                </a:xfrm>
                <a:prstGeom prst="roundRect">
                  <a:avLst/>
                </a:prstGeom>
                <a:blipFill rotWithShape="1">
                  <a:blip r:embed="rId5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9" name="Heart 198"/>
          <p:cNvSpPr/>
          <p:nvPr/>
        </p:nvSpPr>
        <p:spPr>
          <a:xfrm>
            <a:off x="9814372" y="549913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16" name="Isosceles Triangle 16"/>
          <p:cNvSpPr/>
          <p:nvPr/>
        </p:nvSpPr>
        <p:spPr>
          <a:xfrm rot="10800000">
            <a:off x="7127875" y="1529080"/>
            <a:ext cx="1083945" cy="73279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</p:sp>
      <p:sp>
        <p:nvSpPr>
          <p:cNvPr id="2" name="Isosceles Triangle 16"/>
          <p:cNvSpPr/>
          <p:nvPr/>
        </p:nvSpPr>
        <p:spPr>
          <a:xfrm>
            <a:off x="7712075" y="1525270"/>
            <a:ext cx="902335" cy="725805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</p:sp>
      <p:sp>
        <p:nvSpPr>
          <p:cNvPr id="3" name="Isosceles Triangle 16"/>
          <p:cNvSpPr/>
          <p:nvPr/>
        </p:nvSpPr>
        <p:spPr>
          <a:xfrm rot="180000">
            <a:off x="8689975" y="1555115"/>
            <a:ext cx="1011555" cy="727075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</p:sp>
      <p:sp>
        <p:nvSpPr>
          <p:cNvPr id="19" name="Isosceles Triangle 19"/>
          <p:cNvSpPr/>
          <p:nvPr/>
        </p:nvSpPr>
        <p:spPr>
          <a:xfrm>
            <a:off x="6590665" y="1529080"/>
            <a:ext cx="1079500" cy="713105"/>
          </a:xfrm>
          <a:prstGeom prst="triangl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</p:sp>
      <p:sp>
        <p:nvSpPr>
          <p:cNvPr id="4" name="Isosceles Triangle 19"/>
          <p:cNvSpPr/>
          <p:nvPr/>
        </p:nvSpPr>
        <p:spPr>
          <a:xfrm rot="10980000">
            <a:off x="8152130" y="1556385"/>
            <a:ext cx="1051560" cy="715010"/>
          </a:xfrm>
          <a:prstGeom prst="triangle">
            <a:avLst>
              <a:gd name="adj" fmla="val 50039"/>
            </a:avLst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</p:sp>
      <p:sp>
        <p:nvSpPr>
          <p:cNvPr id="5" name="TextBox 4"/>
          <p:cNvSpPr txBox="1"/>
          <p:nvPr/>
        </p:nvSpPr>
        <p:spPr>
          <a:xfrm>
            <a:off x="826939" y="533400"/>
            <a:ext cx="14169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CÂU </a:t>
            </a:r>
            <a:r>
              <a:rPr lang="vi-VN" altLang="en-US" sz="4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lang="vi-VN" altLang="en-US" sz="4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vi-VN" sz="4400" b="1" i="1" smtClean="0">
                <a:solidFill>
                  <a:srgbClr val="FF0000"/>
                </a:solidFill>
                <a:latin typeface="Cambria Math" panose="0204050305040603020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altLang="en-US" sz="4400" b="1" i="1" smtClean="0">
                <a:solidFill>
                  <a:srgbClr val="FF0000"/>
                </a:solidFill>
                <a:latin typeface="Cambria Math" panose="0204050305040603020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Cambria Math" panose="02040503050406030204" charset="0"/>
              </a:rPr>
              <a:t>Phân số chỉ phần tô màu của hình bên dưới là:</a:t>
            </a:r>
          </a:p>
          <a:p>
            <a:endParaRPr lang="vi-VN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78539" y="378798"/>
                <a:ext cx="16198215" cy="1284323"/>
              </a:xfrm>
              <a:prstGeom prst="round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vi-VN" altLang="en-US" sz="4800" b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+mn-ea"/>
                  </a:rPr>
                  <a:t>   </a:t>
                </a:r>
                <a:r>
                  <a:rPr lang="vi-VN" altLang="en-US" sz="4800" b="1" smtClean="0">
                    <a:solidFill>
                      <a:srgbClr val="FF0000"/>
                    </a:solidFill>
                    <a:latin typeface="Times New Roman" pitchFamily="18" charset="0"/>
                    <a:ea typeface="Cambria" panose="02040503050406030204" pitchFamily="18" charset="0"/>
                    <a:cs typeface="Times New Roman" pitchFamily="18" charset="0"/>
                    <a:sym typeface="+mn-ea"/>
                  </a:rPr>
                  <a:t>CÂU 7:</a:t>
                </a:r>
                <a:r>
                  <a:rPr lang="en-US" sz="4800" b="1" smtClean="0">
                    <a:solidFill>
                      <a:srgbClr val="FF0000"/>
                    </a:solidFill>
                    <a:effectLst/>
                    <a:latin typeface="Times New Roman" pitchFamily="18" charset="0"/>
                    <a:ea typeface="Calibri" panose="020F0502020204030204" charset="0"/>
                    <a:cs typeface="Times New Roman" pitchFamily="18" charset="0"/>
                  </a:rPr>
                  <a:t>Rút </a:t>
                </a:r>
                <a:r>
                  <a:rPr lang="en-US" sz="4800" b="1">
                    <a:solidFill>
                      <a:srgbClr val="FF0000"/>
                    </a:solidFill>
                    <a:effectLst/>
                    <a:latin typeface="Times New Roman" pitchFamily="18" charset="0"/>
                    <a:ea typeface="Calibri" panose="020F0502020204030204" charset="0"/>
                    <a:cs typeface="Times New Roman" pitchFamily="18" charset="0"/>
                  </a:rPr>
                  <a:t>gọn phân số  </a:t>
                </a:r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itchFamily="18" charset="0"/>
                    <a:ea typeface="Calibri" panose="020F050202020403020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smtClean="0">
                            <a:solidFill>
                              <a:srgbClr val="FF0000"/>
                            </a:solidFill>
                            <a:latin typeface="Cambria Math"/>
                            <a:ea typeface="Calibri" panose="020F050202020403020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Calibri" panose="020F050202020403020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vi-VN" alt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Calibri" panose="020F0502020204030204" charset="0"/>
                            <a:cs typeface="Cambria Math" panose="02040503050406030204" charset="0"/>
                          </a:rPr>
                          <m:t>𝟐</m:t>
                        </m:r>
                        <m:r>
                          <a:rPr lang="en-US" sz="4800" b="1" i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Calibri" panose="020F050202020403020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vi-VN" altLang="en-US" sz="4800" b="1" i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Calibri" panose="020F0502020204030204" charset="0"/>
                            <a:cs typeface="Cambria Math" panose="0204050305040603020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vi-VN" altLang="en-US" sz="4800" b="1">
                    <a:solidFill>
                      <a:srgbClr val="FF0000"/>
                    </a:solidFill>
                    <a:effectLst/>
                    <a:latin typeface="Times New Roman" pitchFamily="18" charset="0"/>
                    <a:ea typeface="Calibri" panose="020F0502020204030204" charset="0"/>
                    <a:cs typeface="Times New Roman" pitchFamily="18" charset="0"/>
                  </a:rPr>
                  <a:t> </a:t>
                </a:r>
                <a:r>
                  <a:rPr lang="en-US" sz="4800" b="1">
                    <a:solidFill>
                      <a:srgbClr val="FF0000"/>
                    </a:solidFill>
                    <a:effectLst/>
                    <a:latin typeface="Times New Roman" pitchFamily="18" charset="0"/>
                    <a:ea typeface="Calibri" panose="020F0502020204030204" charset="0"/>
                    <a:cs typeface="Times New Roman" pitchFamily="18" charset="0"/>
                  </a:rPr>
                  <a:t>ta được phân số tối giản là?</a:t>
                </a: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9" y="378798"/>
                <a:ext cx="16198215" cy="1284323"/>
              </a:xfrm>
              <a:prstGeom prst="roundRect">
                <a:avLst/>
              </a:prstGeom>
              <a:blipFill rotWithShape="1">
                <a:blip r:embed="rId3"/>
                <a:stretch>
                  <a:fillRect b="-616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1" name="Group 210"/>
          <p:cNvGrpSpPr/>
          <p:nvPr/>
        </p:nvGrpSpPr>
        <p:grpSpPr>
          <a:xfrm>
            <a:off x="445453" y="5019608"/>
            <a:ext cx="11395391" cy="1819665"/>
            <a:chOff x="2098496" y="3659454"/>
            <a:chExt cx="8546543" cy="1198789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/>
                <p:cNvSpPr txBox="1"/>
                <p:nvPr/>
              </p:nvSpPr>
              <p:spPr>
                <a:xfrm>
                  <a:off x="6063436" y="3751488"/>
                  <a:ext cx="1221740" cy="107137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6</m:t>
                            </m:r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vi-VN" alt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7" name="TextBox 2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3436" y="3751488"/>
                  <a:ext cx="1221740" cy="1071373"/>
                </a:xfrm>
                <a:prstGeom prst="roundRect">
                  <a:avLst/>
                </a:prstGeom>
                <a:blipFill rotWithShape="1">
                  <a:blip r:embed="rId4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/>
          <p:cNvGrpSpPr/>
          <p:nvPr/>
        </p:nvGrpSpPr>
        <p:grpSpPr>
          <a:xfrm>
            <a:off x="3754120" y="2840990"/>
            <a:ext cx="11854180" cy="2009775"/>
            <a:chOff x="1861723" y="2134893"/>
            <a:chExt cx="8819884" cy="1270717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/>
                <p:cNvSpPr txBox="1"/>
                <p:nvPr/>
              </p:nvSpPr>
              <p:spPr>
                <a:xfrm>
                  <a:off x="3869471" y="2250312"/>
                  <a:ext cx="5306047" cy="113635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335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5335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2</m:t>
                            </m:r>
                            <m:r>
                              <a:rPr 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kumimoji="0" lang="vi-VN" sz="533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8" name="TextBox 2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2"/>
                  <a:ext cx="5306047" cy="1136351"/>
                </a:xfrm>
                <a:prstGeom prst="roundRect">
                  <a:avLst/>
                </a:prstGeom>
                <a:blipFill rotWithShape="1">
                  <a:blip r:embed="rId5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/>
                <p:cNvSpPr txBox="1"/>
                <p:nvPr/>
              </p:nvSpPr>
              <p:spPr>
                <a:xfrm>
                  <a:off x="3896688" y="5325455"/>
                  <a:ext cx="5306047" cy="1168267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335" b="1" i="1" smtClean="0">
                                <a:solidFill>
                                  <a:srgbClr val="002060"/>
                                </a:solidFill>
                                <a:latin typeface="Cambria Math"/>
                                <a:ea typeface="Calibri" panose="020F050202020403020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5335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4</m:t>
                            </m:r>
                            <m:r>
                              <a:rPr 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vi-VN" altLang="en-US" sz="5335" b="1" i="1" smtClean="0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Calibri" panose="020F0502020204030204" charset="0"/>
                                <a:cs typeface="Cambria Math" panose="0204050305040603020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kumimoji="0" lang="vi-VN" sz="533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688" y="5325455"/>
                  <a:ext cx="5306047" cy="1168267"/>
                </a:xfrm>
                <a:prstGeom prst="roundRect">
                  <a:avLst/>
                </a:prstGeom>
                <a:blipFill rotWithShape="1">
                  <a:blip r:embed="rId6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9" name="Heart 198"/>
          <p:cNvSpPr/>
          <p:nvPr/>
        </p:nvSpPr>
        <p:spPr>
          <a:xfrm>
            <a:off x="13624372" y="350523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6959" y="837903"/>
            <a:ext cx="16198215" cy="91974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4800" b="1">
              <a:solidFill>
                <a:srgbClr val="002060"/>
              </a:solidFill>
              <a:latin typeface="Cambria Math" panose="02040503050406030204" charset="0"/>
            </a:endParaRPr>
          </a:p>
        </p:txBody>
      </p:sp>
      <p:grpSp>
        <p:nvGrpSpPr>
          <p:cNvPr id="211" name="Group 210"/>
          <p:cNvGrpSpPr/>
          <p:nvPr/>
        </p:nvGrpSpPr>
        <p:grpSpPr>
          <a:xfrm>
            <a:off x="445453" y="5015162"/>
            <a:ext cx="11395391" cy="1824111"/>
            <a:chOff x="2098496" y="3656525"/>
            <a:chExt cx="8546543" cy="1201718"/>
          </a:xfrm>
        </p:grpSpPr>
        <p:sp>
          <p:nvSpPr>
            <p:cNvPr id="205" name="Rectangle: Rounded Corners 204"/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/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/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6" name="Google Shape;284;p27"/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7" name="Google Shape;285;p27"/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" name="Google Shape;286;p27"/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" name="Google Shape;287;p27"/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0" name="Google Shape;288;p27"/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1" name="Google Shape;289;p27"/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2" name="Google Shape;290;p27"/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3" name="Google Shape;291;p27"/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4" name="Google Shape;292;p27"/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/>
                <p:cNvSpPr txBox="1"/>
                <p:nvPr/>
              </p:nvSpPr>
              <p:spPr>
                <a:xfrm>
                  <a:off x="5925164" y="3656525"/>
                  <a:ext cx="2202656" cy="111319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no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altLang="en-US" sz="5400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vi-VN" altLang="en-US" sz="5400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26</m:t>
                            </m:r>
                          </m:den>
                        </m:f>
                      </m:oMath>
                    </m:oMathPara>
                  </a14:m>
                  <a:endParaRPr lang="vi-VN" sz="5400" b="1">
                    <a:solidFill>
                      <a:srgbClr val="002060"/>
                    </a:solidFill>
                    <a:latin typeface="Cambria Math" panose="02040503050406030204" charset="0"/>
                    <a:ea typeface="Calibri" panose="020F0502020204030204" charset="0"/>
                  </a:endParaRPr>
                </a:p>
              </p:txBody>
            </p:sp>
          </mc:Choice>
          <mc:Fallback xmlns="">
            <p:sp>
              <p:nvSpPr>
                <p:cNvPr id="207" name="TextBox 2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5164" y="3656525"/>
                  <a:ext cx="2202656" cy="1113192"/>
                </a:xfrm>
                <a:prstGeom prst="roundRect">
                  <a:avLst/>
                </a:prstGeom>
                <a:blipFill rotWithShape="1">
                  <a:blip r:embed="rId3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/>
          <p:cNvGrpSpPr/>
          <p:nvPr/>
        </p:nvGrpSpPr>
        <p:grpSpPr>
          <a:xfrm>
            <a:off x="3197225" y="2840990"/>
            <a:ext cx="12480925" cy="2014296"/>
            <a:chOff x="1861723" y="2134893"/>
            <a:chExt cx="8871855" cy="1274075"/>
          </a:xfrm>
        </p:grpSpPr>
        <p:sp>
          <p:nvSpPr>
            <p:cNvPr id="204" name="Rectangle: Rounded Corners 203"/>
            <p:cNvSpPr/>
            <p:nvPr/>
          </p:nvSpPr>
          <p:spPr>
            <a:xfrm>
              <a:off x="2317227" y="232700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/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/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440;p31"/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441;p31"/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442;p31"/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443;p31"/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444;p31"/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445;p31"/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446;p31"/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447;p31"/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448;p31"/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449;p31"/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450;p31"/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451;p31"/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452;p31"/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453;p31"/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/>
                <p:cNvSpPr txBox="1"/>
                <p:nvPr/>
              </p:nvSpPr>
              <p:spPr>
                <a:xfrm>
                  <a:off x="4759793" y="2272203"/>
                  <a:ext cx="2124180" cy="1136765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335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26</m:t>
                            </m:r>
                          </m:num>
                          <m:den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vi-VN" sz="5335" b="1">
                    <a:solidFill>
                      <a:srgbClr val="002060"/>
                    </a:solidFill>
                    <a:latin typeface="Cambria Math" panose="02040503050406030204" charset="0"/>
                    <a:ea typeface="Calibri" panose="020F0502020204030204" charset="0"/>
                  </a:endParaRPr>
                </a:p>
              </p:txBody>
            </p:sp>
          </mc:Choice>
          <mc:Fallback xmlns="">
            <p:sp>
              <p:nvSpPr>
                <p:cNvPr id="208" name="TextBox 2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9793" y="2272203"/>
                  <a:ext cx="2124180" cy="1136765"/>
                </a:xfrm>
                <a:prstGeom prst="roundRect">
                  <a:avLst/>
                </a:prstGeom>
                <a:blipFill rotWithShape="1">
                  <a:blip r:embed="rId4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/>
          <p:cNvGrpSpPr/>
          <p:nvPr/>
        </p:nvGrpSpPr>
        <p:grpSpPr>
          <a:xfrm>
            <a:off x="2815813" y="6975171"/>
            <a:ext cx="11965021" cy="2167688"/>
            <a:chOff x="1612674" y="5184381"/>
            <a:chExt cx="8973766" cy="1409055"/>
          </a:xfrm>
        </p:grpSpPr>
        <p:sp>
          <p:nvSpPr>
            <p:cNvPr id="206" name="Rectangle: Rounded Corners 205"/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/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/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7" name="Google Shape;295;p27"/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8" name="Google Shape;296;p27"/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9" name="Google Shape;297;p27"/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298;p27"/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299;p27"/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300;p27"/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301;p27"/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302;p27"/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303;p27"/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304;p27"/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305;p27"/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306;p27"/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307;p27"/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308;p27"/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309;p27"/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310;p27"/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311;p27"/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312;p27"/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313;p27"/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314;p27"/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/>
                <p:cNvSpPr txBox="1"/>
                <p:nvPr/>
              </p:nvSpPr>
              <p:spPr>
                <a:xfrm>
                  <a:off x="3775720" y="5383242"/>
                  <a:ext cx="5306047" cy="1180127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335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vi-VN" altLang="en-US" sz="5335" b="1" i="1">
                                <a:solidFill>
                                  <a:srgbClr val="002060"/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16</m:t>
                            </m:r>
                          </m:den>
                        </m:f>
                      </m:oMath>
                    </m:oMathPara>
                  </a14:m>
                  <a:endParaRPr lang="vi-VN" sz="5335" b="1">
                    <a:solidFill>
                      <a:srgbClr val="002060"/>
                    </a:solidFill>
                    <a:latin typeface="Cambria Math" panose="02040503050406030204" charset="0"/>
                    <a:ea typeface="Calibri" panose="020F0502020204030204" charset="0"/>
                  </a:endParaRPr>
                </a:p>
              </p:txBody>
            </p:sp>
          </mc:Choice>
          <mc:Fallback xmlns="">
            <p:sp>
              <p:nvSpPr>
                <p:cNvPr id="209" name="TextBox 2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75720" y="5383242"/>
                  <a:ext cx="5306047" cy="1180127"/>
                </a:xfrm>
                <a:prstGeom prst="roundRect">
                  <a:avLst/>
                </a:prstGeom>
                <a:blipFill rotWithShape="1">
                  <a:blip r:embed="rId5"/>
                </a:blipFill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9" name="Heart 198"/>
          <p:cNvSpPr/>
          <p:nvPr/>
        </p:nvSpPr>
        <p:spPr>
          <a:xfrm>
            <a:off x="10119172" y="549913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6993" y="914400"/>
            <a:ext cx="14507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en-US" sz="4000" b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CÂU </a:t>
            </a:r>
            <a:r>
              <a:rPr lang="vi-VN" altLang="en-US" sz="4000" b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  <a:sym typeface="+mn-ea"/>
              </a:rPr>
              <a:t>8:</a:t>
            </a:r>
            <a:r>
              <a:rPr lang="vi-VN" sz="40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altLang="en-US" sz="4000" b="1" i="1" smtClean="0">
                <a:solidFill>
                  <a:srgbClr val="FF0000"/>
                </a:solidFill>
                <a:latin typeface="Times New Roman" pitchFamily="18" charset="0"/>
                <a:ea typeface="Calibri" panose="020F0502020204030204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số “ Mười lăm phần hai mươi sáu” được viết là:</a:t>
            </a:r>
          </a:p>
          <a:p>
            <a:endParaRPr lang="vi-VN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24</TotalTime>
  <Words>1324</Words>
  <Application>Microsoft Office PowerPoint</Application>
  <PresentationFormat>Custom</PresentationFormat>
  <Paragraphs>157</Paragraphs>
  <Slides>22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Default Design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TỰ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21AK22</cp:lastModifiedBy>
  <cp:revision>1261</cp:revision>
  <dcterms:created xsi:type="dcterms:W3CDTF">2008-09-09T22:52:00Z</dcterms:created>
  <dcterms:modified xsi:type="dcterms:W3CDTF">2025-04-20T10:34:56Z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F66778EEF8904709B6FDBCCD7E0B78D9_12</vt:lpwstr>
  </property>
  <property fmtid="{D5CDD505-2E9C-101B-9397-08002B2CF9AE}" pid="3" name="KSOProductBuildVer">
    <vt:lpwstr>1033-12.2.0.16909</vt:lpwstr>
  </property>
</Properties>
</file>