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801" r:id="rId2"/>
    <p:sldId id="802" r:id="rId3"/>
    <p:sldId id="803" r:id="rId4"/>
    <p:sldId id="804" r:id="rId5"/>
    <p:sldId id="805" r:id="rId6"/>
    <p:sldId id="806" r:id="rId7"/>
    <p:sldId id="807" r:id="rId8"/>
    <p:sldId id="808" r:id="rId9"/>
    <p:sldId id="809" r:id="rId10"/>
    <p:sldId id="810" r:id="rId11"/>
    <p:sldId id="811" r:id="rId12"/>
    <p:sldId id="812" r:id="rId13"/>
    <p:sldId id="813" r:id="rId14"/>
    <p:sldId id="814" r:id="rId15"/>
    <p:sldId id="815" r:id="rId16"/>
    <p:sldId id="816" r:id="rId17"/>
    <p:sldId id="817" r:id="rId18"/>
    <p:sldId id="818" r:id="rId19"/>
    <p:sldId id="819" r:id="rId20"/>
    <p:sldId id="820" r:id="rId21"/>
    <p:sldId id="821" r:id="rId22"/>
    <p:sldId id="822" r:id="rId23"/>
    <p:sldId id="823" r:id="rId24"/>
    <p:sldId id="824" r:id="rId25"/>
    <p:sldId id="825" r:id="rId26"/>
    <p:sldId id="826" r:id="rId27"/>
  </p:sldIdLst>
  <p:sldSz cx="16276638" cy="9144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28" userDrawn="1">
          <p15:clr>
            <a:srgbClr val="A4A3A4"/>
          </p15:clr>
        </p15:guide>
        <p15:guide id="2" pos="47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0000CC"/>
    <a:srgbClr val="FF0066"/>
    <a:srgbClr val="FF7C80"/>
    <a:srgbClr val="6600CC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 showGuides="1">
      <p:cViewPr>
        <p:scale>
          <a:sx n="57" d="100"/>
          <a:sy n="57" d="100"/>
        </p:scale>
        <p:origin x="-408" y="-72"/>
      </p:cViewPr>
      <p:guideLst>
        <p:guide orient="horz" pos="2828"/>
        <p:guide pos="47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158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C5795F-4089-4682-92BE-2E83158774E4}" type="slidenum">
              <a:rPr lang="en-US" altLang="en-US" sz="1200">
                <a:latin typeface=".VnTime" panose="020B7200000000000000" pitchFamily="34" charset="0"/>
              </a:rPr>
              <a:t>1</a:t>
            </a:fld>
            <a:endParaRPr lang="en-US" altLang="en-US" sz="1200">
              <a:latin typeface=".VnTime" panose="020B7200000000000000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56249-511D-4BF4-B0CF-5E7A7B03DD2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22"/>
          <p:cNvSpPr txBox="1">
            <a:spLocks noChangeArrowheads="1"/>
          </p:cNvSpPr>
          <p:nvPr/>
        </p:nvSpPr>
        <p:spPr bwMode="auto">
          <a:xfrm>
            <a:off x="1755775" y="2739390"/>
            <a:ext cx="1348676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6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PHẦN 2: SỐ TỰ NHIÊN – PHÂN SỐ</a:t>
            </a:r>
          </a:p>
          <a:p>
            <a:pPr algn="ctr" eaLnBrk="1" hangingPunct="1"/>
            <a:r>
              <a:rPr lang="vi-VN" altLang="en-US" sz="6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( tiếp theo) </a:t>
            </a:r>
            <a:endParaRPr lang="vi-VN" altLang="en-US" sz="64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8" name="TextBox 8"/>
          <p:cNvSpPr txBox="1">
            <a:spLocks noChangeArrowheads="1"/>
          </p:cNvSpPr>
          <p:nvPr/>
        </p:nvSpPr>
        <p:spPr bwMode="auto">
          <a:xfrm>
            <a:off x="1983635" y="5623560"/>
            <a:ext cx="13927084" cy="11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NG</a:t>
            </a:r>
            <a:r>
              <a:rPr lang="vi-VN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ƯỜI THỰC HIỆN:</a:t>
            </a:r>
            <a:r>
              <a:rPr lang="en-US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    NGUYỄN VĂN UÂN</a:t>
            </a:r>
            <a:endParaRPr lang="vi-VN" altLang="en-US" sz="3465" b="1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GIÁO VIÊN</a:t>
            </a:r>
            <a:r>
              <a:rPr lang="en-US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: T</a:t>
            </a:r>
            <a:r>
              <a:rPr lang="vi-VN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RƯỜNG TIỂU HỌC</a:t>
            </a:r>
            <a:r>
              <a:rPr lang="en-US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 TOÀN THẮNG – TIÊN THẮNG</a:t>
            </a:r>
            <a:endParaRPr lang="en-US" altLang="en-US" sz="3465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460" y="1143000"/>
            <a:ext cx="150621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vi-VN" alt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CUỐI HỌC KÌ II – TOÁN 4</a:t>
            </a:r>
          </a:p>
        </p:txBody>
      </p:sp>
    </p:spTree>
    <p:extLst>
      <p:ext uri="{BB962C8B-B14F-4D97-AF65-F5344CB8AC3E}">
        <p14:creationId xmlns:p14="http://schemas.microsoft.com/office/powerpoint/2010/main" val="26330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2" name="组合 1"/>
          <p:cNvGrpSpPr/>
          <p:nvPr/>
        </p:nvGrpSpPr>
        <p:grpSpPr>
          <a:xfrm>
            <a:off x="-3596640" y="-104775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130810" y="-359410"/>
            <a:ext cx="16407130" cy="232537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077457" y="895340"/>
              <a:ext cx="8338719" cy="1111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defRPr/>
              </a:pPr>
              <a:r>
                <a:rPr lang="vi-VN" alt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9</a:t>
              </a:r>
              <a:r>
                <a:rPr lang="vi-VN" altLang="en-US"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 </a:t>
              </a:r>
              <a:r>
                <a:rPr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 ảnh nào biểu thị phân số </a:t>
              </a:r>
              <a:r>
                <a:rPr lang="vi-VN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</a:t>
              </a:r>
              <a:r>
                <a:rPr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4360" y="4580255"/>
            <a:ext cx="5791835" cy="1743710"/>
            <a:chOff x="609600" y="3519061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519061"/>
              <a:ext cx="4648200" cy="1593735"/>
              <a:chOff x="3799114" y="861259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61259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75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91344" y="38663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477000"/>
            <a:ext cx="5791835" cy="166560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656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28760" y="4276725"/>
            <a:ext cx="5526405" cy="1923415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56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199924" y="3772568"/>
              <a:ext cx="3009249" cy="900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B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248400"/>
            <a:ext cx="5608320" cy="1804035"/>
            <a:chOff x="6847114" y="5294846"/>
            <a:chExt cx="4648200" cy="1162500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294846"/>
              <a:ext cx="4648200" cy="1162500"/>
              <a:chOff x="3799114" y="5615132"/>
              <a:chExt cx="4648200" cy="1162500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615132"/>
                <a:ext cx="4648200" cy="1162500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047057" y="5495954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D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2862719" y="67455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8"/>
              <p:cNvSpPr/>
              <p:nvPr/>
            </p:nvSpPr>
            <p:spPr>
              <a:xfrm>
                <a:off x="8519160" y="-104775"/>
                <a:ext cx="654050" cy="12553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vi-VN" alt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vi-VN" altLang="en-US" sz="4800" b="1" i="1" smtClean="0">
                  <a:solidFill>
                    <a:srgbClr val="002060"/>
                  </a:solidFill>
                  <a:latin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160" y="-104775"/>
                <a:ext cx="654050" cy="1255395"/>
              </a:xfrm>
              <a:prstGeom prst="rect">
                <a:avLst/>
              </a:prstGeom>
              <a:blipFill rotWithShape="1">
                <a:blip r:embed="rId9"/>
                <a:stretch>
                  <a:fillRect t="-4047" b="-4148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1349375" y="1600835"/>
            <a:ext cx="12851130" cy="28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2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2" name="组合 1"/>
          <p:cNvGrpSpPr/>
          <p:nvPr/>
        </p:nvGrpSpPr>
        <p:grpSpPr>
          <a:xfrm>
            <a:off x="-3596640" y="-104775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91440" y="172720"/>
            <a:ext cx="16407130" cy="2981325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077457" y="895340"/>
              <a:ext cx="8338719" cy="1111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defRPr/>
              </a:pPr>
              <a:r>
                <a:rPr lang="vi-VN" alt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</a:t>
              </a:r>
              <a:r>
                <a:rPr lang="vi-VN" altLang="en-US"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10: </a:t>
              </a:r>
              <a:r>
                <a:rPr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Rút gọn phân số </a:t>
              </a:r>
              <a:r>
                <a:rPr lang="vi-VN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ta được phân số tối giản là:</a:t>
              </a:r>
              <a:r>
                <a:rPr lang="vi-VN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endParaRPr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4360" y="3962400"/>
            <a:ext cx="5791835" cy="1743710"/>
            <a:chOff x="609600" y="3519061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519061"/>
              <a:ext cx="4648200" cy="1593735"/>
              <a:chOff x="3799114" y="861259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61259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75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491344" y="38663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vi-VN" alt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vi-VN" alt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18</m:t>
                            </m:r>
                            <m:r>
                              <a:rPr lang="en-US" altLang="vi-VN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vi-VN" sz="3600" b="1">
                    <a:solidFill>
                      <a:srgbClr val="002060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866361"/>
                  <a:ext cx="3592285" cy="900188"/>
                </a:xfrm>
                <a:prstGeom prst="rect">
                  <a:avLst/>
                </a:prstGeom>
                <a:blipFill rotWithShape="1">
                  <a:blip r:embed="rId9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441960" y="6477000"/>
            <a:ext cx="5791835" cy="166560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656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vi-VN" alt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alt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9</m:t>
                            </m:r>
                            <m:r>
                              <a:rPr lang="en-US" altLang="vi-VN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vi-VN" sz="3600" b="1">
                    <a:solidFill>
                      <a:srgbClr val="002060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 rotWithShape="1">
                  <a:blip r:embed="rId10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128760" y="3733800"/>
            <a:ext cx="5526405" cy="1923415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56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8199924" y="3772568"/>
                  <a:ext cx="3009249" cy="90058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vi-VN" alt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alt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8</m:t>
                            </m:r>
                            <m:r>
                              <a:rPr lang="en-US" altLang="vi-VN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vi-VN" sz="3600" b="1">
                    <a:solidFill>
                      <a:srgbClr val="002060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9924" y="3772568"/>
                  <a:ext cx="3009249" cy="900583"/>
                </a:xfrm>
                <a:prstGeom prst="rect">
                  <a:avLst/>
                </a:prstGeom>
                <a:blipFill rotWithShape="1">
                  <a:blip r:embed="rId11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9204960" y="6248400"/>
            <a:ext cx="5608320" cy="1804035"/>
            <a:chOff x="6847114" y="5294846"/>
            <a:chExt cx="4648200" cy="1162500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294846"/>
              <a:ext cx="4648200" cy="1162500"/>
              <a:chOff x="3799114" y="5615132"/>
              <a:chExt cx="4648200" cy="1162500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615132"/>
                <a:ext cx="4648200" cy="1162500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8047057" y="5495954"/>
                  <a:ext cx="3148271" cy="90031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vi-VN" alt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vi-VN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vi-VN" sz="3600" b="1">
                    <a:solidFill>
                      <a:srgbClr val="002060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7057" y="5495954"/>
                  <a:ext cx="3148271" cy="900311"/>
                </a:xfrm>
                <a:prstGeom prst="rect">
                  <a:avLst/>
                </a:prstGeom>
                <a:blipFill rotWithShape="1">
                  <a:blip r:embed="rId12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9" name="Heart 198"/>
          <p:cNvSpPr/>
          <p:nvPr/>
        </p:nvSpPr>
        <p:spPr>
          <a:xfrm>
            <a:off x="4453838" y="68979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8"/>
              <p:cNvSpPr/>
              <p:nvPr/>
            </p:nvSpPr>
            <p:spPr>
              <a:xfrm>
                <a:off x="5958364" y="600075"/>
                <a:ext cx="884555" cy="12553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vi-VN" alt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64</m:t>
                          </m:r>
                        </m:num>
                        <m:den>
                          <m:r>
                            <a:rPr lang="vi-VN" alt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72</m:t>
                          </m:r>
                          <m:r>
                            <a:rPr lang="en-US" alt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vi-VN" altLang="en-US" sz="4800" b="1" i="1" smtClean="0">
                  <a:solidFill>
                    <a:srgbClr val="002060"/>
                  </a:solidFill>
                  <a:latin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364" y="600075"/>
                <a:ext cx="884555" cy="1255395"/>
              </a:xfrm>
              <a:prstGeom prst="rect">
                <a:avLst/>
              </a:prstGeom>
              <a:blipFill rotWithShape="1">
                <a:blip r:embed="rId13"/>
                <a:stretch>
                  <a:fillRect l="-3425" b="-53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13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2" name="组合 1"/>
          <p:cNvGrpSpPr/>
          <p:nvPr/>
        </p:nvGrpSpPr>
        <p:grpSpPr>
          <a:xfrm>
            <a:off x="-3596640" y="-104775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130810" y="-359410"/>
            <a:ext cx="16407130" cy="232537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077457" y="895340"/>
              <a:ext cx="8338719" cy="1111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defRPr/>
              </a:pPr>
              <a:r>
                <a:rPr lang="vi-VN" alt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</a:t>
              </a:r>
              <a:r>
                <a:rPr lang="vi-VN" altLang="en-US"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11: </a:t>
              </a:r>
              <a:r>
                <a:rPr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 vẽ dưới đây có số hình bình hành là: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4360" y="4580255"/>
            <a:ext cx="5791835" cy="1743710"/>
            <a:chOff x="609600" y="3519061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519061"/>
              <a:ext cx="4648200" cy="1593735"/>
              <a:chOff x="3799114" y="861259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61259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75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91344" y="38663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 Hình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477000"/>
            <a:ext cx="5791835" cy="166560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656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9 Hình</a:t>
              </a:r>
              <a:endParaRPr lang="vi-VN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28760" y="4276725"/>
            <a:ext cx="5526405" cy="1923415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56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199924" y="3772568"/>
              <a:ext cx="3009249" cy="900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8 Hình</a:t>
              </a:r>
              <a:endParaRPr lang="vi-VN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248400"/>
            <a:ext cx="5608320" cy="1804035"/>
            <a:chOff x="6847114" y="5294846"/>
            <a:chExt cx="4648200" cy="1162500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294846"/>
              <a:ext cx="4648200" cy="1162500"/>
              <a:chOff x="3799114" y="5615132"/>
              <a:chExt cx="4648200" cy="1162500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615132"/>
                <a:ext cx="4648200" cy="1162500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047057" y="5495954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10 Hình</a:t>
              </a:r>
              <a:endParaRPr lang="vi-VN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9" name="Heart 198"/>
          <p:cNvSpPr/>
          <p:nvPr/>
        </p:nvSpPr>
        <p:spPr>
          <a:xfrm>
            <a:off x="4785519" y="68217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682875" y="1171575"/>
            <a:ext cx="8190865" cy="31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6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3596640" y="-104775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130810" y="-359410"/>
            <a:ext cx="16407130" cy="456946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077457" y="501361"/>
              <a:ext cx="8338719" cy="211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defRPr/>
              </a:pPr>
              <a:r>
                <a:rPr lang="vi-VN" alt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</a:t>
              </a:r>
              <a:r>
                <a:rPr lang="vi-VN" altLang="en-US"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12: </a:t>
              </a:r>
              <a:r>
                <a:rPr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Hiền mua một cuốn sách khoa học. Hiền tính nếu mỗi ngày đọc 15 trang sách thì trong 2 tuần sẽ đọc xong cuốn sách đó. Vậy nếu mỗi ngày Hiền đọc thêm 6 trang sách nữa thì sẽ đọc xong cuốn sách đó trong thời gian là: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5424" y="4299981"/>
            <a:ext cx="5791835" cy="1743710"/>
            <a:chOff x="609600" y="3519061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519061"/>
              <a:ext cx="4648200" cy="1593735"/>
              <a:chOff x="3799114" y="861259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61259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75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91344" y="38663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ngày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477000"/>
            <a:ext cx="5791835" cy="166560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656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ngày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28760" y="3872865"/>
            <a:ext cx="5526405" cy="1923415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56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278878" y="3772449"/>
              <a:ext cx="2660051" cy="900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 ngày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248400"/>
            <a:ext cx="5608320" cy="1804035"/>
            <a:chOff x="6847114" y="5294846"/>
            <a:chExt cx="4648200" cy="1162500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294846"/>
              <a:ext cx="4648200" cy="1162500"/>
              <a:chOff x="3799114" y="5615132"/>
              <a:chExt cx="4648200" cy="1162500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615132"/>
                <a:ext cx="4648200" cy="1162500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28651" y="5447261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3472319" y="44595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69487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522" y="2742883"/>
            <a:ext cx="14648974" cy="1524000"/>
          </a:xfrm>
        </p:spPr>
        <p:txBody>
          <a:bodyPr/>
          <a:lstStyle/>
          <a:p>
            <a:r>
              <a:rPr lang="vi-VN" altLang="en-US" sz="13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TỰ LUẬN</a:t>
            </a:r>
          </a:p>
        </p:txBody>
      </p:sp>
    </p:spTree>
    <p:extLst>
      <p:ext uri="{BB962C8B-B14F-4D97-AF65-F5344CB8AC3E}">
        <p14:creationId xmlns:p14="http://schemas.microsoft.com/office/powerpoint/2010/main" val="20276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94360" y="228600"/>
            <a:ext cx="81407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1</a:t>
            </a: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Cho biểu đồ sau: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0" y="838200"/>
            <a:ext cx="13073380" cy="42697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48310" y="5410200"/>
            <a:ext cx="15439390" cy="3495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trên chỉ số quyển sách mà các bạn Bình, An, Minh, Hòa đã đọc trong 1 năm. Quan sát biểu đồ và điền số thích hợp vào chỗ trống: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a) Bạn Minh đã đọc …….. quyển sách.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b) Trung bình mỗi bạn đọc được ……….. quyển sách trong 1 năm.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937760" y="6324600"/>
            <a:ext cx="1543685" cy="838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2270760" y="7848600"/>
            <a:ext cx="9509760" cy="838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(</a:t>
            </a:r>
            <a:r>
              <a:rPr lang="vi-VN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 + 40 + 25 + 20): 4 = 30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8138160" y="7010400"/>
            <a:ext cx="1543685" cy="838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081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70560" y="76200"/>
            <a:ext cx="1535747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</a:t>
            </a: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Quan sát biểu đồ và trả lời câu hỏi: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cho biết số kg sách báo cũ của các lớp khối Bốn quyên góp ủng hộ học sinh vùng cao.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33680" y="5410200"/>
            <a:ext cx="15794990" cy="3495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a) Có </a:t>
            </a:r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... 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lớp quyên góp trên 20 kg sách báo cũ. Đó là các lớp ……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b) Trung bình mỗi lớp quyên góp được …</a:t>
            </a:r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kg sách báo cũ.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1432560" y="6553200"/>
            <a:ext cx="1026160" cy="838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2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13879195" y="6629400"/>
            <a:ext cx="2397125" cy="8375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600" smtClean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4A2, 4A3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118359" y="8001000"/>
            <a:ext cx="12649359" cy="838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(20 + 24 + 22 + 19 + 20) : 5 = 21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300" y="2061210"/>
            <a:ext cx="9887585" cy="4407535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9052560" y="7239000"/>
            <a:ext cx="1026160" cy="838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0844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94360" y="381000"/>
            <a:ext cx="13677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3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9560" y="990600"/>
            <a:ext cx="141966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a) Em hãy sắp xếp các phân số theo thứ tự từ bé đến lớn.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89560" y="3581400"/>
            <a:ext cx="152520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Em hãy sắp xếp các phân số sau theo thứ tự từ lớn đến bé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/>
              <p:cNvSpPr txBox="1"/>
              <p:nvPr/>
            </p:nvSpPr>
            <p:spPr>
              <a:xfrm>
                <a:off x="0" y="2150745"/>
                <a:ext cx="5166360" cy="1166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</m:t>
                        </m:r>
                      </m:den>
                    </m:f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</m:oMath>
                </a14:m>
                <a:r>
                  <a:rPr lang="vi-VN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𝟐𝟏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vi-VN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𝟏𝟐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𝟏𝟕</m:t>
                        </m:r>
                      </m:den>
                    </m:f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𝟏𝟑𝟐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𝟏𝟒𝟑</m:t>
                        </m:r>
                      </m:den>
                    </m:f>
                  </m:oMath>
                </a14:m>
                <a:endParaRPr lang="vi-VN" altLang="en-US" sz="48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50745"/>
                <a:ext cx="5166360" cy="1166730"/>
              </a:xfrm>
              <a:prstGeom prst="rect">
                <a:avLst/>
              </a:prstGeom>
              <a:blipFill rotWithShape="1">
                <a:blip r:embed="rId2"/>
                <a:stretch>
                  <a:fillRect b="-130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/>
              <p:cNvSpPr txBox="1"/>
              <p:nvPr/>
            </p:nvSpPr>
            <p:spPr>
              <a:xfrm>
                <a:off x="1356360" y="4724400"/>
                <a:ext cx="3400425" cy="1166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</m:t>
                        </m:r>
                      </m:den>
                    </m:f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</m:oMath>
                </a14:m>
                <a:r>
                  <a:rPr lang="vi-VN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𝟗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𝟏𝟒</m:t>
                        </m:r>
                      </m:den>
                    </m:f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</m:oMath>
                </a14:m>
                <a:r>
                  <a:rPr lang="vi-VN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𝟏𝟒</m:t>
                        </m:r>
                      </m:den>
                    </m:f>
                  </m:oMath>
                </a14:m>
                <a:endParaRPr lang="vi-VN" altLang="en-US" sz="48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360" y="4724400"/>
                <a:ext cx="3400425" cy="1166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/>
              <p:cNvSpPr txBox="1"/>
              <p:nvPr/>
            </p:nvSpPr>
            <p:spPr>
              <a:xfrm>
                <a:off x="5166360" y="2133600"/>
                <a:ext cx="6400959" cy="115316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𝟏𝟐</m:t>
                        </m:r>
                      </m:num>
                      <m:den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vi-VN" altLang="en-US" sz="54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𝟏𝟑𝟐</m:t>
                        </m:r>
                      </m:num>
                      <m:den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𝟏𝟒𝟑</m:t>
                        </m:r>
                      </m:den>
                    </m:f>
                  </m:oMath>
                </a14:m>
                <a:r>
                  <a:rPr lang="vi-VN" altLang="en-US" sz="54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5400" b="1">
                        <a:solidFill>
                          <a:srgbClr val="FF0000"/>
                        </a:solidFill>
                        <a:effectLst/>
                        <a:latin typeface="Cambria Math"/>
                        <a:cs typeface="Times New Roman" panose="02020603050405020304" pitchFamily="18" charset="0"/>
                      </a:rPr>
                      <m:t>,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num>
                      <m:den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altLang="en-US" sz="54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5400" b="1">
                        <a:solidFill>
                          <a:srgbClr val="FF0000"/>
                        </a:solidFill>
                        <a:effectLst/>
                        <a:latin typeface="Cambria Math"/>
                        <a:cs typeface="Times New Roman" panose="02020603050405020304" pitchFamily="18" charset="0"/>
                      </a:rPr>
                      <m:t>,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𝟐𝟏</m:t>
                        </m:r>
                      </m:num>
                      <m:den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𝟏𝟖</m:t>
                        </m:r>
                      </m:den>
                    </m:f>
                    <m:r>
                      <a:rPr lang="en-US" altLang="vi-VN" sz="5400" b="1" i="1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vi-VN" alt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</m:t>
                        </m:r>
                      </m:den>
                    </m:f>
                  </m:oMath>
                </a14:m>
                <a:endParaRPr lang="vi-VN" altLang="en-US" sz="5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360" y="2133600"/>
                <a:ext cx="6400959" cy="1153160"/>
              </a:xfrm>
              <a:prstGeom prst="rect">
                <a:avLst/>
              </a:prstGeom>
              <a:blipFill rotWithShape="1">
                <a:blip r:embed="rId4"/>
                <a:stretch>
                  <a:fillRect l="-2000" b="-280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"/>
              <p:cNvSpPr txBox="1"/>
              <p:nvPr/>
            </p:nvSpPr>
            <p:spPr>
              <a:xfrm>
                <a:off x="5013959" y="4792980"/>
                <a:ext cx="4876959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=&gt;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𝟗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 b="1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</m:t>
                        </m:r>
                      </m:den>
                    </m:f>
                    <m:r>
                      <a:rPr lang="en-US" altLang="vi-VN" sz="4800" b="1" i="1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 b="1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959" y="4792980"/>
                <a:ext cx="4876959" cy="1206500"/>
              </a:xfrm>
              <a:prstGeom prst="rect">
                <a:avLst/>
              </a:prstGeom>
              <a:blipFill rotWithShape="1">
                <a:blip r:embed="rId5"/>
                <a:stretch>
                  <a:fillRect l="-2497" b="-909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5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70560" y="152400"/>
            <a:ext cx="92633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4</a:t>
            </a: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en-US" sz="4000" b="1">
                <a:latin typeface="Times New Roman" panose="02020603050405020304" pitchFamily="18" charset="0"/>
              </a:rPr>
              <a:t> Tính bằng cách thuận tiện nhất:</a:t>
            </a:r>
            <a:r>
              <a:rPr lang="en-US" sz="1800" b="1">
                <a:latin typeface="Times New Roman" panose="02020603050405020304" pitchFamily="18" charset="0"/>
              </a:rPr>
              <a:t> </a:t>
            </a:r>
            <a:endParaRPr lang="en-US" sz="1800" b="0" i="1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2"/>
              <p:cNvSpPr txBox="1"/>
              <p:nvPr/>
            </p:nvSpPr>
            <p:spPr>
              <a:xfrm>
                <a:off x="452755" y="990600"/>
                <a:ext cx="51339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l"/>
                <a:r>
                  <a:rPr lang="vi-VN" altLang="en-US" sz="44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en-US" sz="44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𝟗</m:t>
                        </m:r>
                      </m:den>
                    </m:f>
                    <m:r>
                      <a:rPr lang="en-US" altLang="vi-VN" sz="4400" b="1" dirty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 </m:t>
                    </m:r>
                    <m:r>
                      <a:rPr lang="en-US" altLang="en-US" sz="4400" b="1" i="0" dirty="0" smtClean="0">
                        <a:solidFill>
                          <a:srgbClr val="002060"/>
                        </a:solidFill>
                        <a:latin typeface="Cambria Math"/>
                        <a:ea typeface="MS Mincho" charset="0"/>
                        <a:cs typeface="Cambria Math" panose="02040503050406030204" charset="0"/>
                        <a:sym typeface="+mn-ea"/>
                      </a:rPr>
                      <m:t>𝐱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𝟖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𝟏𝟕</m:t>
                        </m:r>
                      </m:den>
                    </m:f>
                    <m:r>
                      <a:rPr lang="en-US" sz="4400" b="1" dirty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  <a:sym typeface="+mn-ea"/>
                      </a:rPr>
                      <m:t>+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𝟒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+mn-ea"/>
                  </a:rPr>
                  <a:t>x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𝟖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55" y="990600"/>
                <a:ext cx="5133975" cy="1080424"/>
              </a:xfrm>
              <a:prstGeom prst="rect">
                <a:avLst/>
              </a:prstGeom>
              <a:blipFill rotWithShape="1">
                <a:blip r:embed="rId2"/>
                <a:stretch>
                  <a:fillRect l="-4751" b="-118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2"/>
              <p:cNvSpPr txBox="1"/>
              <p:nvPr/>
            </p:nvSpPr>
            <p:spPr>
              <a:xfrm>
                <a:off x="5241925" y="1066800"/>
                <a:ext cx="501396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altLang="en-US" sz="44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sz="44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4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𝟏𝟏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𝟐𝟕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  <m:r>
                      <a:rPr lang="en-US" altLang="vi-VN" sz="44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vi-VN" altLang="en-US" sz="4400" b="1" i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𝐱</m:t>
                    </m:r>
                    <m:r>
                      <a:rPr lang="en-US" altLang="vi-VN" sz="44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𝟐𝟔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𝟏𝟏</m:t>
                        </m:r>
                      </m:den>
                    </m:f>
                  </m:oMath>
                </a14:m>
                <a:endParaRPr lang="vi-VN" altLang="en-US" sz="4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925" y="1066800"/>
                <a:ext cx="5013960" cy="1070358"/>
              </a:xfrm>
              <a:prstGeom prst="rect">
                <a:avLst/>
              </a:prstGeom>
              <a:blipFill rotWithShape="1">
                <a:blip r:embed="rId3"/>
                <a:stretch>
                  <a:fillRect b="-119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/>
              <p:nvPr/>
            </p:nvSpPr>
            <p:spPr>
              <a:xfrm>
                <a:off x="452755" y="2058670"/>
                <a:ext cx="366649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55" y="2058670"/>
                <a:ext cx="3666490" cy="12065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2"/>
              <p:cNvSpPr txBox="1"/>
              <p:nvPr/>
            </p:nvSpPr>
            <p:spPr>
              <a:xfrm>
                <a:off x="452755" y="3124200"/>
                <a:ext cx="3282950" cy="135572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55" y="3124200"/>
                <a:ext cx="3282950" cy="13557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2"/>
              <p:cNvSpPr txBox="1"/>
              <p:nvPr/>
            </p:nvSpPr>
            <p:spPr>
              <a:xfrm>
                <a:off x="452755" y="4191000"/>
                <a:ext cx="1731010" cy="112014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55" y="4191000"/>
                <a:ext cx="1731010" cy="11201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/>
              <p:cNvSpPr txBox="1"/>
              <p:nvPr/>
            </p:nvSpPr>
            <p:spPr>
              <a:xfrm>
                <a:off x="5058410" y="2359660"/>
                <a:ext cx="573087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27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26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410" y="2359660"/>
                <a:ext cx="5730875" cy="12065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2"/>
          <p:cNvSpPr txBox="1"/>
          <p:nvPr/>
        </p:nvSpPr>
        <p:spPr>
          <a:xfrm>
            <a:off x="5240655" y="3522345"/>
            <a:ext cx="3797935" cy="1206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 3 x </a:t>
            </a:r>
            <a:r>
              <a:rPr lang="vi-VN" alt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6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632960" y="5066665"/>
            <a:ext cx="6463665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x 16 293 – 87 x 6 293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52919" y="1058545"/>
                <a:ext cx="5045710" cy="1077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altLang="en-US" sz="44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en-US" sz="44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40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𝟗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𝟑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𝟑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𝟏𝟒</m:t>
                        </m:r>
                      </m:den>
                    </m:f>
                    <m:r>
                      <a:rPr lang="en-US" altLang="vi-VN" sz="44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endParaRPr lang="vi-VN" altLang="en-US" sz="4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919" y="1058545"/>
                <a:ext cx="5045710" cy="1077796"/>
              </a:xfrm>
              <a:prstGeom prst="rect">
                <a:avLst/>
              </a:prstGeom>
              <a:blipFill rotWithShape="1">
                <a:blip r:embed="rId8"/>
                <a:stretch>
                  <a:fillRect l="-3023" b="-130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"/>
              <p:cNvSpPr txBox="1"/>
              <p:nvPr/>
            </p:nvSpPr>
            <p:spPr>
              <a:xfrm>
                <a:off x="10957560" y="2438400"/>
                <a:ext cx="510857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x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9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endParaRPr lang="vi-VN" altLang="en-US" sz="48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560" y="2438400"/>
                <a:ext cx="5108575" cy="1206500"/>
              </a:xfrm>
              <a:prstGeom prst="rect">
                <a:avLst/>
              </a:prstGeom>
              <a:blipFill rotWithShape="1">
                <a:blip r:embed="rId9"/>
                <a:stretch>
                  <a:fillRect b="-6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"/>
              <p:cNvSpPr txBox="1"/>
              <p:nvPr/>
            </p:nvSpPr>
            <p:spPr>
              <a:xfrm>
                <a:off x="10765790" y="3657600"/>
                <a:ext cx="3421380" cy="135572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vi-VN" sz="4400" smtClean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1</a:t>
                </a:r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num>
                      <m:den>
                        <m:r>
                          <a:rPr lang="vi-VN" altLang="en-US" sz="4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5790" y="3657600"/>
                <a:ext cx="3421380" cy="135572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/>
              <p:cNvSpPr txBox="1"/>
              <p:nvPr/>
            </p:nvSpPr>
            <p:spPr>
              <a:xfrm>
                <a:off x="13853160" y="3810000"/>
                <a:ext cx="1731010" cy="112014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160" y="3810000"/>
                <a:ext cx="1731010" cy="112014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"/>
          <p:cNvSpPr txBox="1"/>
          <p:nvPr/>
        </p:nvSpPr>
        <p:spPr>
          <a:xfrm>
            <a:off x="4448810" y="5791200"/>
            <a:ext cx="6433185" cy="9175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x (16 293 – 6 293)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521200" y="6705600"/>
            <a:ext cx="4327525" cy="7956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x 10 000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4648200" y="7628255"/>
            <a:ext cx="4327525" cy="7956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870 000</a:t>
            </a:r>
          </a:p>
        </p:txBody>
      </p:sp>
    </p:spTree>
    <p:extLst>
      <p:ext uri="{BB962C8B-B14F-4D97-AF65-F5344CB8AC3E}">
        <p14:creationId xmlns:p14="http://schemas.microsoft.com/office/powerpoint/2010/main" val="347727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05765" y="433070"/>
            <a:ext cx="15477490" cy="8568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5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Bác An có một mảnh vườn, bác sử dụng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diện tích để trồng rau,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    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diện tích đào ao, diện </a:t>
            </a:r>
            <a:endParaRPr sz="4400" b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marL="0" indent="0"/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tích còn lại để làm lối đi. Hỏi bác An đã dành bao nhiêu phần diện tích mảnh vườn để làm lối đi?</a:t>
            </a:r>
            <a:endParaRPr lang="en-US" sz="4400"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3"/>
              <p:cNvSpPr txBox="1">
                <a:spLocks noChangeArrowheads="1"/>
              </p:cNvSpPr>
              <p:nvPr/>
            </p:nvSpPr>
            <p:spPr bwMode="auto">
              <a:xfrm>
                <a:off x="10728960" y="381000"/>
                <a:ext cx="522605" cy="100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2</m:t>
                          </m:r>
                        </m:num>
                        <m:den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8960" y="381000"/>
                <a:ext cx="522605" cy="10064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53"/>
              <p:cNvSpPr txBox="1">
                <a:spLocks noChangeArrowheads="1"/>
              </p:cNvSpPr>
              <p:nvPr/>
            </p:nvSpPr>
            <p:spPr bwMode="auto">
              <a:xfrm>
                <a:off x="1584960" y="1066800"/>
                <a:ext cx="522605" cy="1005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9</m:t>
                          </m:r>
                        </m:num>
                        <m:den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4960" y="1066800"/>
                <a:ext cx="522605" cy="1005205"/>
              </a:xfrm>
              <a:prstGeom prst="rect">
                <a:avLst/>
              </a:prstGeom>
              <a:blipFill rotWithShape="1">
                <a:blip r:embed="rId3"/>
                <a:stretch>
                  <a:fillRect r="-35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"/>
          <p:cNvSpPr txBox="1"/>
          <p:nvPr/>
        </p:nvSpPr>
        <p:spPr>
          <a:xfrm>
            <a:off x="1584960" y="3048000"/>
            <a:ext cx="13687425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Bài giải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2727960" y="3505200"/>
            <a:ext cx="10879455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phần diện tích để trồng rau và đào ao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/>
              <p:cNvSpPr txBox="1"/>
              <p:nvPr/>
            </p:nvSpPr>
            <p:spPr>
              <a:xfrm>
                <a:off x="4404360" y="4114800"/>
                <a:ext cx="8862060" cy="151511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num>
                      <m:den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  <m:r>
                      <a:rPr lang="en-US" altLang="vi-VN" sz="5400" i="1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+ </m:t>
                    </m:r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9</m:t>
                        </m:r>
                      </m:num>
                      <m:den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13</m:t>
                        </m:r>
                      </m:num>
                      <m:den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sz="5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(diện tích)</a:t>
                </a:r>
              </a:p>
            </p:txBody>
          </p:sp>
        </mc:Choice>
        <mc:Fallback xmlns="">
          <p:sp>
            <p:nvSpPr>
              <p:cNvPr id="10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60" y="4114800"/>
                <a:ext cx="8862060" cy="1515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2"/>
          <p:cNvSpPr txBox="1"/>
          <p:nvPr/>
        </p:nvSpPr>
        <p:spPr>
          <a:xfrm>
            <a:off x="1356360" y="5181600"/>
            <a:ext cx="14300835" cy="834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</a:t>
            </a:r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ác An đã dành phần diện tích mảnh vườn để làm lối đi</a:t>
            </a:r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"/>
              <p:cNvSpPr txBox="1"/>
              <p:nvPr/>
            </p:nvSpPr>
            <p:spPr>
              <a:xfrm>
                <a:off x="4404360" y="5867400"/>
                <a:ext cx="8862060" cy="151511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vi-VN" sz="5400" i="1" smtClean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vi-VN" sz="5400" i="1" smtClean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r>
                      <a:rPr lang="en-US" altLang="vi-VN" sz="5400" i="1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13</m:t>
                        </m:r>
                      </m:num>
                      <m:den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sz="5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(diện tích)</a:t>
                </a:r>
              </a:p>
            </p:txBody>
          </p:sp>
        </mc:Choice>
        <mc:Fallback xmlns="">
          <p:sp>
            <p:nvSpPr>
              <p:cNvPr id="11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60" y="5867400"/>
                <a:ext cx="8862060" cy="1515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/>
              <p:nvPr/>
            </p:nvSpPr>
            <p:spPr>
              <a:xfrm>
                <a:off x="4480560" y="7395210"/>
                <a:ext cx="8862060" cy="151511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sz="5400" smtClean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Đáp số: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54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sz="5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diện tích</a:t>
                </a: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60" y="7395210"/>
                <a:ext cx="8862060" cy="1515110"/>
              </a:xfrm>
              <a:prstGeom prst="rect">
                <a:avLst/>
              </a:prstGeom>
              <a:blipFill rotWithShape="1">
                <a:blip r:embed="rId6"/>
                <a:stretch>
                  <a:fillRect t="-1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084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3596640" y="-152400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89535" y="-152400"/>
            <a:ext cx="16407130" cy="274955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28956" y="501085"/>
              <a:ext cx="8287220" cy="119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defRPr/>
              </a:pP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1: </a:t>
              </a:r>
              <a:r>
                <a:rPr 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Đã tô màu </a:t>
              </a: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</a:t>
              </a:r>
              <a:r>
                <a:rPr 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 nào dưới đây?</a:t>
              </a:r>
              <a:endPara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1960" y="5029200"/>
            <a:ext cx="5791835" cy="1554480"/>
            <a:chOff x="609600" y="3496002"/>
            <a:chExt cx="4648200" cy="1317172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703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altLang="en-US" sz="4800" b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934200"/>
            <a:ext cx="5791835" cy="1498600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72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824119" y="4811227"/>
            <a:ext cx="5526406" cy="1609090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679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278878" y="3772535"/>
              <a:ext cx="2449684" cy="9002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675755"/>
            <a:ext cx="5608320" cy="1494790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73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28651" y="5447261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31" name="Picture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4229455" y="346187"/>
            <a:ext cx="1680000" cy="1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8"/>
              <p:cNvSpPr/>
              <p:nvPr/>
            </p:nvSpPr>
            <p:spPr>
              <a:xfrm>
                <a:off x="6142355" y="228600"/>
                <a:ext cx="771525" cy="934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5</m:t>
                          </m:r>
                        </m:num>
                        <m:den>
                          <m:r>
                            <a:rPr lang="vi-VN" alt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355" y="228600"/>
                <a:ext cx="771525" cy="934720"/>
              </a:xfrm>
              <a:prstGeom prst="rect">
                <a:avLst/>
              </a:prstGeom>
              <a:blipFill rotWithShape="1">
                <a:blip r:embed="rId11"/>
                <a:stretch>
                  <a:fillRect t="-23641" b="-23777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ntent Placeholder 29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1584960" y="1699895"/>
            <a:ext cx="11504295" cy="3103880"/>
          </a:xfrm>
          <a:prstGeom prst="rect">
            <a:avLst/>
          </a:prstGeom>
        </p:spPr>
      </p:pic>
      <p:sp>
        <p:nvSpPr>
          <p:cNvPr id="199" name="Heart 198"/>
          <p:cNvSpPr/>
          <p:nvPr/>
        </p:nvSpPr>
        <p:spPr>
          <a:xfrm>
            <a:off x="12912038" y="68979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01767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18160" y="100330"/>
            <a:ext cx="1548638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6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Lớp 4A có 38 học sinh. Mỗi học sinh đóng 20 000 đồng tiền quỹ lớp. Cả lớp thống nhất dùng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  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tiền đó để mua sách vở giúp đỡ các bạn có hoàn cảnh khó khăn. Hỏi khi đó quỹ lớp 4A còn lại </a:t>
            </a:r>
            <a:endParaRPr sz="4400" b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marL="0" indent="0"/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bao nhiêu tiền?</a:t>
            </a:r>
            <a:endParaRPr lang="en-US" sz="4400"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3"/>
              <p:cNvSpPr txBox="1">
                <a:spLocks noChangeArrowheads="1"/>
              </p:cNvSpPr>
              <p:nvPr/>
            </p:nvSpPr>
            <p:spPr bwMode="auto">
              <a:xfrm>
                <a:off x="7909560" y="685800"/>
                <a:ext cx="522605" cy="1019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5</m:t>
                          </m:r>
                        </m:num>
                        <m:den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9560" y="685800"/>
                <a:ext cx="522605" cy="10191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"/>
          <p:cNvSpPr txBox="1"/>
          <p:nvPr/>
        </p:nvSpPr>
        <p:spPr>
          <a:xfrm>
            <a:off x="6614160" y="2667000"/>
            <a:ext cx="263271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Bài giải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2727960" y="3371850"/>
            <a:ext cx="10879455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tiền quỹ lớp của lớp 4A là: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4328160" y="3886200"/>
            <a:ext cx="7868920" cy="957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20 000 x 38 = 760 000</a:t>
            </a:r>
            <a:r>
              <a:rPr lang="vi-VN" alt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1645920" y="4724400"/>
            <a:ext cx="14300835" cy="834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tiền mua sách vở giúp đỡ các bạn có hoàn cảnh khó khăn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/>
              <p:cNvSpPr txBox="1"/>
              <p:nvPr/>
            </p:nvSpPr>
            <p:spPr>
              <a:xfrm>
                <a:off x="4404360" y="5359400"/>
                <a:ext cx="8862060" cy="105918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760</m:t>
                    </m:r>
                    <m:r>
                      <a:rPr lang="en-US" altLang="vi-VN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vi-VN" altLang="en-US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000</m:t>
                    </m:r>
                    <m:r>
                      <a:rPr lang="en-US" altLang="vi-VN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vi-VN" altLang="en-US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𝑋</m:t>
                    </m:r>
                    <m:r>
                      <a:rPr lang="en-US" altLang="vi-VN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4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= </a:t>
                </a:r>
                <a:r>
                  <a:rPr lang="vi-VN" sz="4400" smtClean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475 000</a:t>
                </a:r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vi-VN"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đồng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60" y="5359400"/>
                <a:ext cx="8862060" cy="1059180"/>
              </a:xfrm>
              <a:prstGeom prst="rect">
                <a:avLst/>
              </a:prstGeom>
              <a:blipFill rotWithShape="1">
                <a:blip r:embed="rId3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2"/>
          <p:cNvSpPr txBox="1"/>
          <p:nvPr/>
        </p:nvSpPr>
        <p:spPr>
          <a:xfrm>
            <a:off x="4404360" y="6096000"/>
            <a:ext cx="7623175" cy="9099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 lớp 4A còn lại số tiền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/>
              <p:nvPr/>
            </p:nvSpPr>
            <p:spPr>
              <a:xfrm>
                <a:off x="3533775" y="6934200"/>
                <a:ext cx="9656445" cy="85725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760</m:t>
                    </m:r>
                    <m:r>
                      <a:rPr lang="en-US" altLang="vi-VN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vi-VN" altLang="en-US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000</m:t>
                    </m:r>
                    <m:r>
                      <a:rPr lang="en-US" altLang="vi-VN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en-US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 </m:t>
                    </m:r>
                    <m:r>
                      <a:rPr lang="vi-VN" altLang="en-US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475</m:t>
                    </m:r>
                    <m:r>
                      <a:rPr lang="en-US" altLang="vi-VN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vi-VN" altLang="en-US" sz="44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000</m:t>
                    </m:r>
                  </m:oMath>
                </a14:m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= </a:t>
                </a:r>
                <a:r>
                  <a:rPr lang="vi-VN" sz="4400" smtClean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285 000</a:t>
                </a:r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vi-VN"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đồng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775" y="6934200"/>
                <a:ext cx="9656445" cy="857250"/>
              </a:xfrm>
              <a:prstGeom prst="rect">
                <a:avLst/>
              </a:prstGeom>
              <a:blipFill rotWithShape="1">
                <a:blip r:embed="rId4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2"/>
          <p:cNvSpPr txBox="1"/>
          <p:nvPr/>
        </p:nvSpPr>
        <p:spPr>
          <a:xfrm>
            <a:off x="6265545" y="7848600"/>
            <a:ext cx="576199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Đáp số:285 000 đồng </a:t>
            </a:r>
          </a:p>
        </p:txBody>
      </p:sp>
    </p:spTree>
    <p:extLst>
      <p:ext uri="{BB962C8B-B14F-4D97-AF65-F5344CB8AC3E}">
        <p14:creationId xmlns:p14="http://schemas.microsoft.com/office/powerpoint/2010/main" val="15444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41960" y="152400"/>
            <a:ext cx="1537652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7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Một cửa hàng có 112 m vải. Hôm qua cửa hàng bán được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 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mét vải. Hôm nay, cửa hàng bán được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mét vải.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Hỏi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cả hai ngày cửa hàng bán được bao nhiêu mét vải?</a:t>
            </a:r>
            <a:endParaRPr lang="en-US" sz="4400"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53"/>
              <p:cNvSpPr txBox="1">
                <a:spLocks noChangeArrowheads="1"/>
              </p:cNvSpPr>
              <p:nvPr/>
            </p:nvSpPr>
            <p:spPr bwMode="auto">
              <a:xfrm>
                <a:off x="14691360" y="76200"/>
                <a:ext cx="522605" cy="100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3</m:t>
                          </m:r>
                        </m:num>
                        <m:den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1360" y="76200"/>
                <a:ext cx="522605" cy="10064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53"/>
              <p:cNvSpPr txBox="1">
                <a:spLocks noChangeArrowheads="1"/>
              </p:cNvSpPr>
              <p:nvPr/>
            </p:nvSpPr>
            <p:spPr bwMode="auto">
              <a:xfrm>
                <a:off x="9662160" y="720725"/>
                <a:ext cx="522605" cy="1005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2160" y="720725"/>
                <a:ext cx="522605" cy="10052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"/>
          <p:cNvSpPr txBox="1"/>
          <p:nvPr/>
        </p:nvSpPr>
        <p:spPr>
          <a:xfrm>
            <a:off x="6690360" y="2133600"/>
            <a:ext cx="263271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Bài giải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2727960" y="2690495"/>
            <a:ext cx="10879455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mét vải hôm qua cửa hàng bán được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"/>
              <p:cNvSpPr txBox="1"/>
              <p:nvPr/>
            </p:nvSpPr>
            <p:spPr>
              <a:xfrm>
                <a:off x="4251960" y="3352800"/>
                <a:ext cx="7868920" cy="95758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44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4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48</a:t>
                </a:r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vi-VN"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960" y="3352800"/>
                <a:ext cx="7868920" cy="957580"/>
              </a:xfrm>
              <a:prstGeom prst="rect">
                <a:avLst/>
              </a:prstGeom>
              <a:blipFill rotWithShape="1">
                <a:blip r:embed="rId4"/>
                <a:stretch>
                  <a:fillRect b="-137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2"/>
          <p:cNvSpPr txBox="1"/>
          <p:nvPr/>
        </p:nvSpPr>
        <p:spPr>
          <a:xfrm>
            <a:off x="1584960" y="4323080"/>
            <a:ext cx="14300835" cy="834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mét vải hôm nay cửa hàng bán được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/>
              <p:cNvSpPr txBox="1"/>
              <p:nvPr/>
            </p:nvSpPr>
            <p:spPr>
              <a:xfrm>
                <a:off x="4404360" y="4953000"/>
                <a:ext cx="8862060" cy="105918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vi-VN" sz="48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112</m:t>
                    </m:r>
                    <m:r>
                      <a:rPr lang="en-US" altLang="vi-VN" sz="48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vi-VN" altLang="en-US" sz="48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𝑋</m:t>
                    </m:r>
                    <m:r>
                      <a:rPr lang="en-US" altLang="vi-VN" sz="48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= </a:t>
                </a:r>
                <a:r>
                  <a:rPr lang="vi-VN" sz="4400" smtClean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28 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vi-VN"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60" y="4953000"/>
                <a:ext cx="8862060" cy="1059180"/>
              </a:xfrm>
              <a:prstGeom prst="rect">
                <a:avLst/>
              </a:prstGeom>
              <a:blipFill rotWithShape="1">
                <a:blip r:embed="rId5"/>
                <a:stretch>
                  <a:fillRect b="-26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2"/>
          <p:cNvSpPr txBox="1"/>
          <p:nvPr/>
        </p:nvSpPr>
        <p:spPr>
          <a:xfrm>
            <a:off x="3289300" y="5867400"/>
            <a:ext cx="11000740" cy="9099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ngày cửa hàng bán được số mét vải là: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3533775" y="6777355"/>
            <a:ext cx="9656445" cy="8572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</a:rPr>
              <a:t>48 + 28 = 76 (m)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6265545" y="7848600"/>
            <a:ext cx="576199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Đáp số:76 m </a:t>
            </a:r>
          </a:p>
        </p:txBody>
      </p:sp>
    </p:spTree>
    <p:extLst>
      <p:ext uri="{BB962C8B-B14F-4D97-AF65-F5344CB8AC3E}">
        <p14:creationId xmlns:p14="http://schemas.microsoft.com/office/powerpoint/2010/main" val="28865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14655" y="304800"/>
            <a:ext cx="1547304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8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Một tấm gỗ hình chữ nhật có diện tích là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m</a:t>
            </a:r>
            <a:r>
              <a:rPr sz="4400" baseline="300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và chiều rộng </a:t>
            </a:r>
            <a:endParaRPr sz="4400" b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marL="0" indent="0"/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là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 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m. Tính chu vi của tấm gỗ đó?</a:t>
            </a:r>
            <a:endParaRPr lang="en-US" sz="4400"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3"/>
              <p:cNvSpPr txBox="1">
                <a:spLocks noChangeArrowheads="1"/>
              </p:cNvSpPr>
              <p:nvPr/>
            </p:nvSpPr>
            <p:spPr bwMode="auto">
              <a:xfrm>
                <a:off x="10881360" y="304800"/>
                <a:ext cx="522605" cy="1005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7</m:t>
                          </m:r>
                        </m:num>
                        <m:den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1360" y="304800"/>
                <a:ext cx="522605" cy="10052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53"/>
              <p:cNvSpPr txBox="1">
                <a:spLocks noChangeArrowheads="1"/>
              </p:cNvSpPr>
              <p:nvPr/>
            </p:nvSpPr>
            <p:spPr bwMode="auto">
              <a:xfrm>
                <a:off x="975360" y="914400"/>
                <a:ext cx="522605" cy="1005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3</m:t>
                          </m:r>
                        </m:num>
                        <m:den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360" y="914400"/>
                <a:ext cx="522605" cy="10052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"/>
          <p:cNvSpPr txBox="1"/>
          <p:nvPr/>
        </p:nvSpPr>
        <p:spPr>
          <a:xfrm>
            <a:off x="6690360" y="2286000"/>
            <a:ext cx="263271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Bài giải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2727960" y="3048000"/>
            <a:ext cx="10879455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Chiều dài tấm gỗ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/>
              <p:cNvSpPr txBox="1"/>
              <p:nvPr/>
            </p:nvSpPr>
            <p:spPr>
              <a:xfrm>
                <a:off x="4251960" y="3657600"/>
                <a:ext cx="7868920" cy="95758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num>
                      <m:den>
                        <m:r>
                          <a:rPr lang="vi-VN" altLang="en-US" sz="44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altLang="en-US" sz="44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altLang="en-US" sz="44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num>
                      <m:den>
                        <m:r>
                          <a:rPr lang="vi-VN" altLang="en-US" sz="44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vi-VN"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960" y="3657600"/>
                <a:ext cx="7868920" cy="957580"/>
              </a:xfrm>
              <a:prstGeom prst="rect">
                <a:avLst/>
              </a:prstGeom>
              <a:blipFill rotWithShape="1">
                <a:blip r:embed="rId4"/>
                <a:stretch>
                  <a:fillRect b="-1359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2"/>
          <p:cNvSpPr txBox="1"/>
          <p:nvPr/>
        </p:nvSpPr>
        <p:spPr>
          <a:xfrm>
            <a:off x="1584960" y="4769485"/>
            <a:ext cx="14300835" cy="834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Chu vi của tấm gỗ đó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"/>
              <p:cNvSpPr txBox="1"/>
              <p:nvPr/>
            </p:nvSpPr>
            <p:spPr>
              <a:xfrm>
                <a:off x="4328160" y="5562600"/>
                <a:ext cx="8862060" cy="105918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(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num>
                      <m:den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  <m:r>
                      <a:rPr lang="en-US" altLang="vi-VN" sz="480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+ 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)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23</m:t>
                        </m:r>
                      </m:num>
                      <m:den>
                        <m:r>
                          <a:rPr lang="vi-VN" altLang="en-US" sz="44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vi-VN"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5562600"/>
                <a:ext cx="8862060" cy="1059180"/>
              </a:xfrm>
              <a:prstGeom prst="rect">
                <a:avLst/>
              </a:prstGeom>
              <a:blipFill rotWithShape="1">
                <a:blip r:embed="rId5"/>
                <a:stretch>
                  <a:fillRect b="-29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/>
              <p:nvPr/>
            </p:nvSpPr>
            <p:spPr>
              <a:xfrm>
                <a:off x="6004560" y="6705600"/>
                <a:ext cx="5761990" cy="125857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 b="1">
                    <a:solidFill>
                      <a:srgbClr val="333333"/>
                    </a:solidFill>
                    <a:latin typeface="Times New Roman" panose="02020603050405020304" pitchFamily="18" charset="0"/>
                    <a:sym typeface="+mn-ea"/>
                  </a:rPr>
                  <a:t>Đáp số: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𝟐𝟑</m:t>
                        </m:r>
                      </m:num>
                      <m:den>
                        <m:r>
                          <a:rPr lang="vi-VN" altLang="en-US" sz="4800" b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altLang="en-US" sz="4000" b="1">
                    <a:solidFill>
                      <a:srgbClr val="333333"/>
                    </a:solidFill>
                    <a:latin typeface="Times New Roman" panose="02020603050405020304" pitchFamily="18" charset="0"/>
                    <a:sym typeface="+mn-ea"/>
                  </a:rPr>
                  <a:t> m </a:t>
                </a: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560" y="6705600"/>
                <a:ext cx="5761990" cy="125857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51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43535" y="457200"/>
            <a:ext cx="1558925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9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Trong thùng có 126 quả táo. Người ta lấy ra </a:t>
            </a:r>
            <a:r>
              <a:rPr lang="vi-VN"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   </a:t>
            </a:r>
            <a:r>
              <a:rPr sz="44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quả táo trong thùng để chia vào 6 hộp. Hỏi 24 hộp như vậy có bao nhiêu quả táo?</a:t>
            </a:r>
            <a:endParaRPr lang="en-US" sz="4400"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3"/>
              <p:cNvSpPr txBox="1">
                <a:spLocks noChangeArrowheads="1"/>
              </p:cNvSpPr>
              <p:nvPr/>
            </p:nvSpPr>
            <p:spPr bwMode="auto">
              <a:xfrm>
                <a:off x="11504930" y="381000"/>
                <a:ext cx="522605" cy="1017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5</m:t>
                          </m:r>
                        </m:num>
                        <m:den>
                          <m:r>
                            <a:rPr lang="vi-VN" altLang="en-US" sz="320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04930" y="381000"/>
                <a:ext cx="522605" cy="10172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"/>
          <p:cNvSpPr txBox="1"/>
          <p:nvPr/>
        </p:nvSpPr>
        <p:spPr>
          <a:xfrm>
            <a:off x="6690360" y="2133600"/>
            <a:ext cx="263271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Bài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"/>
              <p:cNvSpPr txBox="1"/>
              <p:nvPr/>
            </p:nvSpPr>
            <p:spPr>
              <a:xfrm>
                <a:off x="5600700" y="2690495"/>
                <a:ext cx="6726555" cy="70358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altLang="en-US" sz="400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00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4000" b="1">
                    <a:latin typeface="Times New Roman" panose="02020603050405020304" pitchFamily="18" charset="0"/>
                    <a:cs typeface="Calibri" panose="020F0502020204030204" charset="0"/>
                    <a:sym typeface="+mn-ea"/>
                  </a:rPr>
                  <a:t> </a:t>
                </a:r>
                <a:r>
                  <a:rPr sz="4000" b="1">
                    <a:latin typeface="Times New Roman" panose="02020603050405020304" pitchFamily="18" charset="0"/>
                    <a:cs typeface="Calibri" panose="020F0502020204030204" charset="0"/>
                    <a:sym typeface="+mn-ea"/>
                  </a:rPr>
                  <a:t>số quả táo trong thùng là</a:t>
                </a:r>
                <a:r>
                  <a:rPr lang="vi-VN" sz="4000" b="1">
                    <a:latin typeface="Times New Roman" panose="02020603050405020304" pitchFamily="18" charset="0"/>
                    <a:cs typeface="Calibri" panose="020F0502020204030204" charset="0"/>
                    <a:sym typeface="+mn-ea"/>
                  </a:rPr>
                  <a:t> </a:t>
                </a:r>
                <a:r>
                  <a:rPr sz="4000" b="1">
                    <a:latin typeface="Times New Roman" panose="02020603050405020304" pitchFamily="18" charset="0"/>
                    <a:cs typeface="Calibri" panose="020F0502020204030204" charset="0"/>
                    <a:sym typeface="+mn-ea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700" y="2690495"/>
                <a:ext cx="6726555" cy="703580"/>
              </a:xfrm>
              <a:prstGeom prst="rect">
                <a:avLst/>
              </a:prstGeom>
              <a:blipFill rotWithShape="1">
                <a:blip r:embed="rId3"/>
                <a:stretch>
                  <a:fillRect b="-311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/>
              <p:cNvSpPr txBox="1"/>
              <p:nvPr/>
            </p:nvSpPr>
            <p:spPr>
              <a:xfrm>
                <a:off x="4251960" y="3352800"/>
                <a:ext cx="7868920" cy="95758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vi-VN" altLang="en-US" sz="4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5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44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4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90</a:t>
                </a:r>
                <a:r>
                  <a:rPr lang="vi-VN" altLang="en-US" sz="44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vi-VN"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quả</a:t>
                </a:r>
                <a:r>
                  <a:rPr sz="4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960" y="3352800"/>
                <a:ext cx="7868920" cy="957580"/>
              </a:xfrm>
              <a:prstGeom prst="rect">
                <a:avLst/>
              </a:prstGeom>
              <a:blipFill rotWithShape="1">
                <a:blip r:embed="rId4"/>
                <a:stretch>
                  <a:fillRect b="-1485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2"/>
          <p:cNvSpPr txBox="1"/>
          <p:nvPr/>
        </p:nvSpPr>
        <p:spPr>
          <a:xfrm>
            <a:off x="1584960" y="4323080"/>
            <a:ext cx="14300835" cy="834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 quả táo trong mỗi hộp là: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5600700" y="4914900"/>
            <a:ext cx="5863590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: 6 = 15 (quả)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3337560" y="5638800"/>
            <a:ext cx="11000740" cy="9099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hộp như vậy có bao nhiêu quả táo là: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3533775" y="6477000"/>
            <a:ext cx="9656445" cy="8572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x 24 = 360 (quả)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6156960" y="7391400"/>
            <a:ext cx="576199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Đáp số: 360 quả táo </a:t>
            </a:r>
          </a:p>
        </p:txBody>
      </p:sp>
    </p:spTree>
    <p:extLst>
      <p:ext uri="{BB962C8B-B14F-4D97-AF65-F5344CB8AC3E}">
        <p14:creationId xmlns:p14="http://schemas.microsoft.com/office/powerpoint/2010/main" val="27082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42290" y="381000"/>
            <a:ext cx="15156815" cy="1209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10</a:t>
            </a: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Tìm giá trị của ? biết rằng: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a) (? + 686) x 14 = 13 146 </a:t>
            </a: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b) ? x 34 – 1 995 = 71 581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670560" y="1752600"/>
            <a:ext cx="5863590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+ 686 = 13 146 : 14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542290" y="2641600"/>
            <a:ext cx="4443730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+ 686 = 939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1392555" y="3505200"/>
            <a:ext cx="5434330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= 939 – 686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771525" y="4572000"/>
            <a:ext cx="5381625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= 253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9281160" y="1828800"/>
            <a:ext cx="5863590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x 34 = 71 581 + 1 995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9029700" y="2743200"/>
            <a:ext cx="4859020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x 34 = 73 576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10427970" y="3733800"/>
            <a:ext cx="4278630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= 73 576 : 34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814560" y="4724400"/>
            <a:ext cx="4338320" cy="1059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= 2 164</a:t>
            </a:r>
          </a:p>
        </p:txBody>
      </p:sp>
    </p:spTree>
    <p:extLst>
      <p:ext uri="{BB962C8B-B14F-4D97-AF65-F5344CB8AC3E}">
        <p14:creationId xmlns:p14="http://schemas.microsoft.com/office/powerpoint/2010/main" val="210242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46710" y="381000"/>
            <a:ext cx="16154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11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89760" y="228600"/>
            <a:ext cx="87998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Tính bằng cách thuận tiện</a:t>
            </a: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nhất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/>
              <p:cNvSpPr txBox="1"/>
              <p:nvPr/>
            </p:nvSpPr>
            <p:spPr>
              <a:xfrm>
                <a:off x="594359" y="1371600"/>
                <a:ext cx="7620159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en-US" sz="4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</m:t>
                        </m:r>
                      </m:den>
                    </m:f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vi-VN" altLang="en-US" sz="4800" b="1" i="0" smtClean="0">
                        <a:solidFill>
                          <a:srgbClr val="002060"/>
                        </a:solidFill>
                        <a:latin typeface="Cambria Math"/>
                        <a:ea typeface="MS Mincho" charset="0"/>
                        <a:cs typeface="Cambria Math" panose="02040503050406030204" charset="0"/>
                      </a:rPr>
                      <m:t>𝐱</m:t>
                    </m:r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𝟏𝟐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vi-VN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𝟏𝟐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𝟏𝟑</m:t>
                        </m:r>
                      </m:den>
                    </m:f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𝟒</m:t>
                        </m:r>
                      </m:den>
                    </m:f>
                    <m:r>
                      <a:rPr lang="en-US" altLang="vi-VN" sz="4800" b="1" smtClean="0">
                        <a:solidFill>
                          <a:srgbClr val="00206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a:rPr lang="vi-VN" altLang="en-US" sz="4800" b="1" i="0" smtClean="0">
                        <a:solidFill>
                          <a:srgbClr val="002060"/>
                        </a:solidFill>
                        <a:latin typeface="Cambria Math"/>
                        <a:ea typeface="MS Mincho" charset="0"/>
                        <a:cs typeface="Cambria Math" panose="02040503050406030204" charset="0"/>
                      </a:rPr>
                      <m:t>𝐱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𝟏𝟐</m:t>
                        </m:r>
                      </m:num>
                      <m:den>
                        <m:r>
                          <a:rPr lang="vi-VN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𝟏𝟑</m:t>
                        </m:r>
                      </m:den>
                    </m:f>
                  </m:oMath>
                </a14:m>
                <a:endParaRPr lang="vi-VN" altLang="en-US" sz="48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59" y="1371600"/>
                <a:ext cx="7620159" cy="1159228"/>
              </a:xfrm>
              <a:prstGeom prst="rect">
                <a:avLst/>
              </a:prstGeom>
              <a:blipFill rotWithShape="1">
                <a:blip r:embed="rId2"/>
                <a:stretch>
                  <a:fillRect b="-1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/>
              <p:cNvSpPr txBox="1"/>
              <p:nvPr/>
            </p:nvSpPr>
            <p:spPr>
              <a:xfrm>
                <a:off x="1196340" y="2863850"/>
                <a:ext cx="5722779" cy="118364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12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>
                        <a:solidFill>
                          <a:srgbClr val="FF0000"/>
                        </a:solidFill>
                        <a:effectLst/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800">
                        <a:solidFill>
                          <a:srgbClr val="FF0000"/>
                        </a:solidFill>
                        <a:effectLst/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altLang="en-US" sz="48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340" y="2863850"/>
                <a:ext cx="5722779" cy="1183640"/>
              </a:xfrm>
              <a:prstGeom prst="rect">
                <a:avLst/>
              </a:prstGeom>
              <a:blipFill rotWithShape="1">
                <a:blip r:embed="rId3"/>
                <a:stretch>
                  <a:fillRect l="-2130" b="-87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"/>
              <p:cNvSpPr txBox="1"/>
              <p:nvPr/>
            </p:nvSpPr>
            <p:spPr>
              <a:xfrm>
                <a:off x="1125855" y="4191000"/>
                <a:ext cx="387921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12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  <m:r>
                      <a:rPr lang="en-US" altLang="vi-VN" sz="4800" i="1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800" b="0" i="0" smtClean="0">
                        <a:solidFill>
                          <a:srgbClr val="FF0000"/>
                        </a:solidFill>
                        <a:latin typeface="Cambria Math"/>
                        <a:ea typeface="MS Mincho" charset="0"/>
                        <a:cs typeface="Cambria Math" panose="02040503050406030204" charset="0"/>
                      </a:rPr>
                      <m:t>x</m:t>
                    </m:r>
                    <m:r>
                      <a:rPr lang="en-US" altLang="vi-VN" sz="4800" i="1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12</m:t>
                        </m:r>
                      </m:den>
                    </m:f>
                  </m:oMath>
                </a14:m>
                <a:endParaRPr lang="vi-VN" altLang="en-US" sz="48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855" y="4191000"/>
                <a:ext cx="3879215" cy="1206500"/>
              </a:xfrm>
              <a:prstGeom prst="rect">
                <a:avLst/>
              </a:prstGeom>
              <a:blipFill rotWithShape="1">
                <a:blip r:embed="rId4"/>
                <a:stretch>
                  <a:fillRect l="-3302" b="-65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131570" y="5638800"/>
            <a:ext cx="3781425" cy="1206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vi-VN" altLang="en-US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smtClean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5205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>
            <a:fillRect/>
          </a:stretch>
        </p:blipFill>
        <p:spPr>
          <a:xfrm>
            <a:off x="10160" y="0"/>
            <a:ext cx="16256000" cy="9144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3" r="695"/>
          <a:stretch>
            <a:fillRect/>
          </a:stretch>
        </p:blipFill>
        <p:spPr>
          <a:xfrm>
            <a:off x="12879493" y="-358505"/>
            <a:ext cx="3407892" cy="950250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>
            <a:fillRect/>
          </a:stretch>
        </p:blipFill>
        <p:spPr>
          <a:xfrm>
            <a:off x="12439227" y="53928"/>
            <a:ext cx="3826933" cy="46366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>
            <a:fillRect/>
          </a:stretch>
        </p:blipFill>
        <p:spPr>
          <a:xfrm>
            <a:off x="3317787" y="4865900"/>
            <a:ext cx="3826933" cy="46366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3609976"/>
            <a:ext cx="9838267" cy="5534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-2427" r="4668" b="1"/>
          <a:stretch>
            <a:fillRect/>
          </a:stretch>
        </p:blipFill>
        <p:spPr>
          <a:xfrm>
            <a:off x="6283960" y="135055"/>
            <a:ext cx="9651365" cy="90089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>
            <a:fillRect/>
          </a:stretch>
        </p:blipFill>
        <p:spPr>
          <a:xfrm>
            <a:off x="10160" y="192599"/>
            <a:ext cx="2788069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8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2" name="组合 1"/>
          <p:cNvGrpSpPr/>
          <p:nvPr/>
        </p:nvGrpSpPr>
        <p:grpSpPr>
          <a:xfrm>
            <a:off x="-3596640" y="-152400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89535" y="-152400"/>
            <a:ext cx="16407130" cy="274955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28956" y="501085"/>
              <a:ext cx="8287220" cy="119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defRPr/>
              </a:pP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2: </a:t>
              </a:r>
              <a:r>
                <a:rPr 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Đã tô màu </a:t>
              </a: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</a:t>
              </a:r>
              <a:r>
                <a:rPr 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 nào dưới đây?</a:t>
              </a:r>
              <a:endPara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1960" y="5029200"/>
            <a:ext cx="5791835" cy="1554480"/>
            <a:chOff x="609600" y="3496002"/>
            <a:chExt cx="4648200" cy="1317172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703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 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934200"/>
            <a:ext cx="5791835" cy="1498600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72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Hình 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96374" y="4876800"/>
            <a:ext cx="5526406" cy="1609090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679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278878" y="3772535"/>
              <a:ext cx="2449684" cy="9002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Hình 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675755"/>
            <a:ext cx="5608320" cy="1494790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73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28651" y="5447261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+mn-ea"/>
                </a:rPr>
                <a:t>Hình 4</a:t>
              </a:r>
            </a:p>
          </p:txBody>
        </p:sp>
      </p:grpSp>
      <p:pic>
        <p:nvPicPr>
          <p:cNvPr id="31" name="Picture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4229455" y="346187"/>
            <a:ext cx="1680000" cy="1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8"/>
              <p:cNvSpPr/>
              <p:nvPr/>
            </p:nvSpPr>
            <p:spPr>
              <a:xfrm>
                <a:off x="6142355" y="228600"/>
                <a:ext cx="771525" cy="934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4</m:t>
                          </m:r>
                        </m:num>
                        <m:den>
                          <m:r>
                            <a:rPr lang="vi-VN" alt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355" y="228600"/>
                <a:ext cx="771525" cy="934720"/>
              </a:xfrm>
              <a:prstGeom prst="rect">
                <a:avLst/>
              </a:prstGeom>
              <a:blipFill rotWithShape="1">
                <a:blip r:embed="rId11"/>
                <a:stretch>
                  <a:fillRect t="-22554" b="-2269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Heart 198"/>
          <p:cNvSpPr/>
          <p:nvPr/>
        </p:nvSpPr>
        <p:spPr>
          <a:xfrm>
            <a:off x="13293038" y="52215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1559560" y="1727200"/>
            <a:ext cx="12789535" cy="33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3596640" y="-152400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130810" y="28575"/>
            <a:ext cx="16407130" cy="3408045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28956" y="501085"/>
              <a:ext cx="8287220" cy="1843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defRPr/>
              </a:pP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3: </a:t>
              </a:r>
              <a:r>
                <a:rPr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Phân số thích hợp điền vào chỗ trống </a:t>
              </a:r>
            </a:p>
            <a:p>
              <a:pPr lvl="0" algn="l">
                <a:defRPr/>
              </a:pPr>
              <a:r>
                <a:rPr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vi-VN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vi-VN" sz="5865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         </a:t>
              </a:r>
              <a:r>
                <a:rPr lang="vi-VN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</a:t>
              </a:r>
              <a:r>
                <a:rPr lang="vi-VN" sz="5865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       </a:t>
              </a:r>
              <a:r>
                <a:rPr sz="5865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là</a:t>
              </a:r>
              <a:r>
                <a:rPr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8160" y="3620770"/>
            <a:ext cx="5791835" cy="2222500"/>
            <a:chOff x="609600" y="3219439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219439"/>
              <a:ext cx="4648200" cy="1593735"/>
              <a:chOff x="3799114" y="561637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561637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59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465863" y="362492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vi-VN" alt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alt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vi-VN" altLang="en-US" sz="4800" b="1" i="1" smtClean="0">
                    <a:solidFill>
                      <a:srgbClr val="002060"/>
                    </a:solidFill>
                    <a:latin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5863" y="3624921"/>
                  <a:ext cx="3592285" cy="900188"/>
                </a:xfrm>
                <a:prstGeom prst="rect">
                  <a:avLst/>
                </a:prstGeom>
                <a:blipFill rotWithShape="1">
                  <a:blip r:embed="rId9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441960" y="6326505"/>
            <a:ext cx="5791835" cy="210629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519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vi-VN" alt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alt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vi-VN" altLang="en-US" sz="4800" b="1" i="1" smtClean="0">
                    <a:solidFill>
                      <a:srgbClr val="002060"/>
                    </a:solidFill>
                    <a:latin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 rotWithShape="1">
                  <a:blip r:embed="rId10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128760" y="3334385"/>
            <a:ext cx="5526405" cy="2223770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491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8278878" y="3772535"/>
                  <a:ext cx="2449684" cy="90029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vi-VN" alt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alt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vi-VN" altLang="en-US" sz="4800" b="1" smtClean="0">
                    <a:solidFill>
                      <a:srgbClr val="002060"/>
                    </a:solidFill>
                    <a:latin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8878" y="3772535"/>
                  <a:ext cx="2449684" cy="900293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9204960" y="6065520"/>
            <a:ext cx="5608320" cy="2044065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728651" y="5447261"/>
                  <a:ext cx="3148271" cy="90031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vi-VN" alt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vi-VN" alt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vi-VN" altLang="en-US" sz="4800" b="1" i="1" smtClean="0">
                    <a:solidFill>
                      <a:srgbClr val="002060"/>
                    </a:solidFill>
                    <a:latin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651" y="5447261"/>
                  <a:ext cx="3148271" cy="900311"/>
                </a:xfrm>
                <a:prstGeom prst="rect">
                  <a:avLst/>
                </a:prstGeom>
                <a:blipFill rotWithShape="1">
                  <a:blip r:embed="rId12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8"/>
              <p:cNvSpPr/>
              <p:nvPr/>
            </p:nvSpPr>
            <p:spPr>
              <a:xfrm>
                <a:off x="746760" y="1146175"/>
                <a:ext cx="5270011" cy="14446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𝟕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𝐗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𝟓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𝐗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𝟏𝟏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𝐗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𝟑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</m:num>
                        <m:den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𝟏𝟏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𝐗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𝟓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𝐗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𝟗</m:t>
                          </m:r>
                          <m:r>
                            <a:rPr lang="en-US" altLang="vi-VN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𝐗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  <m:r>
                            <a:rPr lang="vi-VN" alt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𝟕</m:t>
                          </m:r>
                        </m:den>
                      </m:f>
                      <m:r>
                        <a:rPr lang="en-US" altLang="vi-VN" sz="4400" b="1" i="1" smtClean="0">
                          <a:solidFill>
                            <a:srgbClr val="00206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=...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" y="1146175"/>
                <a:ext cx="5270011" cy="144462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Heart 198"/>
          <p:cNvSpPr/>
          <p:nvPr/>
        </p:nvSpPr>
        <p:spPr>
          <a:xfrm>
            <a:off x="4301438" y="6858000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9066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3596640" y="-152400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130810" y="28575"/>
            <a:ext cx="16407130" cy="3408045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28956" y="501085"/>
              <a:ext cx="8287220" cy="1843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defRPr/>
              </a:pP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4: </a:t>
              </a:r>
              <a:r>
                <a:rPr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Giá trị của chữ số 5 trong số 159 823 964 là: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8160" y="3620770"/>
            <a:ext cx="5791835" cy="2222500"/>
            <a:chOff x="609600" y="3219439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219439"/>
              <a:ext cx="4648200" cy="1593735"/>
              <a:chOff x="3799114" y="561637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561637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59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65863" y="362492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000 000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326505"/>
            <a:ext cx="5791835" cy="210629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519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500 000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28760" y="3334385"/>
            <a:ext cx="5526405" cy="2223770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491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278878" y="3772449"/>
              <a:ext cx="2660051" cy="900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000</a:t>
              </a:r>
              <a:r>
                <a:rPr lang="vi-VN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000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065520"/>
            <a:ext cx="5608320" cy="2044065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28651" y="5447261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50 000 000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3674038" y="65931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0544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3596640" y="-152400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658495" y="-151765"/>
            <a:ext cx="17327880" cy="3942715"/>
            <a:chOff x="1775824" y="-20993"/>
            <a:chExt cx="8640352" cy="3470752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-20993"/>
              <a:ext cx="8640352" cy="3470752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28873" y="501234"/>
              <a:ext cx="8287303" cy="22376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defRPr/>
              </a:pP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5: </a:t>
              </a:r>
              <a:r>
                <a:rPr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Mỗi bao xi măng cân nặng 50 kg. Hỏi cần bao nhiêu bao xi măng như thế để có 4 tấn xi</a:t>
              </a:r>
            </a:p>
            <a:p>
              <a:pPr lvl="0" algn="l">
                <a:defRPr/>
              </a:pPr>
              <a:r>
                <a:rPr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măng?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8160" y="3620770"/>
            <a:ext cx="5791835" cy="2222500"/>
            <a:chOff x="609600" y="3219439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219439"/>
              <a:ext cx="4648200" cy="1593735"/>
              <a:chOff x="3799114" y="561637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561637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59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65863" y="362492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bao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326505"/>
            <a:ext cx="5791835" cy="210629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519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80 bao</a:t>
              </a:r>
              <a:endParaRPr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28759" y="3334385"/>
            <a:ext cx="5526405" cy="2223770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491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278878" y="3772449"/>
              <a:ext cx="2660051" cy="900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60 bao</a:t>
              </a:r>
              <a:endParaRPr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065520"/>
            <a:ext cx="5608320" cy="2044065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28651" y="5447261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70 bao</a:t>
              </a:r>
              <a:endParaRPr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9" name="Heart 198"/>
          <p:cNvSpPr/>
          <p:nvPr/>
        </p:nvSpPr>
        <p:spPr>
          <a:xfrm>
            <a:off x="4758638" y="70503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7396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3596640" y="-152400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130810" y="28575"/>
            <a:ext cx="16407130" cy="3408045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000878" y="850515"/>
              <a:ext cx="8403928" cy="965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defRPr/>
              </a:pP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6: </a:t>
              </a:r>
              <a:r>
                <a:rPr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Giá trị của biểu thức 136 x 11 – 11 x 36 là: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8160" y="3620770"/>
            <a:ext cx="5791835" cy="2222500"/>
            <a:chOff x="609600" y="3219439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219439"/>
              <a:ext cx="4648200" cy="1593735"/>
              <a:chOff x="3799114" y="561637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561637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59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65863" y="362492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326505"/>
            <a:ext cx="5791835" cy="210629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519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rPr>
                <a:t>110</a:t>
              </a:r>
              <a:endParaRPr sz="4800" b="1" i="1">
                <a:solidFill>
                  <a:srgbClr val="002060"/>
                </a:solidFill>
                <a:latin typeface="Cambria Math" panose="02040503050406030204" charset="0"/>
                <a:cs typeface="Cambria Math" panose="0204050305040603020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28760" y="3334385"/>
            <a:ext cx="5526405" cy="2223770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491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278878" y="3772449"/>
              <a:ext cx="2660051" cy="900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rPr>
                <a:t>1100</a:t>
              </a:r>
              <a:endParaRPr sz="4800" b="1" i="1">
                <a:solidFill>
                  <a:srgbClr val="002060"/>
                </a:solidFill>
                <a:latin typeface="Cambria Math" panose="02040503050406030204" charset="0"/>
                <a:cs typeface="Cambria Math" panose="0204050305040603020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065520"/>
            <a:ext cx="5608320" cy="2044065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28651" y="5447261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rPr>
                <a:t>11000</a:t>
              </a:r>
              <a:endParaRPr sz="4800" b="1" i="1">
                <a:solidFill>
                  <a:srgbClr val="002060"/>
                </a:solidFill>
                <a:latin typeface="Cambria Math" panose="02040503050406030204" charset="0"/>
                <a:cs typeface="Cambria Math" panose="02040503050406030204" charset="0"/>
              </a:endParaRPr>
            </a:p>
          </p:txBody>
        </p:sp>
      </p:grpSp>
      <p:sp>
        <p:nvSpPr>
          <p:cNvPr id="199" name="Heart 198"/>
          <p:cNvSpPr/>
          <p:nvPr/>
        </p:nvSpPr>
        <p:spPr>
          <a:xfrm>
            <a:off x="4404519" y="68979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27463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2" name="组合 1"/>
          <p:cNvGrpSpPr/>
          <p:nvPr/>
        </p:nvGrpSpPr>
        <p:grpSpPr>
          <a:xfrm>
            <a:off x="-3573145" y="-180975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167640" y="-304800"/>
            <a:ext cx="16407130" cy="219456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28956" y="501085"/>
              <a:ext cx="8287220" cy="1499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defRPr/>
              </a:pPr>
              <a:r>
                <a:rPr lang="vi-VN" altLang="en-US"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7: </a:t>
              </a:r>
              <a:r>
                <a:rPr sz="5865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Hình vẽ dưới đây có: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8160" y="4823460"/>
            <a:ext cx="5791835" cy="1742440"/>
            <a:chOff x="609600" y="3219439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219439"/>
              <a:ext cx="4648200" cy="1593735"/>
              <a:chOff x="3799114" y="561637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561637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759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65863" y="362492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FF0066"/>
                  </a:solidFill>
                  <a:latin typeface="Cambria Math" panose="02040503050406030204" charset="0"/>
                  <a:cs typeface="Cambria Math" panose="02040503050406030204" charset="0"/>
                </a:rPr>
                <a:t>4 hình thoi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760210"/>
            <a:ext cx="5791835" cy="1672590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65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FF0066"/>
                  </a:solidFill>
                  <a:latin typeface="Cambria Math" panose="02040503050406030204" charset="0"/>
                  <a:cs typeface="Cambria Math" panose="02040503050406030204" charset="0"/>
                </a:rPr>
                <a:t>6</a:t>
              </a:r>
              <a:r>
                <a:rPr sz="4800" b="1">
                  <a:solidFill>
                    <a:srgbClr val="FF0066"/>
                  </a:solidFill>
                  <a:latin typeface="Cambria Math" panose="02040503050406030204" charset="0"/>
                  <a:cs typeface="Cambria Math" panose="02040503050406030204" charset="0"/>
                </a:rPr>
                <a:t> hình thoi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52560" y="4823460"/>
            <a:ext cx="5526405" cy="1725930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633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278878" y="3772449"/>
              <a:ext cx="2660051" cy="900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FF0066"/>
                  </a:solidFill>
                  <a:latin typeface="Cambria Math" panose="02040503050406030204" charset="0"/>
                  <a:cs typeface="Cambria Math" panose="02040503050406030204" charset="0"/>
                </a:rPr>
                <a:t>5</a:t>
              </a:r>
              <a:r>
                <a:rPr sz="4800" b="1">
                  <a:solidFill>
                    <a:srgbClr val="FF0066"/>
                  </a:solidFill>
                  <a:latin typeface="Cambria Math" panose="02040503050406030204" charset="0"/>
                  <a:cs typeface="Cambria Math" panose="02040503050406030204" charset="0"/>
                </a:rPr>
                <a:t> hình thoi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565265"/>
            <a:ext cx="5608320" cy="1681480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650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srgbClr val="FFFF00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728651" y="5447261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800" b="1">
                  <a:solidFill>
                    <a:srgbClr val="FF0066"/>
                  </a:solidFill>
                  <a:latin typeface="Cambria Math" panose="02040503050406030204" charset="0"/>
                  <a:cs typeface="Cambria Math" panose="02040503050406030204" charset="0"/>
                </a:rPr>
                <a:t>7</a:t>
              </a:r>
              <a:r>
                <a:rPr sz="4800" b="1">
                  <a:solidFill>
                    <a:srgbClr val="FF0066"/>
                  </a:solidFill>
                  <a:latin typeface="Cambria Math" panose="02040503050406030204" charset="0"/>
                  <a:cs typeface="Cambria Math" panose="02040503050406030204" charset="0"/>
                </a:rPr>
                <a:t> hình thoi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5444438" y="71265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1960" y="1295400"/>
            <a:ext cx="6784975" cy="36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43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3596640" y="-104775"/>
            <a:ext cx="20415250" cy="9144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6" y="135731"/>
              <a:ext cx="11851151" cy="6586538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-130810" y="-359410"/>
            <a:ext cx="16407130" cy="456946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077457" y="895340"/>
              <a:ext cx="8338719" cy="11119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defRPr/>
              </a:pPr>
              <a:r>
                <a:rPr lang="vi-VN" alt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Câu </a:t>
              </a:r>
              <a:r>
                <a:rPr lang="vi-VN" altLang="en-US"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8: </a:t>
              </a:r>
              <a:r>
                <a:rPr sz="4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Số gồm 5 trăm triệu, 3 chục triệu, 9 chục nghìn, 7 trăm, 6 đơn vị là: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4360" y="4267200"/>
            <a:ext cx="5791835" cy="1743710"/>
            <a:chOff x="609600" y="3519061"/>
            <a:chExt cx="4648200" cy="1593735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519061"/>
              <a:ext cx="4648200" cy="1593735"/>
              <a:chOff x="3799114" y="861259"/>
              <a:chExt cx="4648200" cy="1593735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61259"/>
                <a:ext cx="4648200" cy="1593735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75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91344" y="38663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530 090 706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" y="6477000"/>
            <a:ext cx="5791835" cy="1665605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656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503 090 706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28760" y="3872865"/>
            <a:ext cx="5526405" cy="1923415"/>
            <a:chOff x="6883676" y="3496001"/>
            <a:chExt cx="4611638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83676" y="3496001"/>
              <a:ext cx="4611638" cy="1317173"/>
              <a:chOff x="3835676" y="3918856"/>
              <a:chExt cx="4611638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835676" y="3918856"/>
                <a:ext cx="4611638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56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199924" y="3772568"/>
              <a:ext cx="3009249" cy="900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530 900 706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4960" y="6248400"/>
            <a:ext cx="5608320" cy="1804035"/>
            <a:chOff x="6847114" y="5294846"/>
            <a:chExt cx="4648200" cy="1162500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294846"/>
              <a:ext cx="4648200" cy="1162500"/>
              <a:chOff x="3799114" y="5615132"/>
              <a:chExt cx="4648200" cy="1162500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615132"/>
                <a:ext cx="4648200" cy="1162500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5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047057" y="5495954"/>
              <a:ext cx="3148271" cy="900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4800" b="1">
                  <a:solidFill>
                    <a:srgbClr val="002060"/>
                  </a:solidFill>
                  <a:latin typeface="Cambria Math" panose="02040503050406030204" charset="0"/>
                  <a:cs typeface="Cambria Math" panose="02040503050406030204" charset="0"/>
                </a:rPr>
                <a:t>503 090 076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5825438" y="461193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96264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27</TotalTime>
  <Words>1852</Words>
  <Application>Microsoft Office PowerPoint</Application>
  <PresentationFormat>Custom</PresentationFormat>
  <Paragraphs>232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TỰ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21AK22</cp:lastModifiedBy>
  <cp:revision>1265</cp:revision>
  <dcterms:created xsi:type="dcterms:W3CDTF">2008-09-09T22:52:00Z</dcterms:created>
  <dcterms:modified xsi:type="dcterms:W3CDTF">2025-04-20T11:17:26Z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F66778EEF8904709B6FDBCCD7E0B78D9_12</vt:lpwstr>
  </property>
  <property fmtid="{D5CDD505-2E9C-101B-9397-08002B2CF9AE}" pid="3" name="KSOProductBuildVer">
    <vt:lpwstr>1033-12.2.0.16909</vt:lpwstr>
  </property>
</Properties>
</file>