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945A4-ED55-4771-B3F5-DC7EFF73C1AA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E617-1B1D-44F7-9387-E70F881E30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2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A79E-C0EB-4BF8-8E73-C2520AA725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3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9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15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332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6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3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78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342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96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751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40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2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BD09-B947-4586-9D38-A2E70768CED9}" type="datetimeFigureOut">
              <a:rPr lang="vi-VN" smtClean="0"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61B3-6ECC-4CBF-8DDF-2BE8DB73A9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79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olar bear on an ice floe&#10;&#10;Description automatically generated">
            <a:extLst>
              <a:ext uri="{FF2B5EF4-FFF2-40B4-BE49-F238E27FC236}">
                <a16:creationId xmlns:a16="http://schemas.microsoft.com/office/drawing/2014/main" xmlns="" id="{4DBA38B8-023C-4F0E-4BD7-D36FC0F03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37323"/>
            <a:ext cx="1733565" cy="2199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263808-254E-97F3-1A7C-EFD203412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33" y="1618826"/>
            <a:ext cx="2555261" cy="1743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B854D9-22BC-9A95-8ACA-6FE51D81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944" y="1966804"/>
            <a:ext cx="8454592" cy="4828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03F051-5731-689E-F39C-582D98768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770" y="4336223"/>
            <a:ext cx="3264082" cy="1001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5522952"/>
            <a:ext cx="671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HP001 4 hàng" pitchFamily="34" charset="-93"/>
              </a:rPr>
              <a:t>Giáo</a:t>
            </a:r>
            <a:r>
              <a:rPr lang="en-US" sz="3600" b="1" i="1" dirty="0" smtClean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HP001 4 hàng" pitchFamily="34" charset="-93"/>
              </a:rPr>
              <a:t>viên</a:t>
            </a:r>
            <a:r>
              <a:rPr lang="en-US" sz="3600" b="1" i="1" smtClean="0">
                <a:solidFill>
                  <a:srgbClr val="FF0000"/>
                </a:solidFill>
                <a:latin typeface="HP001 4 hàng" pitchFamily="34" charset="-93"/>
              </a:rPr>
              <a:t>: </a:t>
            </a:r>
            <a:r>
              <a:rPr lang="en-US" sz="3600" b="1" i="1" smtClean="0">
                <a:solidFill>
                  <a:srgbClr val="FF0000"/>
                </a:solidFill>
                <a:latin typeface="HP001 4 hàng" pitchFamily="34" charset="-93"/>
              </a:rPr>
              <a:t>Nguyễn Văn Uân</a:t>
            </a:r>
            <a:endParaRPr lang="en-US" sz="3600" b="1" i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5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 THẮNG – TIÊN THẮNG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9144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720" y="540329"/>
            <a:ext cx="7385981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33C2BC68-EFB5-B831-83CD-5F1B22DF47DC}"/>
              </a:ext>
            </a:extLst>
          </p:cNvPr>
          <p:cNvSpPr/>
          <p:nvPr/>
        </p:nvSpPr>
        <p:spPr>
          <a:xfrm>
            <a:off x="2327563" y="841664"/>
            <a:ext cx="4488874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4F62E0-D858-45F1-EA8C-80578CF07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46" y="653208"/>
            <a:ext cx="480558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2210220-3985-4238-CEFA-36B584AFB99F}"/>
              </a:ext>
            </a:extLst>
          </p:cNvPr>
          <p:cNvSpPr/>
          <p:nvPr/>
        </p:nvSpPr>
        <p:spPr>
          <a:xfrm>
            <a:off x="749306" y="422988"/>
            <a:ext cx="7404959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 nhân nào dẫn đến hiện tượng băng tan?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5B2890-4AA9-FEF6-2D63-EFBE3F49ED9D}"/>
              </a:ext>
            </a:extLst>
          </p:cNvPr>
          <p:cNvSpPr/>
          <p:nvPr/>
        </p:nvSpPr>
        <p:spPr>
          <a:xfrm>
            <a:off x="693505" y="2917861"/>
            <a:ext cx="812172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Trái Đất nóng lên là một trong những nguyên nhân dẫn đến hiện tượng băng tan.</a:t>
            </a:r>
          </a:p>
        </p:txBody>
      </p:sp>
    </p:spTree>
    <p:extLst>
      <p:ext uri="{BB962C8B-B14F-4D97-AF65-F5344CB8AC3E}">
        <p14:creationId xmlns:p14="http://schemas.microsoft.com/office/powerpoint/2010/main" val="629335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2210220-3985-4238-CEFA-36B584AFB99F}"/>
              </a:ext>
            </a:extLst>
          </p:cNvPr>
          <p:cNvSpPr/>
          <p:nvPr/>
        </p:nvSpPr>
        <p:spPr>
          <a:xfrm>
            <a:off x="749306" y="422988"/>
            <a:ext cx="7404959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78859748-E0B8-AD1B-FB10-C5F4DA6AA2FC}"/>
              </a:ext>
            </a:extLst>
          </p:cNvPr>
          <p:cNvSpPr/>
          <p:nvPr/>
        </p:nvSpPr>
        <p:spPr>
          <a:xfrm>
            <a:off x="800100" y="2672080"/>
            <a:ext cx="3339852" cy="18370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Cuộc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715C109C-2198-E007-5500-73D387613E73}"/>
              </a:ext>
            </a:extLst>
          </p:cNvPr>
          <p:cNvSpPr/>
          <p:nvPr/>
        </p:nvSpPr>
        <p:spPr>
          <a:xfrm>
            <a:off x="4572000" y="2348880"/>
            <a:ext cx="4248472" cy="21602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Môi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trường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9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35549B5-1998-4440-B02B-0C5D6C998643}"/>
              </a:ext>
            </a:extLst>
          </p:cNvPr>
          <p:cNvSpPr/>
          <p:nvPr/>
        </p:nvSpPr>
        <p:spPr>
          <a:xfrm>
            <a:off x="179882" y="269824"/>
            <a:ext cx="8634335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6800BBA-9352-4412-DE28-B7FA34DC2A08}"/>
              </a:ext>
            </a:extLst>
          </p:cNvPr>
          <p:cNvSpPr/>
          <p:nvPr/>
        </p:nvSpPr>
        <p:spPr>
          <a:xfrm>
            <a:off x="289560" y="2382520"/>
            <a:ext cx="1554480" cy="20370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Hậu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do </a:t>
            </a:r>
            <a:r>
              <a:rPr lang="en-US" sz="2800" b="1" dirty="0" err="1"/>
              <a:t>băng</a:t>
            </a:r>
            <a:r>
              <a:rPr lang="en-US" sz="2800" b="1" dirty="0"/>
              <a:t> tan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A17FF43-2D21-EEB1-67BE-A720E16A9509}"/>
              </a:ext>
            </a:extLst>
          </p:cNvPr>
          <p:cNvCxnSpPr>
            <a:cxnSpLocks/>
          </p:cNvCxnSpPr>
          <p:nvPr/>
        </p:nvCxnSpPr>
        <p:spPr>
          <a:xfrm flipV="1">
            <a:off x="1844040" y="2062480"/>
            <a:ext cx="4953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62BE59-578A-EF17-1CB8-65B9EB52EEEF}"/>
              </a:ext>
            </a:extLst>
          </p:cNvPr>
          <p:cNvSpPr/>
          <p:nvPr/>
        </p:nvSpPr>
        <p:spPr>
          <a:xfrm>
            <a:off x="2339340" y="772160"/>
            <a:ext cx="1973580" cy="2143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cuộc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con </a:t>
            </a:r>
            <a:r>
              <a:rPr lang="en-US" sz="2800" b="1" dirty="0" err="1"/>
              <a:t>người</a:t>
            </a:r>
            <a:endParaRPr lang="en-US" sz="28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4799EA7-924E-A0D0-7E99-E38E9B9C0CD2}"/>
              </a:ext>
            </a:extLst>
          </p:cNvPr>
          <p:cNvCxnSpPr>
            <a:cxnSpLocks/>
          </p:cNvCxnSpPr>
          <p:nvPr/>
        </p:nvCxnSpPr>
        <p:spPr>
          <a:xfrm>
            <a:off x="1835696" y="3535680"/>
            <a:ext cx="541020" cy="1291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AB6ADCB-9712-B940-8B23-8E0289C33FF1}"/>
              </a:ext>
            </a:extLst>
          </p:cNvPr>
          <p:cNvSpPr/>
          <p:nvPr/>
        </p:nvSpPr>
        <p:spPr>
          <a:xfrm>
            <a:off x="2407920" y="3417758"/>
            <a:ext cx="1905000" cy="2819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môi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A16518D-84CE-8281-781C-CA0E19C19D9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267200" y="916836"/>
            <a:ext cx="967740" cy="935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6E3E7EE-B7DF-B215-B5DA-D910B0C3276A}"/>
              </a:ext>
            </a:extLst>
          </p:cNvPr>
          <p:cNvSpPr/>
          <p:nvPr/>
        </p:nvSpPr>
        <p:spPr>
          <a:xfrm>
            <a:off x="5234940" y="260648"/>
            <a:ext cx="3512820" cy="1312376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 </a:t>
            </a:r>
            <a:r>
              <a:rPr lang="en-US" sz="2800" b="1" dirty="0" err="1"/>
              <a:t>dâng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,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thay</a:t>
            </a:r>
            <a:r>
              <a:rPr lang="en-US" sz="2800" b="1" dirty="0"/>
              <a:t> </a:t>
            </a:r>
            <a:r>
              <a:rPr lang="en-US" sz="2800" b="1" dirty="0" err="1"/>
              <a:t>đổi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giới</a:t>
            </a:r>
            <a:endParaRPr lang="en-US" sz="28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08A3999-D2B2-7BFF-5F44-7AB37DAFF8C4}"/>
              </a:ext>
            </a:extLst>
          </p:cNvPr>
          <p:cNvCxnSpPr>
            <a:cxnSpLocks/>
          </p:cNvCxnSpPr>
          <p:nvPr/>
        </p:nvCxnSpPr>
        <p:spPr>
          <a:xfrm>
            <a:off x="4267200" y="1844824"/>
            <a:ext cx="967740" cy="365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0D41E73-777A-812E-C42E-0CC2C07D359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312920" y="1844040"/>
            <a:ext cx="865252" cy="1512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7649B2E3-535C-8794-00CE-F32BC62D9DDB}"/>
              </a:ext>
            </a:extLst>
          </p:cNvPr>
          <p:cNvSpPr/>
          <p:nvPr/>
        </p:nvSpPr>
        <p:spPr>
          <a:xfrm>
            <a:off x="5227320" y="1700808"/>
            <a:ext cx="3512820" cy="1215112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ven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 </a:t>
            </a:r>
            <a:r>
              <a:rPr lang="en-US" sz="2800" b="1" dirty="0" err="1"/>
              <a:t>nhiễm</a:t>
            </a:r>
            <a:r>
              <a:rPr lang="en-US" sz="2800" b="1" dirty="0"/>
              <a:t> </a:t>
            </a:r>
            <a:r>
              <a:rPr lang="en-US" sz="2800" b="1" dirty="0" err="1"/>
              <a:t>mặn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càng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endParaRPr lang="en-US" sz="2800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74F4018-4626-95D1-B1FB-DE8594AED54C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4312920" y="1852424"/>
            <a:ext cx="960120" cy="23233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85834AF-3516-172E-2A7B-7E8CA0F14A18}"/>
              </a:ext>
            </a:extLst>
          </p:cNvPr>
          <p:cNvSpPr/>
          <p:nvPr/>
        </p:nvSpPr>
        <p:spPr>
          <a:xfrm>
            <a:off x="5273040" y="3728719"/>
            <a:ext cx="3467100" cy="894079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quần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nhấn</a:t>
            </a:r>
            <a:r>
              <a:rPr lang="en-US" sz="2800" b="1" dirty="0"/>
              <a:t> </a:t>
            </a:r>
            <a:r>
              <a:rPr lang="en-US" sz="2800" b="1" dirty="0" err="1"/>
              <a:t>chìm</a:t>
            </a:r>
            <a:endParaRPr lang="en-US" sz="28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26BA53C-93D3-D26D-3DCA-04EAECFB2DE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312920" y="1844040"/>
            <a:ext cx="865252" cy="3163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A592435-4B60-A1FF-1B8D-C9DB50CEAA30}"/>
              </a:ext>
            </a:extLst>
          </p:cNvPr>
          <p:cNvSpPr/>
          <p:nvPr/>
        </p:nvSpPr>
        <p:spPr>
          <a:xfrm>
            <a:off x="5242560" y="4622799"/>
            <a:ext cx="3467100" cy="770387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, </a:t>
            </a:r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endParaRPr lang="en-US" sz="28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84C48810-CDB4-EFF2-7BE7-23DDB8484D6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312920" y="4827535"/>
            <a:ext cx="944880" cy="1131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9602AE35-F6D7-EB3B-2382-83E7F1BA2133}"/>
              </a:ext>
            </a:extLst>
          </p:cNvPr>
          <p:cNvSpPr/>
          <p:nvPr/>
        </p:nvSpPr>
        <p:spPr>
          <a:xfrm>
            <a:off x="5227320" y="5608318"/>
            <a:ext cx="3482340" cy="957373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Mất</a:t>
            </a:r>
            <a:r>
              <a:rPr lang="en-US" sz="2800" b="1" dirty="0"/>
              <a:t> </a:t>
            </a:r>
            <a:r>
              <a:rPr lang="en-US" sz="2800" b="1" dirty="0" err="1"/>
              <a:t>dần</a:t>
            </a:r>
            <a:r>
              <a:rPr lang="en-US" sz="2800" b="1" dirty="0"/>
              <a:t> </a:t>
            </a:r>
            <a:r>
              <a:rPr lang="en-US" sz="2800" b="1" dirty="0" err="1"/>
              <a:t>môi</a:t>
            </a:r>
            <a:r>
              <a:rPr lang="en-US" sz="2800" b="1" dirty="0"/>
              <a:t> </a:t>
            </a:r>
            <a:r>
              <a:rPr lang="en-US" sz="2800" b="1" dirty="0" err="1"/>
              <a:t>trường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endParaRPr lang="en-US" sz="28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E756F47-9E70-D531-9FCF-A265DA1D5979}"/>
              </a:ext>
            </a:extLst>
          </p:cNvPr>
          <p:cNvSpPr/>
          <p:nvPr/>
        </p:nvSpPr>
        <p:spPr>
          <a:xfrm>
            <a:off x="5250180" y="2954144"/>
            <a:ext cx="3467100" cy="690880"/>
          </a:xfrm>
          <a:prstGeom prst="roundRect">
            <a:avLst/>
          </a:prstGeom>
          <a:solidFill>
            <a:srgbClr val="B6EF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ngọt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ít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71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8" grpId="0" animBg="1"/>
      <p:bldP spid="24" grpId="0" animBg="1"/>
      <p:bldP spid="31" grpId="0" animBg="1"/>
      <p:bldP spid="35" grpId="0" animBg="1"/>
      <p:bldP spid="38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2210220-3985-4238-CEFA-36B584AFB99F}"/>
              </a:ext>
            </a:extLst>
          </p:cNvPr>
          <p:cNvSpPr/>
          <p:nvPr/>
        </p:nvSpPr>
        <p:spPr>
          <a:xfrm>
            <a:off x="106681" y="422988"/>
            <a:ext cx="88163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15DC82-7D1F-B1D8-0766-4226A495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791" y="1196752"/>
            <a:ext cx="4840129" cy="18980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E7B367-B5CF-047E-E0B5-43C222F148C6}"/>
              </a:ext>
            </a:extLst>
          </p:cNvPr>
          <p:cNvSpPr/>
          <p:nvPr/>
        </p:nvSpPr>
        <p:spPr>
          <a:xfrm>
            <a:off x="160020" y="3314102"/>
            <a:ext cx="88773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 (đoạn 1): Nguyên nhân dẫn đến hiện tượng băng tan.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9AFD8C-2526-D4F3-3250-3CA0A9E8D976}"/>
              </a:ext>
            </a:extLst>
          </p:cNvPr>
          <p:cNvSpPr/>
          <p:nvPr/>
        </p:nvSpPr>
        <p:spPr>
          <a:xfrm>
            <a:off x="160020" y="4228501"/>
            <a:ext cx="88773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 (đoạn 2 và 3): Những hậu quả do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 gây ra đối với con người và môi trường sống của dộng vật.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9E9FFE-5771-34DF-3150-B755092F04AC}"/>
              </a:ext>
            </a:extLst>
          </p:cNvPr>
          <p:cNvSpPr/>
          <p:nvPr/>
        </p:nvSpPr>
        <p:spPr>
          <a:xfrm>
            <a:off x="160020" y="5610261"/>
            <a:ext cx="88773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 (đoạn 4): Kêu gọi con người chung tay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039201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2210220-3985-4238-CEFA-36B584AFB99F}"/>
              </a:ext>
            </a:extLst>
          </p:cNvPr>
          <p:cNvSpPr/>
          <p:nvPr/>
        </p:nvSpPr>
        <p:spPr>
          <a:xfrm>
            <a:off x="749306" y="188640"/>
            <a:ext cx="7404959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5B2890-4AA9-FEF6-2D63-EFBE3F49ED9D}"/>
              </a:ext>
            </a:extLst>
          </p:cNvPr>
          <p:cNvSpPr/>
          <p:nvPr/>
        </p:nvSpPr>
        <p:spPr>
          <a:xfrm>
            <a:off x="323528" y="1906954"/>
            <a:ext cx="8496944" cy="440120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00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Em </a:t>
            </a:r>
            <a:r>
              <a:rPr lang="vi-VN" sz="40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hiểu lí do vì sao băng tan. Thủ phạm làm cho băng tan chính là Trái Đất nóng lên.</a:t>
            </a:r>
            <a:endParaRPr lang="en-US" sz="4000" dirty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  <a:p>
            <a:pPr lvl="0" algn="just"/>
            <a:r>
              <a:rPr lang="vi-VN" sz="400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    Băng </a:t>
            </a:r>
            <a:r>
              <a:rPr lang="vi-VN" sz="40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tan không chỉ gây ảnh hưởng đến đời sống của con người mà còn gây ảnh hưởng đến đời sống của các loài động vật.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47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 descr="卡通人物&#10;&#10;低可信度描述已自动生成">
            <a:extLst>
              <a:ext uri="{FF2B5EF4-FFF2-40B4-BE49-F238E27FC236}">
                <a16:creationId xmlns:a16="http://schemas.microsoft.com/office/drawing/2014/main" xmlns="" id="{77FDCE98-B01D-746F-5EE3-859933DB5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5924" r="4226" b="7447"/>
          <a:stretch/>
        </p:blipFill>
        <p:spPr>
          <a:xfrm>
            <a:off x="1693477" y="332656"/>
            <a:ext cx="5404071" cy="4603704"/>
          </a:xfrm>
          <a:prstGeom prst="rect">
            <a:avLst/>
          </a:prstGeom>
        </p:spPr>
      </p:pic>
      <p:sp>
        <p:nvSpPr>
          <p:cNvPr id="7" name="矩形: 圆角 1">
            <a:extLst>
              <a:ext uri="{FF2B5EF4-FFF2-40B4-BE49-F238E27FC236}">
                <a16:creationId xmlns:a16="http://schemas.microsoft.com/office/drawing/2014/main" xmlns="" id="{F1DFEE2D-CE53-CF12-C1A2-FE32C1AF4966}"/>
              </a:ext>
            </a:extLst>
          </p:cNvPr>
          <p:cNvSpPr/>
          <p:nvPr/>
        </p:nvSpPr>
        <p:spPr>
          <a:xfrm>
            <a:off x="2123728" y="1340768"/>
            <a:ext cx="468052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 panose="020B0604020202020204" pitchFamily="34" charset="0"/>
              </a:rPr>
              <a:t>Nội dung bài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字魂152号-机甲超级黑" panose="00000500000000000000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xmlns="" id="{EACF9C1C-0E0D-B247-61AE-1644C3C641F4}"/>
              </a:ext>
            </a:extLst>
          </p:cNvPr>
          <p:cNvSpPr/>
          <p:nvPr/>
        </p:nvSpPr>
        <p:spPr>
          <a:xfrm>
            <a:off x="539552" y="2204864"/>
            <a:ext cx="8352928" cy="4556820"/>
          </a:xfrm>
          <a:prstGeom prst="roundRect">
            <a:avLst>
              <a:gd name="adj" fmla="val 15526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băng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tan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hậu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giả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kêu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chung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môi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07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9144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720" y="540329"/>
            <a:ext cx="7385981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33C2BC68-EFB5-B831-83CD-5F1B22DF47DC}"/>
              </a:ext>
            </a:extLst>
          </p:cNvPr>
          <p:cNvSpPr/>
          <p:nvPr/>
        </p:nvSpPr>
        <p:spPr>
          <a:xfrm>
            <a:off x="2327563" y="841664"/>
            <a:ext cx="4488874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D9D73B-DC6A-C00D-B8FF-94D6521F9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337" y="875737"/>
            <a:ext cx="400084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F3FFA0-E4C9-B2D0-5E63-CED01E09D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3" y="439081"/>
            <a:ext cx="8025914" cy="1803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35A4C3-8144-BFC8-D1A0-ED648D4F587D}"/>
              </a:ext>
            </a:extLst>
          </p:cNvPr>
          <p:cNvSpPr txBox="1"/>
          <p:nvPr/>
        </p:nvSpPr>
        <p:spPr>
          <a:xfrm>
            <a:off x="635072" y="1885034"/>
            <a:ext cx="8105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diễn cảm toàn bài, nhấn giọng vào những từ ngữ, chi tiết thể hiện hậu quả do băng tan.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cao giọng khi đọc lời kêu gọi nhân loại chung tay bảo vệ môi trường.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445224"/>
            <a:ext cx="57606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trong nhóm</a:t>
            </a:r>
            <a:endParaRPr lang="vi-VN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0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7370" y="2576946"/>
            <a:ext cx="3024512" cy="3819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57556"/>
            <a:ext cx="6044708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2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9144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716" y="1"/>
            <a:ext cx="8362335" cy="6706893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33C2BC68-EFB5-B831-83CD-5F1B22DF47DC}"/>
              </a:ext>
            </a:extLst>
          </p:cNvPr>
          <p:cNvSpPr/>
          <p:nvPr/>
        </p:nvSpPr>
        <p:spPr>
          <a:xfrm>
            <a:off x="2327563" y="206477"/>
            <a:ext cx="4488874" cy="1778187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2CB179-2E30-9AE2-7666-6BEB53791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678" y="206478"/>
            <a:ext cx="4988642" cy="20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205" y="3948120"/>
            <a:ext cx="2055795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1C46120F-19F8-BC99-DF4A-A4DE21D71E1C}"/>
              </a:ext>
            </a:extLst>
          </p:cNvPr>
          <p:cNvSpPr/>
          <p:nvPr/>
        </p:nvSpPr>
        <p:spPr>
          <a:xfrm>
            <a:off x="5408468" y="1724661"/>
            <a:ext cx="2980160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F9355FB-43CF-3CD8-6943-6ACF65F33528}"/>
              </a:ext>
            </a:extLst>
          </p:cNvPr>
          <p:cNvSpPr/>
          <p:nvPr/>
        </p:nvSpPr>
        <p:spPr>
          <a:xfrm>
            <a:off x="3863469" y="4185806"/>
            <a:ext cx="3035079" cy="1475442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1F780D-9FF6-B357-FA07-42E8D42B6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669" y="319609"/>
            <a:ext cx="4805588" cy="1170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684A1B-D754-1BEE-7624-365487C68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9" y="1876424"/>
            <a:ext cx="2850356" cy="4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482BFA7B-FB2F-96FF-0A3A-AA843E2B4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8205" y="3948120"/>
            <a:ext cx="2055795" cy="2909881"/>
          </a:xfrm>
          <a:prstGeom prst="rect">
            <a:avLst/>
          </a:prstGeom>
        </p:spPr>
      </p:pic>
      <p:sp>
        <p:nvSpPr>
          <p:cNvPr id="6" name="Speech Bubble: Oval 1">
            <a:extLst>
              <a:ext uri="{FF2B5EF4-FFF2-40B4-BE49-F238E27FC236}">
                <a16:creationId xmlns:a16="http://schemas.microsoft.com/office/drawing/2014/main" xmlns="" id="{202B1DAA-8E72-C41B-2010-5A044EC4E65A}"/>
              </a:ext>
            </a:extLst>
          </p:cNvPr>
          <p:cNvSpPr/>
          <p:nvPr/>
        </p:nvSpPr>
        <p:spPr>
          <a:xfrm>
            <a:off x="5408468" y="1724661"/>
            <a:ext cx="2980160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</a:rPr>
              <a:t> con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9B8CB969-1216-D692-77C3-95C972A8D472}"/>
              </a:ext>
            </a:extLst>
          </p:cNvPr>
          <p:cNvSpPr/>
          <p:nvPr/>
        </p:nvSpPr>
        <p:spPr>
          <a:xfrm>
            <a:off x="3863469" y="4185806"/>
            <a:ext cx="2641889" cy="1691466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Gấu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bắc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cực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9E560C-45D0-9A71-F8DD-04CFDA341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669" y="319609"/>
            <a:ext cx="4805588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B96BF4-DEA4-6292-B419-7F47DD268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61" y="2007123"/>
            <a:ext cx="3541395" cy="34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FDA777D-0D25-19CD-3C4A-A636574CA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8205" y="3948120"/>
            <a:ext cx="2055795" cy="2909881"/>
          </a:xfrm>
          <a:prstGeom prst="rect">
            <a:avLst/>
          </a:prstGeom>
        </p:spPr>
      </p:pic>
      <p:sp>
        <p:nvSpPr>
          <p:cNvPr id="6" name="Speech Bubble: Oval 1">
            <a:extLst>
              <a:ext uri="{FF2B5EF4-FFF2-40B4-BE49-F238E27FC236}">
                <a16:creationId xmlns:a16="http://schemas.microsoft.com/office/drawing/2014/main" xmlns="" id="{F2299E9A-6CC3-ED17-5335-3C72DBB19F35}"/>
              </a:ext>
            </a:extLst>
          </p:cNvPr>
          <p:cNvSpPr/>
          <p:nvPr/>
        </p:nvSpPr>
        <p:spPr>
          <a:xfrm>
            <a:off x="5408468" y="1724661"/>
            <a:ext cx="2980160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Đây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là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hiện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tượng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4000" b="1" dirty="0">
                <a:solidFill>
                  <a:sysClr val="windowText" lastClr="000000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512AC54B-7AD7-EB51-76D0-793DB066EF7F}"/>
              </a:ext>
            </a:extLst>
          </p:cNvPr>
          <p:cNvSpPr/>
          <p:nvPr/>
        </p:nvSpPr>
        <p:spPr>
          <a:xfrm>
            <a:off x="4100513" y="4185806"/>
            <a:ext cx="2404845" cy="1091045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="" xmlns:ask="http://schemas.microsoft.com/office/drawing/2018/sketchyshapes" sd="547174431">
                  <a:custGeom>
                    <a:avLst/>
                    <a:gdLst>
                      <a:gd name="connsiteX0" fmla="*/ 0 w 3206460"/>
                      <a:gd name="connsiteY0" fmla="*/ 181844 h 1091045"/>
                      <a:gd name="connsiteX1" fmla="*/ 181844 w 3206460"/>
                      <a:gd name="connsiteY1" fmla="*/ 0 h 1091045"/>
                      <a:gd name="connsiteX2" fmla="*/ 3024616 w 3206460"/>
                      <a:gd name="connsiteY2" fmla="*/ 0 h 1091045"/>
                      <a:gd name="connsiteX3" fmla="*/ 3206460 w 3206460"/>
                      <a:gd name="connsiteY3" fmla="*/ 181844 h 1091045"/>
                      <a:gd name="connsiteX4" fmla="*/ 3206460 w 3206460"/>
                      <a:gd name="connsiteY4" fmla="*/ 909201 h 1091045"/>
                      <a:gd name="connsiteX5" fmla="*/ 3024616 w 3206460"/>
                      <a:gd name="connsiteY5" fmla="*/ 1091045 h 1091045"/>
                      <a:gd name="connsiteX6" fmla="*/ 181844 w 3206460"/>
                      <a:gd name="connsiteY6" fmla="*/ 1091045 h 1091045"/>
                      <a:gd name="connsiteX7" fmla="*/ 0 w 3206460"/>
                      <a:gd name="connsiteY7" fmla="*/ 909201 h 1091045"/>
                      <a:gd name="connsiteX8" fmla="*/ 0 w 3206460"/>
                      <a:gd name="connsiteY8" fmla="*/ 181844 h 1091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06460" h="1091045" fill="none" extrusionOk="0">
                        <a:moveTo>
                          <a:pt x="0" y="181844"/>
                        </a:moveTo>
                        <a:cubicBezTo>
                          <a:pt x="8538" y="99382"/>
                          <a:pt x="86768" y="-2234"/>
                          <a:pt x="181844" y="0"/>
                        </a:cubicBezTo>
                        <a:cubicBezTo>
                          <a:pt x="981978" y="-115335"/>
                          <a:pt x="2137595" y="-154762"/>
                          <a:pt x="3024616" y="0"/>
                        </a:cubicBezTo>
                        <a:cubicBezTo>
                          <a:pt x="3124750" y="4297"/>
                          <a:pt x="3201961" y="95070"/>
                          <a:pt x="3206460" y="181844"/>
                        </a:cubicBezTo>
                        <a:cubicBezTo>
                          <a:pt x="3194414" y="419560"/>
                          <a:pt x="3194949" y="652145"/>
                          <a:pt x="3206460" y="909201"/>
                        </a:cubicBezTo>
                        <a:cubicBezTo>
                          <a:pt x="3215871" y="1008362"/>
                          <a:pt x="3119227" y="1085913"/>
                          <a:pt x="3024616" y="1091045"/>
                        </a:cubicBezTo>
                        <a:cubicBezTo>
                          <a:pt x="2330175" y="926795"/>
                          <a:pt x="1518621" y="1072988"/>
                          <a:pt x="181844" y="1091045"/>
                        </a:cubicBezTo>
                        <a:cubicBezTo>
                          <a:pt x="93217" y="1095006"/>
                          <a:pt x="1284" y="1006769"/>
                          <a:pt x="0" y="909201"/>
                        </a:cubicBezTo>
                        <a:cubicBezTo>
                          <a:pt x="58763" y="671076"/>
                          <a:pt x="45106" y="439724"/>
                          <a:pt x="0" y="181844"/>
                        </a:cubicBezTo>
                        <a:close/>
                      </a:path>
                      <a:path w="3206460" h="1091045" stroke="0" extrusionOk="0">
                        <a:moveTo>
                          <a:pt x="0" y="181844"/>
                        </a:moveTo>
                        <a:cubicBezTo>
                          <a:pt x="11796" y="78131"/>
                          <a:pt x="78453" y="-13301"/>
                          <a:pt x="181844" y="0"/>
                        </a:cubicBezTo>
                        <a:cubicBezTo>
                          <a:pt x="548292" y="-131760"/>
                          <a:pt x="2325115" y="83096"/>
                          <a:pt x="3024616" y="0"/>
                        </a:cubicBezTo>
                        <a:cubicBezTo>
                          <a:pt x="3127169" y="-6933"/>
                          <a:pt x="3210264" y="65372"/>
                          <a:pt x="3206460" y="181844"/>
                        </a:cubicBezTo>
                        <a:cubicBezTo>
                          <a:pt x="3215360" y="262416"/>
                          <a:pt x="3142655" y="783678"/>
                          <a:pt x="3206460" y="909201"/>
                        </a:cubicBezTo>
                        <a:cubicBezTo>
                          <a:pt x="3209681" y="1014828"/>
                          <a:pt x="3128677" y="1098268"/>
                          <a:pt x="3024616" y="1091045"/>
                        </a:cubicBezTo>
                        <a:cubicBezTo>
                          <a:pt x="2622743" y="1258626"/>
                          <a:pt x="1177964" y="1114789"/>
                          <a:pt x="181844" y="1091045"/>
                        </a:cubicBezTo>
                        <a:cubicBezTo>
                          <a:pt x="87696" y="1093190"/>
                          <a:pt x="4302" y="1011221"/>
                          <a:pt x="0" y="909201"/>
                        </a:cubicBezTo>
                        <a:cubicBezTo>
                          <a:pt x="14710" y="621662"/>
                          <a:pt x="2097" y="519546"/>
                          <a:pt x="0" y="18184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Băng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F795BD-8CD8-DA11-AFC7-40D43D964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669" y="319609"/>
            <a:ext cx="4805588" cy="117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D37473-426A-3C0D-9502-1F711D8B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47" y="1933576"/>
            <a:ext cx="373136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4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0" y="0"/>
            <a:ext cx="9144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720" y="540329"/>
            <a:ext cx="7385981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33C2BC68-EFB5-B831-83CD-5F1B22DF47DC}"/>
              </a:ext>
            </a:extLst>
          </p:cNvPr>
          <p:cNvSpPr/>
          <p:nvPr/>
        </p:nvSpPr>
        <p:spPr>
          <a:xfrm>
            <a:off x="2327563" y="841664"/>
            <a:ext cx="4488874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C7F880-940B-F0D6-DE87-319EFF312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771" y="602408"/>
            <a:ext cx="427061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2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F3E8AA32-0D5E-FF78-8B3D-C4BF9894B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482" y="3123603"/>
            <a:ext cx="2203336" cy="3624252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5B496358-B872-54DD-256A-995F16DBEE3A}"/>
              </a:ext>
            </a:extLst>
          </p:cNvPr>
          <p:cNvSpPr/>
          <p:nvPr/>
        </p:nvSpPr>
        <p:spPr>
          <a:xfrm>
            <a:off x="618899" y="404664"/>
            <a:ext cx="2512941" cy="2384896"/>
          </a:xfrm>
          <a:prstGeom prst="cloud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Chia </a:t>
            </a:r>
            <a:r>
              <a:rPr lang="en-US" sz="3600" b="1" dirty="0" err="1"/>
              <a:t>đoạn</a:t>
            </a:r>
            <a:endParaRPr lang="en-US" sz="3600" b="1" dirty="0"/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xmlns="" id="{C028DFD8-F3D6-C433-3125-E045A8C2AF00}"/>
              </a:ext>
            </a:extLst>
          </p:cNvPr>
          <p:cNvSpPr/>
          <p:nvPr/>
        </p:nvSpPr>
        <p:spPr>
          <a:xfrm>
            <a:off x="2483768" y="2965073"/>
            <a:ext cx="6560820" cy="1328023"/>
          </a:xfrm>
          <a:prstGeom prst="roundRect">
            <a:avLst/>
          </a:prstGeom>
          <a:solidFill>
            <a:srgbClr val="F48B79"/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600" b="1" kern="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Đoạn 1: từ đầu đến </a:t>
            </a:r>
            <a:r>
              <a:rPr lang="vi-VN" sz="3600" b="1" i="1" kern="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Nam Cực và Bắc Cực</a:t>
            </a:r>
            <a:r>
              <a:rPr lang="vi-VN" sz="3600" b="1" kern="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.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矩形 29">
            <a:extLst>
              <a:ext uri="{FF2B5EF4-FFF2-40B4-BE49-F238E27FC236}">
                <a16:creationId xmlns:a16="http://schemas.microsoft.com/office/drawing/2014/main" xmlns="" id="{BAE37D99-0505-08BB-0A24-73C62E1CFCA5}"/>
              </a:ext>
            </a:extLst>
          </p:cNvPr>
          <p:cNvSpPr/>
          <p:nvPr/>
        </p:nvSpPr>
        <p:spPr>
          <a:xfrm>
            <a:off x="2555776" y="4514111"/>
            <a:ext cx="6360107" cy="715089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600" b="1" kern="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Đoạn 2: tiếp theo đến mất nhà.</a:t>
            </a:r>
            <a:endParaRPr lang="en-US" sz="3600" b="1" kern="0" dirty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xmlns="" id="{748FEBF8-DE12-84CD-4061-2FB1BAC68B62}"/>
              </a:ext>
            </a:extLst>
          </p:cNvPr>
          <p:cNvSpPr/>
          <p:nvPr/>
        </p:nvSpPr>
        <p:spPr>
          <a:xfrm>
            <a:off x="2627784" y="5517232"/>
            <a:ext cx="4187108" cy="71508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600" b="1" kern="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Đoạn 3: còn lại.</a:t>
            </a:r>
            <a:endParaRPr lang="en-US" sz="3600" b="1" kern="0" dirty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7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386879-39F9-45CE-90F3-B225EB21046F}"/>
              </a:ext>
            </a:extLst>
          </p:cNvPr>
          <p:cNvSpPr/>
          <p:nvPr/>
        </p:nvSpPr>
        <p:spPr>
          <a:xfrm>
            <a:off x="179882" y="269824"/>
            <a:ext cx="8634335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0D19BDA5-7568-84AD-4E29-0C7EE60C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310" y="2492896"/>
            <a:ext cx="43328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tuyệt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chủng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xmlns="" id="{CC88B5A0-F621-F9CE-9760-2859062A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014" y="548680"/>
            <a:ext cx="438018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làm</a:t>
            </a:r>
            <a:r>
              <a:rPr lang="en-US" altLang="zh-CN" sz="3600" b="1" kern="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cho</a:t>
            </a:r>
            <a:r>
              <a:rPr lang="en-US" altLang="zh-CN" sz="3600" b="1" kern="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Trái</a:t>
            </a:r>
            <a:r>
              <a:rPr lang="en-US" altLang="zh-CN" sz="3600" b="1" kern="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Đất</a:t>
            </a:r>
            <a:r>
              <a:rPr lang="en-US" altLang="zh-CN" sz="3600" b="1" kern="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nóng</a:t>
            </a:r>
            <a:r>
              <a:rPr lang="en-US" altLang="zh-CN" sz="3600" b="1" kern="0" dirty="0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字魂17号-萌趣果冻体" panose="02000000000000000000" pitchFamily="2" charset="-122"/>
              </a:rPr>
              <a:t>lên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  <a:sym typeface="字魂17号-萌趣果冻体" panose="02000000000000000000" pitchFamily="2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D94216-64F0-B1C7-2BFA-CFC91236A74B}"/>
              </a:ext>
            </a:extLst>
          </p:cNvPr>
          <p:cNvGrpSpPr/>
          <p:nvPr/>
        </p:nvGrpSpPr>
        <p:grpSpPr>
          <a:xfrm>
            <a:off x="654476" y="553325"/>
            <a:ext cx="2764778" cy="3739771"/>
            <a:chOff x="521010" y="1250148"/>
            <a:chExt cx="3686371" cy="3041015"/>
          </a:xfrm>
        </p:grpSpPr>
        <p:pic>
          <p:nvPicPr>
            <p:cNvPr id="18" name="图片 9" descr="f8af23e2025f4b01419eb6f7dfa1d36e">
              <a:extLst>
                <a:ext uri="{FF2B5EF4-FFF2-40B4-BE49-F238E27FC236}">
                  <a16:creationId xmlns:a16="http://schemas.microsoft.com/office/drawing/2014/main" xmlns="" id="{AB74699B-8523-4425-0F19-C005B1FC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010" y="1250148"/>
              <a:ext cx="3686371" cy="3041015"/>
            </a:xfrm>
            <a:prstGeom prst="rect">
              <a:avLst/>
            </a:prstGeom>
          </p:spPr>
        </p:pic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xmlns="" id="{5DECFDEF-B14A-D6A9-6FBC-C227E74E9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17" y="2127682"/>
              <a:ext cx="2518155" cy="120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  <a:sym typeface="字魂17号-萌趣果冻体" panose="02000000000000000000" pitchFamily="2" charset="-122"/>
                </a:rPr>
                <a:t>LUYỆN ĐỌC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  <a:sym typeface="字魂17号-萌趣果冻体" panose="02000000000000000000" pitchFamily="2" charset="-122"/>
                </a:rPr>
                <a:t>TỪ KHÓ</a:t>
              </a:r>
            </a:p>
          </p:txBody>
        </p:sp>
      </p:grpSp>
      <p:pic>
        <p:nvPicPr>
          <p:cNvPr id="20" name="图片 1" descr="cf364dc3953d6da4a3805af3af036e8d">
            <a:extLst>
              <a:ext uri="{FF2B5EF4-FFF2-40B4-BE49-F238E27FC236}">
                <a16:creationId xmlns:a16="http://schemas.microsoft.com/office/drawing/2014/main" xmlns="" id="{039D10E9-3870-492A-E7D1-60F4A5DD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37681"/>
            <a:ext cx="3245999" cy="2255615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EDF8F8D9-CA0C-A843-880E-9D9A9EAE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811" y="3645024"/>
            <a:ext cx="4311869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xâm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nhập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sâu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vào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đất</a:t>
            </a:r>
            <a:r>
              <a:rPr lang="en-US" altLang="zh-CN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liền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354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386879-39F9-45CE-90F3-B225EB21046F}"/>
              </a:ext>
            </a:extLst>
          </p:cNvPr>
          <p:cNvSpPr/>
          <p:nvPr/>
        </p:nvSpPr>
        <p:spPr>
          <a:xfrm>
            <a:off x="179882" y="269824"/>
            <a:ext cx="8634335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454849-B405-0953-A7E7-A9F5F1E47293}"/>
              </a:ext>
            </a:extLst>
          </p:cNvPr>
          <p:cNvSpPr txBox="1"/>
          <p:nvPr/>
        </p:nvSpPr>
        <p:spPr>
          <a:xfrm>
            <a:off x="595645" y="1412776"/>
            <a:ext cx="7893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Với tình trạng b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ăng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tan như hiện nay,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gấu Bắc Cực buộc phải bơi xa hơn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để kiến ăn,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mất dần môi trường sống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97FE24-0BE3-CEC8-8505-89B09958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0" y="619952"/>
            <a:ext cx="7786791" cy="792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B69B79-F9F4-3977-D585-A36F585FD4E9}"/>
              </a:ext>
            </a:extLst>
          </p:cNvPr>
          <p:cNvSpPr txBox="1"/>
          <p:nvPr/>
        </p:nvSpPr>
        <p:spPr>
          <a:xfrm>
            <a:off x="671845" y="4115489"/>
            <a:ext cx="7893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Cùng cảnh ngộ đó,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chim cánh cụt ở Nam Cực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cũng không có nguồn thức ăn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và mất dần nơi cư trú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//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11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547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21</cp:revision>
  <dcterms:created xsi:type="dcterms:W3CDTF">2025-05-02T09:21:05Z</dcterms:created>
  <dcterms:modified xsi:type="dcterms:W3CDTF">2025-05-02T09:45:05Z</dcterms:modified>
</cp:coreProperties>
</file>