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  <p:sldMasterId id="2147483803" r:id="rId2"/>
  </p:sldMasterIdLst>
  <p:notesMasterIdLst>
    <p:notesMasterId r:id="rId46"/>
  </p:notesMasterIdLst>
  <p:sldIdLst>
    <p:sldId id="316" r:id="rId3"/>
    <p:sldId id="257" r:id="rId4"/>
    <p:sldId id="258" r:id="rId5"/>
    <p:sldId id="325" r:id="rId6"/>
    <p:sldId id="318" r:id="rId7"/>
    <p:sldId id="308" r:id="rId8"/>
    <p:sldId id="317" r:id="rId9"/>
    <p:sldId id="311" r:id="rId10"/>
    <p:sldId id="310" r:id="rId11"/>
    <p:sldId id="319" r:id="rId12"/>
    <p:sldId id="309" r:id="rId13"/>
    <p:sldId id="313" r:id="rId14"/>
    <p:sldId id="314" r:id="rId15"/>
    <p:sldId id="302" r:id="rId16"/>
    <p:sldId id="303" r:id="rId17"/>
    <p:sldId id="304" r:id="rId18"/>
    <p:sldId id="322" r:id="rId19"/>
    <p:sldId id="320" r:id="rId20"/>
    <p:sldId id="321" r:id="rId21"/>
    <p:sldId id="326" r:id="rId22"/>
    <p:sldId id="327" r:id="rId23"/>
    <p:sldId id="259" r:id="rId24"/>
    <p:sldId id="281" r:id="rId25"/>
    <p:sldId id="323" r:id="rId26"/>
    <p:sldId id="324" r:id="rId27"/>
    <p:sldId id="282" r:id="rId28"/>
    <p:sldId id="261" r:id="rId29"/>
    <p:sldId id="283" r:id="rId30"/>
    <p:sldId id="284" r:id="rId31"/>
    <p:sldId id="286" r:id="rId32"/>
    <p:sldId id="285" r:id="rId33"/>
    <p:sldId id="290" r:id="rId34"/>
    <p:sldId id="291" r:id="rId35"/>
    <p:sldId id="293" r:id="rId36"/>
    <p:sldId id="296" r:id="rId37"/>
    <p:sldId id="287" r:id="rId38"/>
    <p:sldId id="288" r:id="rId39"/>
    <p:sldId id="289" r:id="rId40"/>
    <p:sldId id="294" r:id="rId41"/>
    <p:sldId id="276" r:id="rId42"/>
    <p:sldId id="298" r:id="rId43"/>
    <p:sldId id="275" r:id="rId44"/>
    <p:sldId id="29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0FED"/>
    <a:srgbClr val="872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255477" y="254000"/>
            <a:ext cx="8623300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9144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9143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7238653" y="6415315"/>
            <a:ext cx="120379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0306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077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49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59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20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79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7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466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97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52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07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48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9407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59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90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0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63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485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45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8B020E8-A08E-4117-AB5D-3CFD89F387B8}" type="datetimeFigureOut">
              <a:rPr lang="en-US" smtClean="0"/>
              <a:pPr/>
              <a:t>10/16/2024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2388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  <p:sldLayoutId id="2147483821" r:id="rId18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47.png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503" y="34282"/>
            <a:ext cx="9144000" cy="6823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" y="36525"/>
            <a:ext cx="1496616" cy="135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08" y="5096689"/>
            <a:ext cx="18002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476" y="5411014"/>
            <a:ext cx="1800225" cy="94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9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4" y="76200"/>
            <a:ext cx="242888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7510" y="-957263"/>
            <a:ext cx="1571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DAIS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2" y="5309512"/>
            <a:ext cx="2228851" cy="927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 descr="CHCA207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33" y="4692979"/>
            <a:ext cx="3070622" cy="190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157134" y="1170358"/>
            <a:ext cx="7172324" cy="8224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2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NHIỆT LIỆT CHÀO MỪNG CÁC 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THẦY CÔ GIÁO VỀ DỰ GIỜ</a:t>
            </a:r>
          </a:p>
        </p:txBody>
      </p:sp>
      <p:pic>
        <p:nvPicPr>
          <p:cNvPr id="3" name="Picture 14" descr="FSTV1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5934">
            <a:off x="7772363" y="97813"/>
            <a:ext cx="1496616" cy="135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81937" y="-952500"/>
            <a:ext cx="157163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6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6200"/>
            <a:ext cx="242888" cy="203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WordArt 17"/>
          <p:cNvSpPr>
            <a:spLocks noChangeArrowheads="1" noChangeShapeType="1" noTextEdit="1"/>
          </p:cNvSpPr>
          <p:nvPr/>
        </p:nvSpPr>
        <p:spPr bwMode="auto">
          <a:xfrm>
            <a:off x="990600" y="2263045"/>
            <a:ext cx="7491258" cy="8162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ts val="45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CHUYÊN ĐỀ “DẠY HỌC MÔN ĐẠO ĐỨC LỚP 2, CHƯƠNG TRÌNH GDPT 2018</a:t>
            </a:r>
          </a:p>
          <a:p>
            <a:pPr algn="ctr">
              <a:lnSpc>
                <a:spcPts val="45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NĂM 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HỌC 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2024-2025</a:t>
            </a:r>
            <a:r>
              <a:rPr lang="en-US" sz="27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ialH"/>
                <a:cs typeface="Arial" charset="0"/>
              </a:rPr>
              <a:t> </a:t>
            </a:r>
            <a:endParaRPr lang="en-US" sz="27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.VnArialH"/>
              <a:cs typeface="Arial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1157134" y="3352641"/>
            <a:ext cx="7560788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3: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KÍNH TRỌNG THẦY GIÁO, CÔ GIÁO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2)</a:t>
            </a:r>
          </a:p>
          <a:p>
            <a:pPr algn="ctr">
              <a:lnSpc>
                <a:spcPts val="3750"/>
              </a:lnSpc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21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 animBg="1"/>
      <p:bldP spid="3085" grpId="1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204259" y="962979"/>
            <a:ext cx="2843741" cy="721705"/>
            <a:chOff x="500062" y="2851475"/>
            <a:chExt cx="3467613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2729825" cy="741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1900394"/>
            <a:ext cx="7772400" cy="13260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3600" b="1" dirty="0" smtClean="0"/>
              <a:t>HOẠT ĐỘNG 2: </a:t>
            </a:r>
            <a:r>
              <a:rPr lang="vi-VN" sz="3200" b="1" dirty="0" smtClean="0"/>
              <a:t/>
            </a:r>
            <a:br>
              <a:rPr lang="vi-VN" sz="3200" b="1" dirty="0" smtClean="0"/>
            </a:br>
            <a:r>
              <a:rPr lang="vi-VN" sz="4000" dirty="0" smtClean="0">
                <a:solidFill>
                  <a:srgbClr val="FF0000"/>
                </a:solidFill>
              </a:rPr>
              <a:t>XỬ LÝ TÌNH HUỐNG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0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81000" y="6172200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53400" y="6337710"/>
            <a:ext cx="487363" cy="487363"/>
          </a:xfrm>
          <a:prstGeom prst="rect">
            <a:avLst/>
          </a:prstGeom>
        </p:spPr>
      </p:pic>
      <p:sp>
        <p:nvSpPr>
          <p:cNvPr id="14" name="Content Placeholder 7"/>
          <p:cNvSpPr txBox="1">
            <a:spLocks noGrp="1"/>
          </p:cNvSpPr>
          <p:nvPr>
            <p:ph idx="1"/>
          </p:nvPr>
        </p:nvSpPr>
        <p:spPr>
          <a:xfrm>
            <a:off x="475650" y="1020819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1800" b="1" dirty="0">
                <a:solidFill>
                  <a:srgbClr val="FFFF00"/>
                </a:solidFill>
              </a:rPr>
              <a:t>1. </a:t>
            </a:r>
            <a:r>
              <a:rPr lang="en-US" sz="1800" b="1" dirty="0" err="1">
                <a:solidFill>
                  <a:srgbClr val="FFFF00"/>
                </a:solidFill>
              </a:rPr>
              <a:t>Cô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giáo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em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mới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ốm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dậy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nhưng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vẫn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cố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gắng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lên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lớp</a:t>
            </a:r>
            <a:r>
              <a:rPr lang="en-US" sz="1800" b="1" dirty="0">
                <a:solidFill>
                  <a:srgbClr val="FFFF00"/>
                </a:solidFill>
              </a:rPr>
              <a:t>. </a:t>
            </a:r>
            <a:r>
              <a:rPr lang="en-US" sz="1800" b="1" dirty="0" err="1">
                <a:solidFill>
                  <a:srgbClr val="FFFF00"/>
                </a:solidFill>
              </a:rPr>
              <a:t>Em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thấy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một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số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bạn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nói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chuyện</a:t>
            </a:r>
            <a:r>
              <a:rPr lang="en-US" sz="1800" b="1" dirty="0">
                <a:solidFill>
                  <a:srgbClr val="FFFF00"/>
                </a:solidFill>
              </a:rPr>
              <a:t>, </a:t>
            </a:r>
            <a:r>
              <a:rPr lang="en-US" sz="1800" b="1" dirty="0" err="1">
                <a:solidFill>
                  <a:srgbClr val="FFFF00"/>
                </a:solidFill>
              </a:rPr>
              <a:t>không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nghe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cô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giảng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>
                <a:solidFill>
                  <a:srgbClr val="FFFF00"/>
                </a:solidFill>
              </a:rPr>
              <a:t>bài</a:t>
            </a:r>
            <a:r>
              <a:rPr lang="en-US" sz="1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4633" y="1015909"/>
            <a:ext cx="3992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và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Lan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đi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dưới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sân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trường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Gặp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Hiệu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trưởng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, Lan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kéo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em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đi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hướng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khác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để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không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phải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chào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b="1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7544" y="260648"/>
            <a:ext cx="8601918" cy="494901"/>
            <a:chOff x="422912" y="2093907"/>
            <a:chExt cx="8601918" cy="49490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FF00"/>
                  </a:solidFill>
                  <a:latin typeface="+mj-lt"/>
                </a:rPr>
                <a:t>2</a:t>
              </a:r>
              <a:endParaRPr lang="vi-VN" sz="2400" b="1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FFF00"/>
                  </a:solidFill>
                </a:rPr>
                <a:t>Em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sẽ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làm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gì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trong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các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tình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huống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sau</a:t>
              </a:r>
              <a:r>
                <a:rPr lang="en-US" sz="2400" b="1" dirty="0">
                  <a:solidFill>
                    <a:srgbClr val="FFFF00"/>
                  </a:solidFill>
                </a:rPr>
                <a:t>?</a:t>
              </a:r>
              <a:endParaRPr lang="vi-VN" sz="24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40" y="2477896"/>
            <a:ext cx="8330456" cy="371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1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180" y="1609391"/>
            <a:ext cx="8229600" cy="4525963"/>
          </a:xfrm>
        </p:spPr>
        <p:txBody>
          <a:bodyPr/>
          <a:lstStyle/>
          <a:p>
            <a:endParaRPr lang="vi-VN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036051"/>
            <a:ext cx="8385494" cy="4593797"/>
          </a:xfrm>
          <a:prstGeom prst="rect">
            <a:avLst/>
          </a:prstGeom>
        </p:spPr>
      </p:pic>
      <p:sp>
        <p:nvSpPr>
          <p:cNvPr id="6" name="Content Placeholder 7"/>
          <p:cNvSpPr txBox="1">
            <a:spLocks noGrp="1"/>
          </p:cNvSpPr>
          <p:nvPr>
            <p:ph type="title"/>
          </p:nvPr>
        </p:nvSpPr>
        <p:spPr>
          <a:xfrm>
            <a:off x="951981" y="1114896"/>
            <a:ext cx="7912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b="1" dirty="0" err="1" smtClean="0">
                <a:solidFill>
                  <a:srgbClr val="FF0000"/>
                </a:solidFill>
              </a:rPr>
              <a:t>Cô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56659" y="304800"/>
            <a:ext cx="2919941" cy="721705"/>
            <a:chOff x="500062" y="2851475"/>
            <a:chExt cx="3467613" cy="128872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2729825" cy="741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633677" y="1102197"/>
            <a:ext cx="347870" cy="3478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5041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288" y="1986608"/>
            <a:ext cx="8384711" cy="456659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Content Placeholder 7"/>
          <p:cNvSpPr txBox="1">
            <a:spLocks noGrp="1"/>
          </p:cNvSpPr>
          <p:nvPr>
            <p:ph type="title"/>
          </p:nvPr>
        </p:nvSpPr>
        <p:spPr>
          <a:xfrm>
            <a:off x="923207" y="1069091"/>
            <a:ext cx="7614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và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Lan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dưới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sân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trường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Gặp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thầy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Hiệu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trưởng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Lan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kéo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hướng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khác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để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phải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chào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thầy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76200" y="76200"/>
            <a:ext cx="2919941" cy="721705"/>
            <a:chOff x="500062" y="2851475"/>
            <a:chExt cx="3467613" cy="128872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2729825" cy="741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613016" y="1052294"/>
            <a:ext cx="347870" cy="3478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3983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94317"/>
            <a:ext cx="8229600" cy="1600200"/>
          </a:xfrm>
        </p:spPr>
        <p:txBody>
          <a:bodyPr/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8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13460" y="228600"/>
            <a:ext cx="8484564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Làm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thiệp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gửi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tới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thầy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giáo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,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cô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giáo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để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thể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hiện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tình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cảm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của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US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em</a:t>
            </a:r>
            <a: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.</a:t>
            </a:r>
            <a:br>
              <a:rPr 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0" y="2057400"/>
            <a:ext cx="9211540" cy="4691166"/>
          </a:xfrm>
        </p:spPr>
        <p:txBody>
          <a:bodyPr>
            <a:normAutofit/>
          </a:bodyPr>
          <a:lstStyle/>
          <a:p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Hãy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chia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sẻ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những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việc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em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đã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và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sẽ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làm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để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thể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hiện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sự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kính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trọng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với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thầy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giáo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,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cô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giáo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.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226154" y="4724400"/>
            <a:ext cx="685800" cy="914400"/>
          </a:xfrm>
        </p:spPr>
      </p:sp>
    </p:spTree>
    <p:extLst>
      <p:ext uri="{BB962C8B-B14F-4D97-AF65-F5344CB8AC3E}">
        <p14:creationId xmlns:p14="http://schemas.microsoft.com/office/powerpoint/2010/main" val="18020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 smtClean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1252259"/>
            <a:ext cx="9041860" cy="47896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6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1828800" y="1905000"/>
            <a:ext cx="5181600" cy="2739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lnSpc>
                <a:spcPts val="1000"/>
              </a:lnSpc>
            </a:pPr>
            <a:r>
              <a:rPr lang="en-US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X</a:t>
            </a:r>
            <a:r>
              <a:rPr lang="en-US" sz="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IN CHÂN THÀNH </a:t>
            </a:r>
          </a:p>
          <a:p>
            <a:pPr algn="ctr">
              <a:lnSpc>
                <a:spcPts val="1000"/>
              </a:lnSpc>
            </a:pPr>
            <a:r>
              <a:rPr lang="en-US" sz="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CẢM ƠN </a:t>
            </a:r>
          </a:p>
          <a:p>
            <a:pPr algn="ctr">
              <a:lnSpc>
                <a:spcPts val="1000"/>
              </a:lnSpc>
            </a:pPr>
            <a:r>
              <a:rPr lang="en-US" sz="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QUÝ THẦY CÔ!</a:t>
            </a:r>
            <a:endParaRPr lang="en-US" sz="7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03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875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929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612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434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 smtClean="0"/>
              <a:t>K</a:t>
            </a:r>
            <a:r>
              <a:rPr lang="vi-VN" sz="9600" dirty="0" smtClean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 descr="bluline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3388"/>
            <a:ext cx="9220200" cy="1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1600flower_14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7289"/>
            <a:ext cx="9144000" cy="698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8" y="-42863"/>
            <a:ext cx="385762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6400800"/>
            <a:ext cx="6159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" descr="C:\Documents and Settings\PHONGVU\My Documents\My Pictures\cảnh 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582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381000" y="290175"/>
            <a:ext cx="8213725" cy="589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2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NHIỆT LIỆT CHÀO MỪNG CÁC </a:t>
            </a:r>
            <a:r>
              <a:rPr lang="en-US" sz="27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THẦY CÔ GIÁO VỀ DỰ </a:t>
            </a:r>
            <a:r>
              <a:rPr lang="en-US" sz="27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GIỜ CHUYÊN ĐỀ NĂM HỌC 2024-2025 </a:t>
            </a:r>
            <a:endParaRPr lang="en-US" sz="27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F293CC7-4AA3-4263-86BF-82B2BF7B45D0}"/>
              </a:ext>
            </a:extLst>
          </p:cNvPr>
          <p:cNvSpPr txBox="1"/>
          <p:nvPr/>
        </p:nvSpPr>
        <p:spPr>
          <a:xfrm>
            <a:off x="1048781" y="5654615"/>
            <a:ext cx="7560788" cy="2041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MÔN: ĐẠO ĐỨC LỚP 2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3750"/>
              </a:lnSpc>
            </a:pP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3: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KÍNH TRỌNG THẦY GIÁO, CÔ GIÁO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2)</a:t>
            </a:r>
          </a:p>
          <a:p>
            <a:pPr algn="ctr">
              <a:lnSpc>
                <a:spcPts val="3750"/>
              </a:lnSpc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2400" dirty="0">
                <a:solidFill>
                  <a:srgbClr val="00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Phạm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3750"/>
              </a:lnSpc>
            </a:pP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=""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=""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8172000" cy="153387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 smtClean="0"/>
              <a:t>”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 smtClean="0">
                <a:solidFill>
                  <a:srgbClr val="FF0000"/>
                </a:solidFill>
              </a:rPr>
              <a:t>Những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việc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làm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thầy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,  </a:t>
            </a:r>
            <a:r>
              <a:rPr lang="en-US" sz="4400" dirty="0" err="1" smtClean="0">
                <a:solidFill>
                  <a:srgbClr val="FF0000"/>
                </a:solidFill>
              </a:rPr>
              <a:t>cô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đem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lại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điều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gì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cho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em</a:t>
            </a:r>
            <a:r>
              <a:rPr lang="en-US" sz="4400" dirty="0" smtClean="0">
                <a:solidFill>
                  <a:srgbClr val="FF0000"/>
                </a:solidFill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đọc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viết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thức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động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chúng</a:t>
            </a:r>
            <a:r>
              <a:rPr lang="en-US" sz="2800" b="1" dirty="0" smtClean="0">
                <a:solidFill>
                  <a:srgbClr val="002060"/>
                </a:solidFill>
              </a:rPr>
              <a:t> ta.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 smtClean="0">
                <a:solidFill>
                  <a:srgbClr val="FF0000"/>
                </a:solidFill>
                <a:effectLst/>
              </a:rPr>
              <a:t>?</a:t>
            </a:r>
            <a:endParaRPr lang="en-US" sz="20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xmlns:lc="http://schemas.openxmlformats.org/drawingml/2006/lockedCanvas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vi-VN" dirty="0" smtClean="0"/>
              <a:t>: </a:t>
            </a:r>
            <a:r>
              <a:rPr lang="vi-VN" b="1" dirty="0" smtClean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hành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nào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thể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hiện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sự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kính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trọng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với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thầy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</a:rPr>
              <a:t>cô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giáo</a:t>
            </a:r>
            <a:r>
              <a:rPr lang="en-US" sz="3200" dirty="0" smtClean="0">
                <a:solidFill>
                  <a:srgbClr val="FF0000"/>
                </a:solidFill>
              </a:rPr>
              <a:t>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1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Thể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 smtClean="0">
                <a:solidFill>
                  <a:srgbClr val="002060"/>
                </a:solidFill>
              </a:rPr>
              <a:t>.</a:t>
            </a:r>
            <a:br>
              <a:rPr lang="en-US" sz="3600" b="1" dirty="0" smtClean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 smtClean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 smtClean="0">
                <a:solidFill>
                  <a:srgbClr val="FF0000"/>
                </a:solidFill>
              </a:rPr>
              <a:t>TIẾT 2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 smtClean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204259" y="962979"/>
            <a:ext cx="2152719" cy="721705"/>
            <a:chOff x="500062" y="2851475"/>
            <a:chExt cx="3467613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2729825" cy="741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38200" y="1900394"/>
            <a:ext cx="7772400" cy="132602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vi-VN" sz="3600" b="1" dirty="0" smtClean="0"/>
              <a:t>HOẠT ĐỘNG 1: </a:t>
            </a:r>
            <a:r>
              <a:rPr lang="vi-VN" sz="3200" b="1" dirty="0" smtClean="0"/>
              <a:t/>
            </a:r>
            <a:br>
              <a:rPr lang="vi-VN" sz="3200" b="1" dirty="0" smtClean="0"/>
            </a:br>
            <a:r>
              <a:rPr lang="vi-VN" sz="4000" dirty="0" smtClean="0">
                <a:solidFill>
                  <a:srgbClr val="FF0000"/>
                </a:solidFill>
              </a:rPr>
              <a:t>BÀY TỎ Ý KIẾN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75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F584CE8-2D1A-444F-8FBC-E42A45385985}"/>
              </a:ext>
            </a:extLst>
          </p:cNvPr>
          <p:cNvSpPr txBox="1"/>
          <p:nvPr/>
        </p:nvSpPr>
        <p:spPr>
          <a:xfrm>
            <a:off x="-304800" y="112875"/>
            <a:ext cx="8403071" cy="400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pPr indent="342900" algn="ctr">
              <a:spcBef>
                <a:spcPts val="450"/>
              </a:spcBef>
              <a:spcAft>
                <a:spcPts val="45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6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59446"/>
            <a:ext cx="5284549" cy="2949840"/>
          </a:xfrm>
          <a:prstGeom prst="rect">
            <a:avLst/>
          </a:prstGeom>
        </p:spPr>
      </p:pic>
      <p:pic>
        <p:nvPicPr>
          <p:cNvPr id="7" name="Content Placeholder 4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622256"/>
            <a:ext cx="8229600" cy="323574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322960" y="474073"/>
            <a:ext cx="9720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52344" y="468247"/>
            <a:ext cx="1800000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56659" y="572709"/>
            <a:ext cx="2767541" cy="721705"/>
            <a:chOff x="500062" y="2851475"/>
            <a:chExt cx="3467613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2729825" cy="741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883180" y="1382396"/>
            <a:ext cx="347870" cy="3478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rgbClr val="FFFF00"/>
                </a:solidFill>
                <a:latin typeface="+mj-lt"/>
              </a:rPr>
              <a:t>1</a:t>
            </a:r>
            <a:endParaRPr lang="vi-VN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1231050" y="1383268"/>
            <a:ext cx="760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Em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đồng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tình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hoặc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không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đồng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tình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với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việc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làm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nào</a:t>
            </a:r>
            <a:r>
              <a:rPr lang="en-US" b="1" dirty="0">
                <a:solidFill>
                  <a:srgbClr val="FFFF00"/>
                </a:solidFill>
              </a:rPr>
              <a:t>? </a:t>
            </a:r>
            <a:r>
              <a:rPr lang="en-US" b="1" dirty="0" err="1">
                <a:solidFill>
                  <a:srgbClr val="FFFF00"/>
                </a:solidFill>
              </a:rPr>
              <a:t>Vì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sao</a:t>
            </a:r>
            <a:r>
              <a:rPr lang="en-US" b="1" dirty="0">
                <a:solidFill>
                  <a:srgbClr val="FFFF00"/>
                </a:solidFill>
              </a:rPr>
              <a:t>?</a:t>
            </a:r>
            <a:endParaRPr lang="vi-VN" b="1" dirty="0">
              <a:solidFill>
                <a:srgbClr val="FFFF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057400"/>
            <a:ext cx="8534400" cy="45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52601"/>
            <a:ext cx="7261742" cy="4953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56659" y="381000"/>
            <a:ext cx="2157941" cy="721705"/>
            <a:chOff x="500062" y="2851475"/>
            <a:chExt cx="2816950" cy="128872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114953" y="3142637"/>
              <a:ext cx="2166450" cy="7144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883180" y="1190687"/>
            <a:ext cx="347870" cy="3478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chemeClr val="accent2"/>
                </a:solidFill>
                <a:latin typeface="+mj-lt"/>
              </a:rPr>
              <a:t>1</a:t>
            </a:r>
            <a:endParaRPr lang="vi-VN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1231050" y="1191559"/>
            <a:ext cx="760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B050"/>
                </a:solidFill>
              </a:rPr>
              <a:t>Em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đồng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hoặc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không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đồng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tình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với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việc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làm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nào</a:t>
            </a:r>
            <a:r>
              <a:rPr lang="en-US" b="1" dirty="0">
                <a:solidFill>
                  <a:srgbClr val="00B050"/>
                </a:solidFill>
              </a:rPr>
              <a:t>? </a:t>
            </a:r>
            <a:r>
              <a:rPr lang="en-US" b="1" dirty="0" err="1">
                <a:solidFill>
                  <a:srgbClr val="00B050"/>
                </a:solidFill>
              </a:rPr>
              <a:t>Vì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sao</a:t>
            </a:r>
            <a:r>
              <a:rPr lang="en-US" b="1" dirty="0">
                <a:solidFill>
                  <a:srgbClr val="00B050"/>
                </a:solidFill>
              </a:rPr>
              <a:t>?</a:t>
            </a:r>
            <a:endParaRPr lang="vi-VN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89" y="1550339"/>
            <a:ext cx="7277911" cy="52204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356659" y="304800"/>
            <a:ext cx="2919941" cy="721705"/>
            <a:chOff x="500062" y="2851475"/>
            <a:chExt cx="3467613" cy="1288726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50" y="3294564"/>
              <a:ext cx="2729825" cy="741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1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883180" y="1114487"/>
            <a:ext cx="347870" cy="34787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  <a:latin typeface="+mj-lt"/>
              </a:rPr>
              <a:t>1</a:t>
            </a:r>
            <a:endParaRPr lang="vi-VN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1231050" y="1115359"/>
            <a:ext cx="760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Em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đồng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tình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hoặc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không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đồng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tình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với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việc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làm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nào</a:t>
            </a:r>
            <a:r>
              <a:rPr lang="en-US" b="1" dirty="0">
                <a:solidFill>
                  <a:srgbClr val="FFFF00"/>
                </a:solidFill>
              </a:rPr>
              <a:t>? </a:t>
            </a:r>
            <a:r>
              <a:rPr lang="en-US" b="1" dirty="0" err="1">
                <a:solidFill>
                  <a:srgbClr val="FFFF00"/>
                </a:solidFill>
              </a:rPr>
              <a:t>Vì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sao</a:t>
            </a:r>
            <a:r>
              <a:rPr lang="en-US" b="1" dirty="0">
                <a:solidFill>
                  <a:srgbClr val="FFFF00"/>
                </a:solidFill>
              </a:rPr>
              <a:t>?</a:t>
            </a:r>
            <a:endParaRPr lang="vi-VN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6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726</TotalTime>
  <Words>787</Words>
  <Application>Microsoft Office PowerPoint</Application>
  <PresentationFormat>On-screen Show (4:3)</PresentationFormat>
  <Paragraphs>104</Paragraphs>
  <Slides>43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Microsoft YaHei</vt:lpstr>
      <vt:lpstr>.VnArialH</vt:lpstr>
      <vt:lpstr>Arial</vt:lpstr>
      <vt:lpstr>Calibri</vt:lpstr>
      <vt:lpstr>Century Gothic</vt:lpstr>
      <vt:lpstr>Courier New</vt:lpstr>
      <vt:lpstr>Palatino Linotype</vt:lpstr>
      <vt:lpstr>Tahoma</vt:lpstr>
      <vt:lpstr>Times New Roman</vt:lpstr>
      <vt:lpstr>Wingdings 2</vt:lpstr>
      <vt:lpstr>Wingdings 3</vt:lpstr>
      <vt:lpstr>Executive</vt:lpstr>
      <vt:lpstr>Ion</vt:lpstr>
      <vt:lpstr>PowerPoint Presentation</vt:lpstr>
      <vt:lpstr>PowerPoint Presentation</vt:lpstr>
      <vt:lpstr>“Bông Hồng Tặng Cô”</vt:lpstr>
      <vt:lpstr>PowerPoint Presentation</vt:lpstr>
      <vt:lpstr>HOẠT ĐỘNG 1:  BÀY TỎ Ý KIẾN</vt:lpstr>
      <vt:lpstr>PowerPoint Presentation</vt:lpstr>
      <vt:lpstr>PowerPoint Presentation</vt:lpstr>
      <vt:lpstr>PowerPoint Presentation</vt:lpstr>
      <vt:lpstr>PowerPoint Presentation</vt:lpstr>
      <vt:lpstr>HOẠT ĐỘNG 2:  XỬ LÝ TÌNH HUỐNG</vt:lpstr>
      <vt:lpstr>PowerPoint Presentation</vt:lpstr>
      <vt:lpstr>Cô giáo em mới ốm dậy nhưng vẫn cố gắng lên lớp. Em thấy một số bạn nói chuyện, không nghe cô giảng bài.</vt:lpstr>
      <vt:lpstr> Em và Lan đi dưới sân trường. Gặp thầy Hiệu trưởng, Lan kéo em đi hướng khác để không phải chào thầy.</vt:lpstr>
      <vt:lpstr> Vận dụng</vt:lpstr>
      <vt:lpstr>Làm thiệp gửi tới thầy giáo, cô giáo để thể hiện tình cảm của em.  </vt:lpstr>
      <vt:lpstr>Thông điệp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Trò chơi giữa giờ </vt:lpstr>
      <vt:lpstr>Trò chơi : Bày tỏ thái độ</vt:lpstr>
      <vt:lpstr>PowerPoint Presentation</vt:lpstr>
      <vt:lpstr>PowerPoint Presentation</vt:lpstr>
      <vt:lpstr>PowerPoint Presentation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Hẹn Gặp Lại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FPT Shop</cp:lastModifiedBy>
  <cp:revision>79</cp:revision>
  <dcterms:created xsi:type="dcterms:W3CDTF">2021-10-21T06:56:42Z</dcterms:created>
  <dcterms:modified xsi:type="dcterms:W3CDTF">2024-10-16T05:45:07Z</dcterms:modified>
</cp:coreProperties>
</file>