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1"/>
  </p:notesMasterIdLst>
  <p:sldIdLst>
    <p:sldId id="4412" r:id="rId3"/>
    <p:sldId id="284" r:id="rId4"/>
    <p:sldId id="4420" r:id="rId5"/>
    <p:sldId id="4413" r:id="rId6"/>
    <p:sldId id="259" r:id="rId7"/>
    <p:sldId id="4414" r:id="rId8"/>
    <p:sldId id="260" r:id="rId9"/>
    <p:sldId id="4415" r:id="rId10"/>
    <p:sldId id="4416" r:id="rId11"/>
    <p:sldId id="4417" r:id="rId12"/>
    <p:sldId id="4418" r:id="rId13"/>
    <p:sldId id="4419" r:id="rId14"/>
    <p:sldId id="308" r:id="rId15"/>
    <p:sldId id="276" r:id="rId16"/>
    <p:sldId id="4423" r:id="rId17"/>
    <p:sldId id="4422" r:id="rId18"/>
    <p:sldId id="4424" r:id="rId19"/>
    <p:sldId id="282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4C9AAE-1D9A-443F-A80A-E67CF3C9C79E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82634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FFC7043-1AC9-4CF6-8F89-EEA7660DB6DF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729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2C6303B-AF1C-4786-8422-4B1A923D99FD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56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7338EC3-2B64-437C-B5FD-697B8477D636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929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hoạt</a:t>
            </a:r>
            <a:r>
              <a:rPr lang="en-US" baseline="0"/>
              <a:t> tổ chức hoạt động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702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GV linh hoạt tổ chức hoạt động</a:t>
            </a: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324A27-8F48-49A8-B6A2-62062B7B70C6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16591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Google Shape;1036;g6c6532119b_0_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Google Shape;1037;g6c6532119b_0_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  <a:buFont typeface="Arial" panose="020B0604020202020204" pitchFamily="34" charset="0"/>
              <a:buChar char="●"/>
            </a:pPr>
            <a:endParaRPr lang="en-US" altLang="en-US" sz="11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64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66;p21"/>
          <p:cNvSpPr/>
          <p:nvPr/>
        </p:nvSpPr>
        <p:spPr>
          <a:xfrm>
            <a:off x="11643784" y="1011767"/>
            <a:ext cx="1598083" cy="17991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" name="Google Shape;267;p21"/>
          <p:cNvSpPr>
            <a:spLocks/>
          </p:cNvSpPr>
          <p:nvPr/>
        </p:nvSpPr>
        <p:spPr bwMode="auto">
          <a:xfrm>
            <a:off x="11091333" y="1377951"/>
            <a:ext cx="1600200" cy="179916"/>
          </a:xfrm>
          <a:custGeom>
            <a:avLst/>
            <a:gdLst>
              <a:gd name="T0" fmla="*/ 0 w 36202"/>
              <a:gd name="T1" fmla="*/ 2147483646 h 4079"/>
              <a:gd name="T2" fmla="*/ 2147483646 w 36202"/>
              <a:gd name="T3" fmla="*/ 2147483646 h 4079"/>
              <a:gd name="T4" fmla="*/ 2147483646 w 36202"/>
              <a:gd name="T5" fmla="*/ 2147483646 h 4079"/>
              <a:gd name="T6" fmla="*/ 2147483646 w 36202"/>
              <a:gd name="T7" fmla="*/ 2147483646 h 4079"/>
              <a:gd name="T8" fmla="*/ 2147483646 w 36202"/>
              <a:gd name="T9" fmla="*/ 2147483646 h 4079"/>
              <a:gd name="T10" fmla="*/ 2147483646 w 36202"/>
              <a:gd name="T11" fmla="*/ 0 h 4079"/>
              <a:gd name="T12" fmla="*/ 2147483646 w 36202"/>
              <a:gd name="T13" fmla="*/ 2147483646 h 4079"/>
              <a:gd name="T14" fmla="*/ 2147483646 w 36202"/>
              <a:gd name="T15" fmla="*/ 2147483646 h 4079"/>
              <a:gd name="T16" fmla="*/ 2147483646 w 36202"/>
              <a:gd name="T17" fmla="*/ 2147483646 h 40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503" tIns="45751" rIns="91503" bIns="45751"/>
          <a:lstStyle/>
          <a:p>
            <a:endParaRPr lang="en-US" sz="2400"/>
          </a:p>
        </p:txBody>
      </p:sp>
      <p:sp>
        <p:nvSpPr>
          <p:cNvPr id="11" name="Google Shape;268;p21"/>
          <p:cNvSpPr>
            <a:spLocks/>
          </p:cNvSpPr>
          <p:nvPr/>
        </p:nvSpPr>
        <p:spPr bwMode="auto">
          <a:xfrm rot="7641468">
            <a:off x="10952692" y="665692"/>
            <a:ext cx="347133" cy="302683"/>
          </a:xfrm>
          <a:custGeom>
            <a:avLst/>
            <a:gdLst>
              <a:gd name="T0" fmla="*/ 2147483646 w 29249"/>
              <a:gd name="T1" fmla="*/ 0 h 25547"/>
              <a:gd name="T2" fmla="*/ 0 w 29249"/>
              <a:gd name="T3" fmla="*/ 2147483646 h 25547"/>
              <a:gd name="T4" fmla="*/ 2147483646 w 29249"/>
              <a:gd name="T5" fmla="*/ 2147483646 h 25547"/>
              <a:gd name="T6" fmla="*/ 2147483646 w 29249"/>
              <a:gd name="T7" fmla="*/ 0 h 255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lnTo>
                  <a:pt x="14439" y="0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788" tIns="121788" rIns="121788" bIns="121788" anchor="ctr"/>
          <a:lstStyle/>
          <a:p>
            <a:endParaRPr lang="en-US" sz="2400"/>
          </a:p>
        </p:txBody>
      </p:sp>
      <p:sp>
        <p:nvSpPr>
          <p:cNvPr id="12" name="Google Shape;269;p21"/>
          <p:cNvSpPr>
            <a:spLocks/>
          </p:cNvSpPr>
          <p:nvPr/>
        </p:nvSpPr>
        <p:spPr bwMode="auto">
          <a:xfrm rot="2700000">
            <a:off x="704851" y="6261101"/>
            <a:ext cx="419100" cy="173567"/>
          </a:xfrm>
          <a:custGeom>
            <a:avLst/>
            <a:gdLst>
              <a:gd name="T0" fmla="*/ 2147483646 w 12588"/>
              <a:gd name="T1" fmla="*/ 0 h 5184"/>
              <a:gd name="T2" fmla="*/ 0 w 12588"/>
              <a:gd name="T3" fmla="*/ 2147483646 h 518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788" tIns="121788" rIns="121788" bIns="121788" anchor="ctr"/>
          <a:lstStyle/>
          <a:p>
            <a:endParaRPr lang="en-US" sz="2400"/>
          </a:p>
        </p:txBody>
      </p:sp>
      <p:sp>
        <p:nvSpPr>
          <p:cNvPr id="13" name="Google Shape;270;p21"/>
          <p:cNvSpPr>
            <a:spLocks/>
          </p:cNvSpPr>
          <p:nvPr/>
        </p:nvSpPr>
        <p:spPr bwMode="auto">
          <a:xfrm>
            <a:off x="-179917" y="5721351"/>
            <a:ext cx="1600201" cy="179916"/>
          </a:xfrm>
          <a:custGeom>
            <a:avLst/>
            <a:gdLst>
              <a:gd name="T0" fmla="*/ 0 w 36202"/>
              <a:gd name="T1" fmla="*/ 2147483646 h 4079"/>
              <a:gd name="T2" fmla="*/ 2147483646 w 36202"/>
              <a:gd name="T3" fmla="*/ 2147483646 h 4079"/>
              <a:gd name="T4" fmla="*/ 2147483646 w 36202"/>
              <a:gd name="T5" fmla="*/ 2147483646 h 4079"/>
              <a:gd name="T6" fmla="*/ 2147483646 w 36202"/>
              <a:gd name="T7" fmla="*/ 2147483646 h 4079"/>
              <a:gd name="T8" fmla="*/ 2147483646 w 36202"/>
              <a:gd name="T9" fmla="*/ 2147483646 h 4079"/>
              <a:gd name="T10" fmla="*/ 2147483646 w 36202"/>
              <a:gd name="T11" fmla="*/ 0 h 4079"/>
              <a:gd name="T12" fmla="*/ 2147483646 w 36202"/>
              <a:gd name="T13" fmla="*/ 2147483646 h 4079"/>
              <a:gd name="T14" fmla="*/ 2147483646 w 36202"/>
              <a:gd name="T15" fmla="*/ 2147483646 h 4079"/>
              <a:gd name="T16" fmla="*/ 2147483646 w 36202"/>
              <a:gd name="T17" fmla="*/ 2147483646 h 40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503" tIns="45751" rIns="91503" bIns="45751"/>
          <a:lstStyle/>
          <a:p>
            <a:endParaRPr lang="en-US" sz="2400"/>
          </a:p>
        </p:txBody>
      </p:sp>
      <p:sp>
        <p:nvSpPr>
          <p:cNvPr id="14" name="Google Shape;271;p21"/>
          <p:cNvSpPr/>
          <p:nvPr/>
        </p:nvSpPr>
        <p:spPr>
          <a:xfrm rot="7641468">
            <a:off x="202143" y="5197475"/>
            <a:ext cx="347133" cy="30268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121788" tIns="121788" rIns="121788" bIns="121788" anchor="ctr"/>
          <a:lstStyle/>
          <a:p>
            <a:pPr defTabSz="91509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4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72;p21"/>
          <p:cNvSpPr/>
          <p:nvPr/>
        </p:nvSpPr>
        <p:spPr>
          <a:xfrm>
            <a:off x="10983384" y="6138334"/>
            <a:ext cx="1600200" cy="17991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" name="Google Shape;273;p21"/>
          <p:cNvSpPr>
            <a:spLocks/>
          </p:cNvSpPr>
          <p:nvPr/>
        </p:nvSpPr>
        <p:spPr bwMode="auto">
          <a:xfrm rot="7641468">
            <a:off x="447676" y="1317626"/>
            <a:ext cx="345017" cy="300567"/>
          </a:xfrm>
          <a:custGeom>
            <a:avLst/>
            <a:gdLst>
              <a:gd name="T0" fmla="*/ 2147483646 w 29249"/>
              <a:gd name="T1" fmla="*/ 0 h 25547"/>
              <a:gd name="T2" fmla="*/ 0 w 29249"/>
              <a:gd name="T3" fmla="*/ 2147483646 h 25547"/>
              <a:gd name="T4" fmla="*/ 2147483646 w 29249"/>
              <a:gd name="T5" fmla="*/ 2147483646 h 25547"/>
              <a:gd name="T6" fmla="*/ 2147483646 w 29249"/>
              <a:gd name="T7" fmla="*/ 0 h 255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lnTo>
                  <a:pt x="14439" y="0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788" tIns="121788" rIns="121788" bIns="121788" anchor="ctr"/>
          <a:lstStyle/>
          <a:p>
            <a:endParaRPr lang="en-US" sz="2400"/>
          </a:p>
        </p:txBody>
      </p:sp>
      <p:sp>
        <p:nvSpPr>
          <p:cNvPr id="17" name="Google Shape;274;p21"/>
          <p:cNvSpPr/>
          <p:nvPr/>
        </p:nvSpPr>
        <p:spPr>
          <a:xfrm rot="2700000">
            <a:off x="-179917" y="918633"/>
            <a:ext cx="419100" cy="17356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121788" tIns="121788" rIns="121788" bIns="121788" anchor="ctr"/>
          <a:lstStyle/>
          <a:p>
            <a:pPr defTabSz="91509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4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75;p21"/>
          <p:cNvSpPr>
            <a:spLocks/>
          </p:cNvSpPr>
          <p:nvPr/>
        </p:nvSpPr>
        <p:spPr bwMode="auto">
          <a:xfrm>
            <a:off x="10490201" y="5721351"/>
            <a:ext cx="410633" cy="408516"/>
          </a:xfrm>
          <a:custGeom>
            <a:avLst/>
            <a:gdLst>
              <a:gd name="T0" fmla="*/ 2147483646 w 23325"/>
              <a:gd name="T1" fmla="*/ 2147483646 h 23325"/>
              <a:gd name="T2" fmla="*/ 2147483646 w 23325"/>
              <a:gd name="T3" fmla="*/ 2147483646 h 23325"/>
              <a:gd name="T4" fmla="*/ 2147483646 w 23325"/>
              <a:gd name="T5" fmla="*/ 0 h 23325"/>
              <a:gd name="T6" fmla="*/ 2147483646 w 23325"/>
              <a:gd name="T7" fmla="*/ 2147483646 h 233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788" tIns="121788" rIns="121788" bIns="121788" anchor="ctr"/>
          <a:lstStyle/>
          <a:p>
            <a:endParaRPr lang="en-US" sz="2400"/>
          </a:p>
        </p:txBody>
      </p:sp>
      <p:sp>
        <p:nvSpPr>
          <p:cNvPr id="259" name="Google Shape;259;p21"/>
          <p:cNvSpPr txBox="1">
            <a:spLocks noGrp="1"/>
          </p:cNvSpPr>
          <p:nvPr>
            <p:ph type="subTitle" idx="1"/>
          </p:nvPr>
        </p:nvSpPr>
        <p:spPr>
          <a:xfrm>
            <a:off x="1592320" y="3655333"/>
            <a:ext cx="2424000" cy="148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2"/>
          </p:nvPr>
        </p:nvSpPr>
        <p:spPr>
          <a:xfrm>
            <a:off x="5008536" y="2408971"/>
            <a:ext cx="2324800" cy="1483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ctrTitle"/>
          </p:nvPr>
        </p:nvSpPr>
        <p:spPr>
          <a:xfrm>
            <a:off x="1067344" y="333429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ctrTitle" idx="3"/>
          </p:nvPr>
        </p:nvSpPr>
        <p:spPr>
          <a:xfrm>
            <a:off x="4434039" y="368751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8334188" y="3655333"/>
            <a:ext cx="2424000" cy="148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ctrTitle" idx="5"/>
          </p:nvPr>
        </p:nvSpPr>
        <p:spPr>
          <a:xfrm>
            <a:off x="7809144" y="333429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33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ctrTitle" idx="6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1694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8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9.svg"/><Relationship Id="rId18" Type="http://schemas.openxmlformats.org/officeDocument/2006/relationships/image" Target="../media/image21.svg"/><Relationship Id="rId3" Type="http://schemas.microsoft.com/office/2007/relationships/media" Target="../media/media4.m4a"/><Relationship Id="rId7" Type="http://schemas.openxmlformats.org/officeDocument/2006/relationships/video" Target="../media/media6.mp4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microsoft.com/office/2007/relationships/media" Target="../media/media3.m4a"/><Relationship Id="rId16" Type="http://schemas.openxmlformats.org/officeDocument/2006/relationships/image" Target="../media/image29.png"/><Relationship Id="rId20" Type="http://schemas.openxmlformats.org/officeDocument/2006/relationships/image" Target="../media/image30.jpeg"/><Relationship Id="rId1" Type="http://schemas.openxmlformats.org/officeDocument/2006/relationships/audi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27.svg"/><Relationship Id="rId5" Type="http://schemas.microsoft.com/office/2007/relationships/media" Target="../media/media5.mp3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24.png"/><Relationship Id="rId4" Type="http://schemas.openxmlformats.org/officeDocument/2006/relationships/audio" Target="../media/media4.m4a"/><Relationship Id="rId9" Type="http://schemas.openxmlformats.org/officeDocument/2006/relationships/image" Target="../media/image25.jpe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9.svg"/><Relationship Id="rId18" Type="http://schemas.openxmlformats.org/officeDocument/2006/relationships/image" Target="../media/image21.svg"/><Relationship Id="rId3" Type="http://schemas.microsoft.com/office/2007/relationships/media" Target="../media/media4.m4a"/><Relationship Id="rId7" Type="http://schemas.openxmlformats.org/officeDocument/2006/relationships/video" Target="../media/media6.mp4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microsoft.com/office/2007/relationships/media" Target="../media/media3.m4a"/><Relationship Id="rId16" Type="http://schemas.openxmlformats.org/officeDocument/2006/relationships/image" Target="../media/image29.png"/><Relationship Id="rId20" Type="http://schemas.openxmlformats.org/officeDocument/2006/relationships/image" Target="../media/image30.jpeg"/><Relationship Id="rId1" Type="http://schemas.openxmlformats.org/officeDocument/2006/relationships/audi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27.svg"/><Relationship Id="rId5" Type="http://schemas.microsoft.com/office/2007/relationships/media" Target="../media/media5.mp3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24.png"/><Relationship Id="rId4" Type="http://schemas.openxmlformats.org/officeDocument/2006/relationships/audio" Target="../media/media4.m4a"/><Relationship Id="rId9" Type="http://schemas.openxmlformats.org/officeDocument/2006/relationships/image" Target="../media/image25.jpe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9.svg"/><Relationship Id="rId18" Type="http://schemas.openxmlformats.org/officeDocument/2006/relationships/image" Target="../media/image21.svg"/><Relationship Id="rId3" Type="http://schemas.microsoft.com/office/2007/relationships/media" Target="../media/media4.m4a"/><Relationship Id="rId7" Type="http://schemas.openxmlformats.org/officeDocument/2006/relationships/video" Target="../media/media6.mp4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microsoft.com/office/2007/relationships/media" Target="../media/media3.m4a"/><Relationship Id="rId16" Type="http://schemas.openxmlformats.org/officeDocument/2006/relationships/image" Target="../media/image29.png"/><Relationship Id="rId20" Type="http://schemas.openxmlformats.org/officeDocument/2006/relationships/image" Target="../media/image30.jpeg"/><Relationship Id="rId1" Type="http://schemas.openxmlformats.org/officeDocument/2006/relationships/audi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27.svg"/><Relationship Id="rId5" Type="http://schemas.microsoft.com/office/2007/relationships/media" Target="../media/media5.mp3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24.png"/><Relationship Id="rId4" Type="http://schemas.openxmlformats.org/officeDocument/2006/relationships/audio" Target="../media/media4.m4a"/><Relationship Id="rId9" Type="http://schemas.openxmlformats.org/officeDocument/2006/relationships/image" Target="../media/image25.jpe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E7215-9AC7-81C0-E99D-B58A52D2C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8">
            <a:extLst>
              <a:ext uri="{FF2B5EF4-FFF2-40B4-BE49-F238E27FC236}">
                <a16:creationId xmlns:a16="http://schemas.microsoft.com/office/drawing/2014/main" id="{AE7FFB9A-AD36-3411-BF5A-81182BAF736C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6615839"/>
            <a:chOff x="0" y="-62112"/>
            <a:chExt cx="12161838" cy="6882833"/>
          </a:xfrm>
        </p:grpSpPr>
        <p:pic>
          <p:nvPicPr>
            <p:cNvPr id="4117" name="Picture 39">
              <a:extLst>
                <a:ext uri="{FF2B5EF4-FFF2-40B4-BE49-F238E27FC236}">
                  <a16:creationId xmlns:a16="http://schemas.microsoft.com/office/drawing/2014/main" id="{C2DF5EA8-1153-FDC7-C907-DC44C8C2F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2112"/>
              <a:ext cx="12161838" cy="688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F4F8E46-82FD-1B3A-D2FF-FCEE032BC5CA}"/>
                </a:ext>
              </a:extLst>
            </p:cNvPr>
            <p:cNvSpPr/>
            <p:nvPr/>
          </p:nvSpPr>
          <p:spPr>
            <a:xfrm>
              <a:off x="515189" y="282877"/>
              <a:ext cx="11087121" cy="6194972"/>
            </a:xfrm>
            <a:prstGeom prst="roundRect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446">
                <a:defRPr/>
              </a:pPr>
              <a:endParaRPr lang="en-US" sz="2699" dirty="0">
                <a:solidFill>
                  <a:srgbClr val="FF0000"/>
                </a:solidFill>
                <a:latin typeface="Times New Roman" panose="02020603050405020304"/>
              </a:endParaRPr>
            </a:p>
          </p:txBody>
        </p:sp>
      </p:grpSp>
      <p:grpSp>
        <p:nvGrpSpPr>
          <p:cNvPr id="4099" name="Group 4">
            <a:extLst>
              <a:ext uri="{FF2B5EF4-FFF2-40B4-BE49-F238E27FC236}">
                <a16:creationId xmlns:a16="http://schemas.microsoft.com/office/drawing/2014/main" id="{A5B79573-F66E-9F32-5CDF-F2E7F4C8737C}"/>
              </a:ext>
            </a:extLst>
          </p:cNvPr>
          <p:cNvGrpSpPr>
            <a:grpSpLocks/>
          </p:cNvGrpSpPr>
          <p:nvPr/>
        </p:nvGrpSpPr>
        <p:grpSpPr bwMode="auto">
          <a:xfrm>
            <a:off x="2932115" y="2393950"/>
            <a:ext cx="6326187" cy="1372992"/>
            <a:chOff x="0" y="222321"/>
            <a:chExt cx="16869978" cy="3663417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05DE8B0-12A7-B17D-BCFF-F1B83182D2FB}"/>
                </a:ext>
              </a:extLst>
            </p:cNvPr>
            <p:cNvSpPr txBox="1"/>
            <p:nvPr/>
          </p:nvSpPr>
          <p:spPr>
            <a:xfrm>
              <a:off x="0" y="222321"/>
              <a:ext cx="16869978" cy="2532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defTabSz="914446">
                <a:lnSpc>
                  <a:spcPts val="7402"/>
                </a:lnSpc>
                <a:defRPr/>
              </a:pPr>
              <a:endParaRPr lang="en-US" sz="6704" dirty="0">
                <a:solidFill>
                  <a:srgbClr val="1C4F59"/>
                </a:solidFill>
                <a:latin typeface="Poetsen Bold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1862303-2A88-83A4-39DC-7D73FC1FEA6D}"/>
                </a:ext>
              </a:extLst>
            </p:cNvPr>
            <p:cNvSpPr txBox="1"/>
            <p:nvPr/>
          </p:nvSpPr>
          <p:spPr>
            <a:xfrm>
              <a:off x="0" y="3081465"/>
              <a:ext cx="16869978" cy="80427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defTabSz="914446">
                <a:lnSpc>
                  <a:spcPts val="2526"/>
                </a:lnSpc>
                <a:defRPr/>
              </a:pPr>
              <a:endParaRPr lang="en-US" sz="1801" spc="36" dirty="0">
                <a:solidFill>
                  <a:srgbClr val="1C4F59"/>
                </a:solidFill>
                <a:latin typeface="Arimo"/>
              </a:endParaRPr>
            </a:p>
          </p:txBody>
        </p:sp>
      </p:grpSp>
      <p:grpSp>
        <p:nvGrpSpPr>
          <p:cNvPr id="4100" name="Group 7">
            <a:extLst>
              <a:ext uri="{FF2B5EF4-FFF2-40B4-BE49-F238E27FC236}">
                <a16:creationId xmlns:a16="http://schemas.microsoft.com/office/drawing/2014/main" id="{797D8437-D6D7-60B1-B8B8-CEC5C13D0FA9}"/>
              </a:ext>
            </a:extLst>
          </p:cNvPr>
          <p:cNvGrpSpPr>
            <a:grpSpLocks/>
          </p:cNvGrpSpPr>
          <p:nvPr/>
        </p:nvGrpSpPr>
        <p:grpSpPr bwMode="auto">
          <a:xfrm>
            <a:off x="750771" y="5494338"/>
            <a:ext cx="10633377" cy="506412"/>
            <a:chOff x="0" y="0"/>
            <a:chExt cx="6555032" cy="293951"/>
          </a:xfrm>
        </p:grpSpPr>
        <p:sp>
          <p:nvSpPr>
            <p:cNvPr id="4114" name="Freeform 8">
              <a:extLst>
                <a:ext uri="{FF2B5EF4-FFF2-40B4-BE49-F238E27FC236}">
                  <a16:creationId xmlns:a16="http://schemas.microsoft.com/office/drawing/2014/main" id="{FF2CB938-84AE-8C32-DBF5-8F77844A1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555032" cy="293951"/>
            </a:xfrm>
            <a:custGeom>
              <a:avLst/>
              <a:gdLst>
                <a:gd name="T0" fmla="*/ 0 w 6555032"/>
                <a:gd name="T1" fmla="*/ 0 h 293951"/>
                <a:gd name="T2" fmla="*/ 6555032 w 6555032"/>
                <a:gd name="T3" fmla="*/ 0 h 293951"/>
                <a:gd name="T4" fmla="*/ 6555032 w 6555032"/>
                <a:gd name="T5" fmla="*/ 293951 h 293951"/>
                <a:gd name="T6" fmla="*/ 0 w 6555032"/>
                <a:gd name="T7" fmla="*/ 293951 h 293951"/>
                <a:gd name="T8" fmla="*/ 0 w 6555032"/>
                <a:gd name="T9" fmla="*/ 0 h 2939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101" name="Picture 9">
            <a:extLst>
              <a:ext uri="{FF2B5EF4-FFF2-40B4-BE49-F238E27FC236}">
                <a16:creationId xmlns:a16="http://schemas.microsoft.com/office/drawing/2014/main" id="{A1CCF62E-52CD-CB33-2466-66F900186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8" y="4784201"/>
            <a:ext cx="166528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>
            <a:extLst>
              <a:ext uri="{FF2B5EF4-FFF2-40B4-BE49-F238E27FC236}">
                <a16:creationId xmlns:a16="http://schemas.microsoft.com/office/drawing/2014/main" id="{42D3FAF9-E0A4-60DC-F740-A4D199914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6956">
            <a:off x="518523" y="4719114"/>
            <a:ext cx="143192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1">
            <a:extLst>
              <a:ext uri="{FF2B5EF4-FFF2-40B4-BE49-F238E27FC236}">
                <a16:creationId xmlns:a16="http://schemas.microsoft.com/office/drawing/2014/main" id="{D0516902-8135-3F92-AFE1-939B47126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1" y="138957"/>
            <a:ext cx="102552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2">
            <a:extLst>
              <a:ext uri="{FF2B5EF4-FFF2-40B4-BE49-F238E27FC236}">
                <a16:creationId xmlns:a16="http://schemas.microsoft.com/office/drawing/2014/main" id="{4015FAD5-490A-99CF-08B7-EE34EB9B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1565">
            <a:off x="10482972" y="174729"/>
            <a:ext cx="11080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>
            <a:extLst>
              <a:ext uri="{FF2B5EF4-FFF2-40B4-BE49-F238E27FC236}">
                <a16:creationId xmlns:a16="http://schemas.microsoft.com/office/drawing/2014/main" id="{F4994559-3244-E52C-1CD2-C1D2D638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545" y="869162"/>
            <a:ext cx="73818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>
            <a:extLst>
              <a:ext uri="{FF2B5EF4-FFF2-40B4-BE49-F238E27FC236}">
                <a16:creationId xmlns:a16="http://schemas.microsoft.com/office/drawing/2014/main" id="{DDCC5065-A44E-1041-4D47-9D31DC1C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455">
            <a:off x="959539" y="874724"/>
            <a:ext cx="660400" cy="59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5">
            <a:extLst>
              <a:ext uri="{FF2B5EF4-FFF2-40B4-BE49-F238E27FC236}">
                <a16:creationId xmlns:a16="http://schemas.microsoft.com/office/drawing/2014/main" id="{0B764DB4-E796-A965-D2F7-703D91C2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546" y="4938731"/>
            <a:ext cx="1112837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312EB3-057F-D46E-123A-7BE41893ABCB}"/>
              </a:ext>
            </a:extLst>
          </p:cNvPr>
          <p:cNvSpPr txBox="1"/>
          <p:nvPr/>
        </p:nvSpPr>
        <p:spPr>
          <a:xfrm>
            <a:off x="2262767" y="421608"/>
            <a:ext cx="7705952" cy="890113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446">
              <a:defRPr/>
            </a:pPr>
            <a:r>
              <a:rPr lang="vi-VN" sz="2667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ỦY BAN NHÂN DÂN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667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HUYỆN TIÊN LÃNG</a:t>
            </a:r>
            <a:endParaRPr lang="en-US" sz="2667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46">
              <a:defRPr/>
            </a:pPr>
            <a:r>
              <a:rPr lang="en-US" sz="2667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TRƯỜNG TIỂU </a:t>
            </a:r>
            <a:r>
              <a:rPr lang="en-US" sz="2667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HỌC </a:t>
            </a:r>
            <a:r>
              <a:rPr lang="en-US" sz="2667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TOÀN THẮNG-</a:t>
            </a:r>
            <a:r>
              <a:rPr lang="vi-VN" sz="2667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TIÊN </a:t>
            </a:r>
            <a:r>
              <a:rPr lang="vi-VN" sz="2667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THẮNG</a:t>
            </a:r>
            <a:endParaRPr lang="en-US" sz="2667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5C4B3C-8C57-B3FB-6E4D-00A1868DB16D}"/>
              </a:ext>
            </a:extLst>
          </p:cNvPr>
          <p:cNvSpPr txBox="1"/>
          <p:nvPr/>
        </p:nvSpPr>
        <p:spPr>
          <a:xfrm>
            <a:off x="561963" y="1650973"/>
            <a:ext cx="11107553" cy="971931"/>
          </a:xfrm>
          <a:prstGeom prst="rect">
            <a:avLst/>
          </a:prstGeom>
          <a:noFill/>
        </p:spPr>
        <p:txBody>
          <a:bodyPr wrap="square" lIns="68578" tIns="34289" rIns="68578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46">
              <a:defRPr/>
            </a:pPr>
            <a:r>
              <a:rPr lang="en-US" altLang="en-US" sz="2933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CÔ VỀ </a:t>
            </a:r>
            <a:r>
              <a:rPr lang="en-US" altLang="en-US" sz="2933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</a:t>
            </a:r>
            <a:r>
              <a:rPr lang="en-US" altLang="en-US" sz="2933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</a:t>
            </a:r>
          </a:p>
          <a:p>
            <a:pPr algn="ctr" defTabSz="914446">
              <a:defRPr/>
            </a:pPr>
            <a:r>
              <a:rPr lang="en-US" altLang="en-US" sz="2933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TOÁN </a:t>
            </a:r>
            <a:endParaRPr lang="en-US" altLang="en-US" sz="2933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918CA7-CDA4-5C0C-EFEB-1B880EE0FC3C}"/>
              </a:ext>
            </a:extLst>
          </p:cNvPr>
          <p:cNvSpPr txBox="1"/>
          <p:nvPr/>
        </p:nvSpPr>
        <p:spPr>
          <a:xfrm>
            <a:off x="3277215" y="2863851"/>
            <a:ext cx="6778625" cy="346375"/>
          </a:xfrm>
          <a:prstGeom prst="rect">
            <a:avLst/>
          </a:prstGeom>
          <a:noFill/>
        </p:spPr>
        <p:txBody>
          <a:bodyPr lIns="68578" tIns="34289" rIns="68578" bIns="3428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14446">
              <a:defRPr/>
            </a:pPr>
            <a:endParaRPr lang="vi-VN" sz="1801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E8D53CF0-D8D7-72F6-6109-FB67A5229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098" y="4289404"/>
            <a:ext cx="89387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699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 algn="just" defTabSz="914446">
              <a:defRPr/>
            </a:pP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: </a:t>
            </a:r>
            <a:r>
              <a:rPr lang="en-US" sz="2400" dirty="0" err="1"/>
              <a:t>Đỗ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Tuyết</a:t>
            </a:r>
            <a:r>
              <a:rPr lang="en-US" sz="2400" dirty="0"/>
              <a:t>	 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: 1977</a:t>
            </a:r>
            <a:r>
              <a:rPr lang="vi-VN" sz="2400" dirty="0"/>
              <a:t>	        </a:t>
            </a:r>
            <a:endParaRPr lang="en-US" sz="2400" dirty="0"/>
          </a:p>
          <a:p>
            <a:pPr algn="just" defTabSz="914446">
              <a:defRPr/>
            </a:pPr>
            <a:r>
              <a:rPr lang="en-US" sz="2400" dirty="0" err="1"/>
              <a:t>Lớp</a:t>
            </a:r>
            <a:r>
              <a:rPr lang="en-US" sz="2400"/>
              <a:t>: </a:t>
            </a:r>
            <a:r>
              <a:rPr lang="en-US" sz="2400" smtClean="0"/>
              <a:t>1A4</a:t>
            </a:r>
            <a:r>
              <a:rPr lang="en-US" sz="2400" dirty="0"/>
              <a:t>	                          </a:t>
            </a:r>
            <a:r>
              <a:rPr lang="en-US" sz="2400" dirty="0" err="1"/>
              <a:t>Trường</a:t>
            </a:r>
            <a:r>
              <a:rPr lang="en-US" sz="2400"/>
              <a:t>: </a:t>
            </a:r>
            <a:r>
              <a:rPr lang="en-US" sz="2400" smtClean="0"/>
              <a:t>TH Toàn Thắng -</a:t>
            </a:r>
            <a:r>
              <a:rPr lang="vi-VN" sz="2400" smtClean="0"/>
              <a:t>Tiên </a:t>
            </a:r>
            <a:r>
              <a:rPr lang="vi-VN" sz="2400" dirty="0"/>
              <a:t>Thắng</a:t>
            </a:r>
            <a:endParaRPr lang="en-US" sz="2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0471B8-D852-A1D7-4229-99978DD4E271}"/>
              </a:ext>
            </a:extLst>
          </p:cNvPr>
          <p:cNvCxnSpPr/>
          <p:nvPr/>
        </p:nvCxnSpPr>
        <p:spPr>
          <a:xfrm>
            <a:off x="4990307" y="1289849"/>
            <a:ext cx="2209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B33A0A3-1441-BF33-8B18-62F90BE921FE}"/>
              </a:ext>
            </a:extLst>
          </p:cNvPr>
          <p:cNvSpPr txBox="1"/>
          <p:nvPr/>
        </p:nvSpPr>
        <p:spPr>
          <a:xfrm>
            <a:off x="1234485" y="2745489"/>
            <a:ext cx="9529011" cy="99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vi-VN" sz="2933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24: LUYỆN TẬP CHUNG </a:t>
            </a:r>
          </a:p>
          <a:p>
            <a:pPr algn="ctr" defTabSz="914446">
              <a:defRPr/>
            </a:pPr>
            <a:r>
              <a:rPr lang="en-US" sz="2933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( </a:t>
            </a:r>
            <a:r>
              <a:rPr lang="en-US" sz="2933" b="1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933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933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2)</a:t>
            </a:r>
            <a:endParaRPr lang="en-US" sz="2667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9455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8" t="32121" r="68182" b="53333"/>
          <a:stretch>
            <a:fillRect/>
          </a:stretch>
        </p:blipFill>
        <p:spPr bwMode="auto">
          <a:xfrm>
            <a:off x="0" y="154518"/>
            <a:ext cx="829733" cy="64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任意多边形 10"/>
          <p:cNvSpPr/>
          <p:nvPr/>
        </p:nvSpPr>
        <p:spPr>
          <a:xfrm rot="10800000" flipH="1" flipV="1">
            <a:off x="1483784" y="304801"/>
            <a:ext cx="9082616" cy="639233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 dirty="0">
              <a:solidFill>
                <a:srgbClr val="FFFFFF"/>
              </a:solidFill>
              <a:ea typeface="微软雅黑"/>
              <a:cs typeface="+mn-ea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78517" y="25401"/>
            <a:ext cx="954616" cy="8424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FFFFFF"/>
                </a:solidFill>
                <a:ea typeface="微软雅黑"/>
              </a:rPr>
              <a:t>1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075636" y="91018"/>
            <a:ext cx="1091966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4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Số</a:t>
            </a:r>
            <a:r>
              <a:rPr lang="en-US" altLang="zh-CN" sz="4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?</a:t>
            </a:r>
            <a:endParaRPr lang="zh-CN" altLang="en-US" sz="480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917" y="1085851"/>
            <a:ext cx="64152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000" b="1">
                <a:solidFill>
                  <a:prstClr val="black"/>
                </a:solidFill>
                <a:latin typeface="字魂59号-创粗黑"/>
              </a:rPr>
              <a:t>a)</a:t>
            </a:r>
          </a:p>
        </p:txBody>
      </p:sp>
      <p:pic>
        <p:nvPicPr>
          <p:cNvPr id="9319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84" y="944033"/>
            <a:ext cx="10318749" cy="148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34" y="2273300"/>
            <a:ext cx="9952567" cy="158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17" y="3856567"/>
            <a:ext cx="10124016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84" y="5249334"/>
            <a:ext cx="9218083" cy="127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owchart: Merge 18">
            <a:extLst>
              <a:ext uri="{FF2B5EF4-FFF2-40B4-BE49-F238E27FC236}">
                <a16:creationId xmlns:a16="http://schemas.microsoft.com/office/drawing/2014/main" id="{86CD74F3-1001-4A71-9BDA-B22893BBAED2}"/>
              </a:ext>
            </a:extLst>
          </p:cNvPr>
          <p:cNvSpPr/>
          <p:nvPr/>
        </p:nvSpPr>
        <p:spPr>
          <a:xfrm>
            <a:off x="4368801" y="1096434"/>
            <a:ext cx="1731433" cy="1248833"/>
          </a:xfrm>
          <a:prstGeom prst="flowChartMerg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30</a:t>
            </a:r>
          </a:p>
        </p:txBody>
      </p:sp>
      <p:sp>
        <p:nvSpPr>
          <p:cNvPr id="33" name="Flowchart: Merge 32">
            <a:extLst>
              <a:ext uri="{FF2B5EF4-FFF2-40B4-BE49-F238E27FC236}">
                <a16:creationId xmlns:a16="http://schemas.microsoft.com/office/drawing/2014/main" id="{4A48F12C-7DB0-464C-BA49-D5B7D5B1AD82}"/>
              </a:ext>
            </a:extLst>
          </p:cNvPr>
          <p:cNvSpPr/>
          <p:nvPr/>
        </p:nvSpPr>
        <p:spPr>
          <a:xfrm>
            <a:off x="7920568" y="1096433"/>
            <a:ext cx="1706033" cy="1187451"/>
          </a:xfrm>
          <a:prstGeom prst="flowChartMerg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50</a:t>
            </a: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05756B12-2B8E-4A59-BED9-CB4BF051E473}"/>
              </a:ext>
            </a:extLst>
          </p:cNvPr>
          <p:cNvSpPr/>
          <p:nvPr/>
        </p:nvSpPr>
        <p:spPr>
          <a:xfrm>
            <a:off x="2887134" y="2372784"/>
            <a:ext cx="1471084" cy="1445683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6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3</a:t>
            </a: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08F043A2-06F9-4B46-99BF-792A6F7EB292}"/>
              </a:ext>
            </a:extLst>
          </p:cNvPr>
          <p:cNvSpPr/>
          <p:nvPr/>
        </p:nvSpPr>
        <p:spPr>
          <a:xfrm>
            <a:off x="6167967" y="2321984"/>
            <a:ext cx="1703917" cy="1445683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7</a:t>
            </a:r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84E75DF3-7D1E-4273-9BEA-867DCA1E44AD}"/>
              </a:ext>
            </a:extLst>
          </p:cNvPr>
          <p:cNvSpPr/>
          <p:nvPr/>
        </p:nvSpPr>
        <p:spPr>
          <a:xfrm>
            <a:off x="9537700" y="2345267"/>
            <a:ext cx="1703917" cy="1445684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11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C5330BD-455D-4516-9FC3-77FF5C8E5AF9}"/>
              </a:ext>
            </a:extLst>
          </p:cNvPr>
          <p:cNvSpPr/>
          <p:nvPr/>
        </p:nvSpPr>
        <p:spPr>
          <a:xfrm>
            <a:off x="6396567" y="3886200"/>
            <a:ext cx="1509184" cy="121285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86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B433A95-713E-4006-905D-995D701A6870}"/>
              </a:ext>
            </a:extLst>
          </p:cNvPr>
          <p:cNvSpPr/>
          <p:nvPr/>
        </p:nvSpPr>
        <p:spPr>
          <a:xfrm>
            <a:off x="8102600" y="3790952"/>
            <a:ext cx="1661584" cy="135043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88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822A79-46B6-4C43-896E-928E242A3728}"/>
              </a:ext>
            </a:extLst>
          </p:cNvPr>
          <p:cNvSpPr/>
          <p:nvPr/>
        </p:nvSpPr>
        <p:spPr>
          <a:xfrm>
            <a:off x="4612218" y="5287433"/>
            <a:ext cx="1301749" cy="11260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15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6822E50-8586-42E5-87F1-014767717E46}"/>
              </a:ext>
            </a:extLst>
          </p:cNvPr>
          <p:cNvSpPr/>
          <p:nvPr/>
        </p:nvSpPr>
        <p:spPr>
          <a:xfrm>
            <a:off x="9393767" y="5266267"/>
            <a:ext cx="1301751" cy="11366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Bahnschrift SemiLight SemiConde" panose="020B0502040204020203" pitchFamily="34" charset="0"/>
              </a:rPr>
              <a:t>30</a:t>
            </a:r>
            <a:endParaRPr lang="en-US" sz="4800" b="1" dirty="0">
              <a:solidFill>
                <a:srgbClr val="FF0000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6852" y="2679700"/>
            <a:ext cx="66877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000" b="1">
                <a:solidFill>
                  <a:prstClr val="black"/>
                </a:solidFill>
                <a:latin typeface="字魂59号-创粗黑"/>
              </a:rPr>
              <a:t>b)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9917" y="4129617"/>
            <a:ext cx="64152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000" b="1">
                <a:solidFill>
                  <a:prstClr val="black"/>
                </a:solidFill>
                <a:latin typeface="字魂59号-创粗黑"/>
              </a:rPr>
              <a:t>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6852" y="5528733"/>
            <a:ext cx="66877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000" b="1">
                <a:solidFill>
                  <a:prstClr val="black"/>
                </a:solidFill>
                <a:latin typeface="字魂59号-创粗黑"/>
              </a:rPr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14754382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" b="19212"/>
          <a:stretch>
            <a:fillRect/>
          </a:stretch>
        </p:blipFill>
        <p:spPr bwMode="auto">
          <a:xfrm>
            <a:off x="9127067" y="4252384"/>
            <a:ext cx="3166533" cy="265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1"/>
          <a:stretch>
            <a:fillRect/>
          </a:stretch>
        </p:blipFill>
        <p:spPr bwMode="auto">
          <a:xfrm>
            <a:off x="-783167" y="3054351"/>
            <a:ext cx="3134784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678518" y="25400"/>
            <a:ext cx="601133" cy="558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FFFF"/>
                </a:solidFill>
                <a:ea typeface="微软雅黑"/>
              </a:rPr>
              <a:t>2</a:t>
            </a:r>
          </a:p>
        </p:txBody>
      </p:sp>
      <p:sp>
        <p:nvSpPr>
          <p:cNvPr id="71" name="任意多边形 10"/>
          <p:cNvSpPr/>
          <p:nvPr/>
        </p:nvSpPr>
        <p:spPr>
          <a:xfrm rot="10800000" flipH="1" flipV="1">
            <a:off x="1847851" y="304800"/>
            <a:ext cx="8718549" cy="804333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 dirty="0">
              <a:solidFill>
                <a:srgbClr val="FFFFFF"/>
              </a:solidFill>
              <a:ea typeface="微软雅黑"/>
              <a:cs typeface="+mn-ea"/>
              <a:sym typeface="+mn-lt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383360" y="241301"/>
            <a:ext cx="7687746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4400" b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a) Tìm </a:t>
            </a:r>
            <a:r>
              <a:rPr lang="en-US" altLang="zh-CN" sz="4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số</a:t>
            </a:r>
            <a:r>
              <a:rPr lang="en-US" altLang="zh-CN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lớn</a:t>
            </a:r>
            <a:r>
              <a:rPr lang="en-US" altLang="zh-CN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hơn</a:t>
            </a:r>
            <a:r>
              <a:rPr lang="en-US" altLang="zh-CN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trong</a:t>
            </a:r>
            <a:r>
              <a:rPr lang="en-US" altLang="zh-CN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mỗi</a:t>
            </a:r>
            <a:r>
              <a:rPr lang="en-US" altLang="zh-CN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cặp</a:t>
            </a:r>
            <a:endParaRPr lang="zh-CN" altLang="en-US" sz="440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E0E5075-1D08-40CD-851F-53CCD0C4D774}"/>
              </a:ext>
            </a:extLst>
          </p:cNvPr>
          <p:cNvSpPr/>
          <p:nvPr/>
        </p:nvSpPr>
        <p:spPr>
          <a:xfrm>
            <a:off x="2290234" y="1344084"/>
            <a:ext cx="3325284" cy="142874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002060"/>
                </a:solidFill>
                <a:ea typeface="微软雅黑"/>
              </a:rPr>
              <a:t>54       18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60CF41F-A8F7-4793-9F13-DEB929623BA5}"/>
              </a:ext>
            </a:extLst>
          </p:cNvPr>
          <p:cNvSpPr/>
          <p:nvPr/>
        </p:nvSpPr>
        <p:spPr>
          <a:xfrm>
            <a:off x="6606117" y="1344084"/>
            <a:ext cx="3325283" cy="142874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002060"/>
                </a:solidFill>
                <a:ea typeface="微软雅黑"/>
              </a:rPr>
              <a:t>63       29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4E75444-DB81-499C-AE8B-C9DC9E282DF8}"/>
              </a:ext>
            </a:extLst>
          </p:cNvPr>
          <p:cNvSpPr/>
          <p:nvPr/>
        </p:nvSpPr>
        <p:spPr>
          <a:xfrm>
            <a:off x="2599267" y="4150784"/>
            <a:ext cx="3327400" cy="142874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002060"/>
                </a:solidFill>
                <a:ea typeface="微软雅黑"/>
              </a:rPr>
              <a:t>70       61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F54AC51-83B5-4CDD-8C50-A872B2E5AC17}"/>
              </a:ext>
            </a:extLst>
          </p:cNvPr>
          <p:cNvSpPr/>
          <p:nvPr/>
        </p:nvSpPr>
        <p:spPr>
          <a:xfrm>
            <a:off x="6786034" y="4028018"/>
            <a:ext cx="3325284" cy="142874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002060"/>
                </a:solidFill>
                <a:ea typeface="微软雅黑"/>
              </a:rPr>
              <a:t>17       45</a:t>
            </a:r>
          </a:p>
        </p:txBody>
      </p:sp>
      <p:sp>
        <p:nvSpPr>
          <p:cNvPr id="16" name="任意多边形 10"/>
          <p:cNvSpPr/>
          <p:nvPr/>
        </p:nvSpPr>
        <p:spPr>
          <a:xfrm rot="10800000" flipH="1" flipV="1">
            <a:off x="1769533" y="3077634"/>
            <a:ext cx="8163984" cy="75776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 dirty="0">
              <a:solidFill>
                <a:srgbClr val="FFFFFF"/>
              </a:solidFill>
              <a:ea typeface="微软雅黑"/>
              <a:cs typeface="+mn-ea"/>
              <a:sym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40587" y="3005667"/>
            <a:ext cx="7500195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4400" b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b) Tìm </a:t>
            </a:r>
            <a:r>
              <a:rPr lang="en-US" altLang="zh-CN" sz="4400" b="1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số</a:t>
            </a:r>
            <a:r>
              <a:rPr lang="en-US" altLang="zh-CN" sz="4400" b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 bé hơn </a:t>
            </a:r>
            <a:r>
              <a:rPr lang="en-US" altLang="zh-CN" sz="4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trong</a:t>
            </a:r>
            <a:r>
              <a:rPr lang="en-US" altLang="zh-CN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mỗi</a:t>
            </a:r>
            <a:r>
              <a:rPr lang="en-US" altLang="zh-CN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cặp</a:t>
            </a:r>
            <a:endParaRPr lang="zh-CN" altLang="en-US" sz="440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83078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1"/>
          <a:stretch>
            <a:fillRect/>
          </a:stretch>
        </p:blipFill>
        <p:spPr bwMode="auto">
          <a:xfrm>
            <a:off x="-783167" y="3054351"/>
            <a:ext cx="3134784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任意多边形 10"/>
          <p:cNvSpPr/>
          <p:nvPr/>
        </p:nvSpPr>
        <p:spPr>
          <a:xfrm rot="10800000" flipH="1" flipV="1">
            <a:off x="812800" y="304801"/>
            <a:ext cx="10871200" cy="927100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508001" y="262467"/>
            <a:ext cx="969433" cy="8297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5333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2" name="Rectangle 71"/>
          <p:cNvSpPr/>
          <p:nvPr/>
        </p:nvSpPr>
        <p:spPr>
          <a:xfrm>
            <a:off x="914400" y="330201"/>
            <a:ext cx="10871200" cy="8803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4267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sym typeface="迷你简细行楷" panose="02010609000101010101" charset="-122"/>
              </a:rPr>
              <a:t>Tìm</a:t>
            </a:r>
            <a:r>
              <a:rPr lang="en-US" altLang="zh-CN" sz="4267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sym typeface="迷你简细行楷" panose="02010609000101010101" charset="-122"/>
              </a:rPr>
              <a:t> </a:t>
            </a:r>
            <a:r>
              <a:rPr lang="en-US" altLang="zh-CN" sz="4267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sym typeface="迷你简细行楷" panose="02010609000101010101" charset="-122"/>
              </a:rPr>
              <a:t>số</a:t>
            </a:r>
            <a:r>
              <a:rPr lang="en-US" altLang="zh-CN" sz="4267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sym typeface="迷你简细行楷" panose="02010609000101010101" charset="-122"/>
              </a:rPr>
              <a:t> </a:t>
            </a:r>
            <a:r>
              <a:rPr lang="en-US" altLang="zh-CN" sz="4267" b="1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sym typeface="迷你简细行楷" panose="02010609000101010101" charset="-122"/>
              </a:rPr>
              <a:t>lớn</a:t>
            </a:r>
            <a:r>
              <a:rPr lang="en-US" altLang="zh-CN" sz="4267" b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sym typeface="迷你简细行楷" panose="02010609000101010101" charset="-122"/>
              </a:rPr>
              <a:t> nhất, số bé nhất </a:t>
            </a:r>
            <a:r>
              <a:rPr lang="en-US" altLang="zh-CN" sz="4267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sym typeface="迷你简细行楷" panose="02010609000101010101" charset="-122"/>
              </a:rPr>
              <a:t>trong</a:t>
            </a:r>
            <a:r>
              <a:rPr lang="en-US" altLang="zh-CN" sz="4267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sym typeface="迷你简细行楷" panose="02010609000101010101" charset="-122"/>
              </a:rPr>
              <a:t> </a:t>
            </a:r>
            <a:r>
              <a:rPr lang="en-US" altLang="zh-CN" sz="4267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sym typeface="迷你简细行楷" panose="02010609000101010101" charset="-122"/>
              </a:rPr>
              <a:t>các</a:t>
            </a:r>
            <a:r>
              <a:rPr lang="en-US" altLang="zh-CN" sz="4267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sym typeface="迷你简细行楷" panose="02010609000101010101" charset="-122"/>
              </a:rPr>
              <a:t> </a:t>
            </a:r>
            <a:r>
              <a:rPr lang="en-US" altLang="zh-CN" sz="4267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sym typeface="迷你简细行楷" panose="02010609000101010101" charset="-122"/>
              </a:rPr>
              <a:t>số</a:t>
            </a:r>
            <a:r>
              <a:rPr lang="en-US" altLang="zh-CN" sz="4267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sym typeface="迷你简细行楷" panose="02010609000101010101" charset="-122"/>
              </a:rPr>
              <a:t> </a:t>
            </a:r>
            <a:r>
              <a:rPr lang="en-US" altLang="zh-CN" sz="4267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sym typeface="迷你简细行楷" panose="02010609000101010101" charset="-122"/>
              </a:rPr>
              <a:t>sau</a:t>
            </a:r>
            <a:endParaRPr lang="zh-CN" altLang="en-US" sz="4267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sym typeface="迷你简细行楷" panose="02010609000101010101" charset="-122"/>
            </a:endParaRPr>
          </a:p>
        </p:txBody>
      </p:sp>
      <p:pic>
        <p:nvPicPr>
          <p:cNvPr id="9728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1348317"/>
            <a:ext cx="9840383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16667" y="4519085"/>
            <a:ext cx="90294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lớn nhất trong các số trên là số 40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C29FD-FB9E-4B9C-B8F7-08A5484226E5}"/>
              </a:ext>
            </a:extLst>
          </p:cNvPr>
          <p:cNvSpPr/>
          <p:nvPr/>
        </p:nvSpPr>
        <p:spPr>
          <a:xfrm>
            <a:off x="7679268" y="1869017"/>
            <a:ext cx="2290233" cy="210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EC29FD-FB9E-4B9C-B8F7-08A5484226E5}"/>
              </a:ext>
            </a:extLst>
          </p:cNvPr>
          <p:cNvSpPr/>
          <p:nvPr/>
        </p:nvSpPr>
        <p:spPr>
          <a:xfrm>
            <a:off x="2842685" y="1869017"/>
            <a:ext cx="2290233" cy="21082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16667" y="5435601"/>
            <a:ext cx="8809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  <a:r>
              <a:rPr lang="en-US" alt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 trong các số trên là số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40000" y="1092200"/>
            <a:ext cx="223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83200" y="1092200"/>
            <a:ext cx="223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89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  <p:bldP spid="9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9FD6B52-ADE7-3A40-A5EC-A0F0133A7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343" y="652714"/>
            <a:ext cx="8407422" cy="439325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3B513BF-6034-004A-8C39-567D50B921BA}"/>
              </a:ext>
            </a:extLst>
          </p:cNvPr>
          <p:cNvSpPr/>
          <p:nvPr/>
        </p:nvSpPr>
        <p:spPr>
          <a:xfrm>
            <a:off x="679925" y="652714"/>
            <a:ext cx="600237" cy="5581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6284F1-EAB3-2A46-B03D-8F075477D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25" y="4763131"/>
            <a:ext cx="1606061" cy="1649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D883E2-829B-CB4C-873B-992FB7A1E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0427" y="4759239"/>
            <a:ext cx="1704975" cy="16536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4A35F6-1965-3D4D-AD53-C00018BDB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4945" y="4542074"/>
            <a:ext cx="1815338" cy="2088029"/>
          </a:xfrm>
          <a:prstGeom prst="rect">
            <a:avLst/>
          </a:prstGeom>
        </p:spPr>
      </p:pic>
      <p:pic>
        <p:nvPicPr>
          <p:cNvPr id="21" name="chu_meo_nghich_ngom_lam_rach_rem_cac_ban_hay_b2bc68d7-2fbe-4dcb-b194-8961751da831.mp3" descr="chu_meo_nghich_ngom_lam_rach_rem_cac_ban_hay_b2bc68d7-2fbe-4dcb-b194-8961751da831.mp3">
            <a:hlinkClick r:id="" action="ppaction://media"/>
            <a:extLst>
              <a:ext uri="{FF2B5EF4-FFF2-40B4-BE49-F238E27FC236}">
                <a16:creationId xmlns:a16="http://schemas.microsoft.com/office/drawing/2014/main" id="{B8C240B1-3661-B545-A204-8842651F7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36593" y="-160086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825" y="4674967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5"/>
                </a:solidFill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7386" y="4868537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5"/>
                </a:solidFill>
              </a:rPr>
              <a:t>B</a:t>
            </a:r>
            <a:endParaRPr lang="en-US" sz="3600" b="1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38050" y="4869799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5"/>
                </a:solidFill>
              </a:rPr>
              <a:t>C</a:t>
            </a:r>
            <a:endParaRPr lang="en-US" sz="3600" b="1">
              <a:solidFill>
                <a:schemeClr val="accent5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EC29FD-FB9E-4B9C-B8F7-08A5484226E5}"/>
              </a:ext>
            </a:extLst>
          </p:cNvPr>
          <p:cNvSpPr/>
          <p:nvPr/>
        </p:nvSpPr>
        <p:spPr>
          <a:xfrm>
            <a:off x="9142648" y="4939126"/>
            <a:ext cx="619126" cy="505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9350" y="3621491"/>
            <a:ext cx="409575" cy="3539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b="1" smtClean="0">
                <a:solidFill>
                  <a:srgbClr val="FF0000"/>
                </a:solidFill>
              </a:rPr>
              <a:t>37</a:t>
            </a:r>
            <a:endParaRPr lang="en-US" sz="17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24650" y="3621490"/>
            <a:ext cx="430456" cy="3539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b="1" smtClean="0">
                <a:solidFill>
                  <a:srgbClr val="FF0000"/>
                </a:solidFill>
              </a:rPr>
              <a:t>38</a:t>
            </a:r>
            <a:endParaRPr lang="en-US" sz="17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27826 -0.453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9" y="-2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812013" y="273964"/>
            <a:ext cx="1129392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côn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34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33871" y="180231"/>
            <a:ext cx="825501" cy="82550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53CE6-D946-4A4D-A372-0E8E48B6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724" y="1329721"/>
            <a:ext cx="10944225" cy="511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68" y="1437218"/>
            <a:ext cx="4728633" cy="223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/>
          </p:cNvPr>
          <p:cNvSpPr/>
          <p:nvPr/>
        </p:nvSpPr>
        <p:spPr>
          <a:xfrm>
            <a:off x="205318" y="2241551"/>
            <a:ext cx="622300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7" name="Straight Arrow Connector 6">
            <a:extLst/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827617" y="1955801"/>
            <a:ext cx="378883" cy="692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/>
          </p:cNvPr>
          <p:cNvSpPr/>
          <p:nvPr/>
        </p:nvSpPr>
        <p:spPr>
          <a:xfrm>
            <a:off x="1206501" y="1549400"/>
            <a:ext cx="624417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9" name="Straight Arrow Connector 8">
            <a:extLst/>
          </p:cNvPr>
          <p:cNvCxnSpPr>
            <a:cxnSpLocks/>
          </p:cNvCxnSpPr>
          <p:nvPr/>
        </p:nvCxnSpPr>
        <p:spPr>
          <a:xfrm>
            <a:off x="1824567" y="1962151"/>
            <a:ext cx="61595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/>
          </p:cNvPr>
          <p:cNvSpPr/>
          <p:nvPr/>
        </p:nvSpPr>
        <p:spPr>
          <a:xfrm>
            <a:off x="2336801" y="1536700"/>
            <a:ext cx="1047751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</a:p>
        </p:txBody>
      </p:sp>
      <p:sp>
        <p:nvSpPr>
          <p:cNvPr id="11" name="Rectangle 10">
            <a:extLst/>
          </p:cNvPr>
          <p:cNvSpPr/>
          <p:nvPr/>
        </p:nvSpPr>
        <p:spPr>
          <a:xfrm>
            <a:off x="1200151" y="3054351"/>
            <a:ext cx="624416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2" name="Straight Arrow Connector 11">
            <a:extLst/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827618" y="2647951"/>
            <a:ext cx="372533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/>
          </p:cNvPr>
          <p:cNvCxnSpPr>
            <a:cxnSpLocks/>
          </p:cNvCxnSpPr>
          <p:nvPr/>
        </p:nvCxnSpPr>
        <p:spPr>
          <a:xfrm>
            <a:off x="1809751" y="3464984"/>
            <a:ext cx="63076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/>
          </p:cNvPr>
          <p:cNvSpPr/>
          <p:nvPr/>
        </p:nvSpPr>
        <p:spPr>
          <a:xfrm>
            <a:off x="2338918" y="3045884"/>
            <a:ext cx="1047749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15" name="Rectangle 14">
            <a:extLst/>
          </p:cNvPr>
          <p:cNvSpPr/>
          <p:nvPr/>
        </p:nvSpPr>
        <p:spPr>
          <a:xfrm>
            <a:off x="3503085" y="2182284"/>
            <a:ext cx="622300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6" name="Straight Arrow Connector 15">
            <a:extLst/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4125384" y="1898652"/>
            <a:ext cx="381000" cy="690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/>
          </p:cNvPr>
          <p:cNvSpPr/>
          <p:nvPr/>
        </p:nvSpPr>
        <p:spPr>
          <a:xfrm>
            <a:off x="4506385" y="1492251"/>
            <a:ext cx="622300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8" name="Straight Arrow Connector 17">
            <a:extLst/>
          </p:cNvPr>
          <p:cNvCxnSpPr>
            <a:cxnSpLocks/>
          </p:cNvCxnSpPr>
          <p:nvPr/>
        </p:nvCxnSpPr>
        <p:spPr>
          <a:xfrm>
            <a:off x="5122334" y="1905000"/>
            <a:ext cx="61595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/>
          </p:cNvPr>
          <p:cNvSpPr/>
          <p:nvPr/>
        </p:nvSpPr>
        <p:spPr>
          <a:xfrm>
            <a:off x="5634567" y="1479551"/>
            <a:ext cx="1049867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20" name="Rectangle 19">
            <a:extLst/>
          </p:cNvPr>
          <p:cNvSpPr/>
          <p:nvPr/>
        </p:nvSpPr>
        <p:spPr>
          <a:xfrm>
            <a:off x="4500034" y="2995084"/>
            <a:ext cx="622300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1" name="Straight Arrow Connector 20">
            <a:extLst/>
          </p:cNvPr>
          <p:cNvCxnSpPr>
            <a:cxnSpLocks/>
            <a:stCxn id="15" idx="3"/>
            <a:endCxn id="20" idx="1"/>
          </p:cNvCxnSpPr>
          <p:nvPr/>
        </p:nvCxnSpPr>
        <p:spPr>
          <a:xfrm>
            <a:off x="4125385" y="2588684"/>
            <a:ext cx="374649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/>
          </p:cNvPr>
          <p:cNvCxnSpPr>
            <a:cxnSpLocks/>
          </p:cNvCxnSpPr>
          <p:nvPr/>
        </p:nvCxnSpPr>
        <p:spPr>
          <a:xfrm>
            <a:off x="5109633" y="3405717"/>
            <a:ext cx="62865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/>
          </p:cNvPr>
          <p:cNvSpPr/>
          <p:nvPr/>
        </p:nvSpPr>
        <p:spPr>
          <a:xfrm>
            <a:off x="5636684" y="2988733"/>
            <a:ext cx="1047749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4" name="Rectangle 23">
            <a:extLst/>
          </p:cNvPr>
          <p:cNvSpPr/>
          <p:nvPr/>
        </p:nvSpPr>
        <p:spPr>
          <a:xfrm>
            <a:off x="203201" y="5039784"/>
            <a:ext cx="622300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5" name="Straight Arrow Connector 24">
            <a:extLst/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825500" y="4756152"/>
            <a:ext cx="381000" cy="690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/>
          </p:cNvPr>
          <p:cNvSpPr/>
          <p:nvPr/>
        </p:nvSpPr>
        <p:spPr>
          <a:xfrm>
            <a:off x="1206501" y="4349751"/>
            <a:ext cx="622300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27" name="Straight Arrow Connector 26">
            <a:extLst/>
          </p:cNvPr>
          <p:cNvCxnSpPr>
            <a:cxnSpLocks/>
          </p:cNvCxnSpPr>
          <p:nvPr/>
        </p:nvCxnSpPr>
        <p:spPr>
          <a:xfrm>
            <a:off x="1822451" y="4762500"/>
            <a:ext cx="61594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/>
          </p:cNvPr>
          <p:cNvSpPr/>
          <p:nvPr/>
        </p:nvSpPr>
        <p:spPr>
          <a:xfrm>
            <a:off x="2334684" y="4337051"/>
            <a:ext cx="1049867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29" name="Rectangle 28">
            <a:extLst/>
          </p:cNvPr>
          <p:cNvSpPr/>
          <p:nvPr/>
        </p:nvSpPr>
        <p:spPr>
          <a:xfrm>
            <a:off x="1200151" y="5852584"/>
            <a:ext cx="622300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0" name="Straight Arrow Connector 29">
            <a:extLst/>
          </p:cNvPr>
          <p:cNvCxnSpPr>
            <a:cxnSpLocks/>
            <a:stCxn id="24" idx="3"/>
            <a:endCxn id="29" idx="1"/>
          </p:cNvCxnSpPr>
          <p:nvPr/>
        </p:nvCxnSpPr>
        <p:spPr>
          <a:xfrm>
            <a:off x="825500" y="5446184"/>
            <a:ext cx="374651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/>
          </p:cNvPr>
          <p:cNvCxnSpPr>
            <a:cxnSpLocks/>
          </p:cNvCxnSpPr>
          <p:nvPr/>
        </p:nvCxnSpPr>
        <p:spPr>
          <a:xfrm>
            <a:off x="1809752" y="6263217"/>
            <a:ext cx="62864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/>
          </p:cNvPr>
          <p:cNvSpPr/>
          <p:nvPr/>
        </p:nvSpPr>
        <p:spPr>
          <a:xfrm>
            <a:off x="2336801" y="5846233"/>
            <a:ext cx="1047751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  <p:sp>
        <p:nvSpPr>
          <p:cNvPr id="33" name="Rectangle 32">
            <a:extLst/>
          </p:cNvPr>
          <p:cNvSpPr/>
          <p:nvPr/>
        </p:nvSpPr>
        <p:spPr>
          <a:xfrm>
            <a:off x="3467100" y="3907367"/>
            <a:ext cx="8712200" cy="2806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333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các tấm thẻ đã cho, ta ghép được các số là:</a:t>
            </a:r>
          </a:p>
          <a:p>
            <a:pPr algn="ctr" eaLnBrk="1" hangingPunct="1">
              <a:defRPr/>
            </a:pPr>
            <a:r>
              <a:rPr lang="en-US" sz="6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83; 87; 38; </a:t>
            </a:r>
          </a:p>
          <a:p>
            <a:pPr algn="ctr" eaLnBrk="1" hangingPunct="1">
              <a:defRPr/>
            </a:pPr>
            <a:r>
              <a:rPr lang="en-US" sz="6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37; 78; 73</a:t>
            </a:r>
          </a:p>
        </p:txBody>
      </p:sp>
      <p:grpSp>
        <p:nvGrpSpPr>
          <p:cNvPr id="100383" name="Group 33"/>
          <p:cNvGrpSpPr>
            <a:grpSpLocks/>
          </p:cNvGrpSpPr>
          <p:nvPr/>
        </p:nvGrpSpPr>
        <p:grpSpPr bwMode="auto">
          <a:xfrm>
            <a:off x="120651" y="116418"/>
            <a:ext cx="11868149" cy="975783"/>
            <a:chOff x="147637" y="96837"/>
            <a:chExt cx="8901191" cy="732041"/>
          </a:xfrm>
        </p:grpSpPr>
        <p:sp>
          <p:nvSpPr>
            <p:cNvPr id="100384" name="Title 4"/>
            <p:cNvSpPr txBox="1">
              <a:spLocks/>
            </p:cNvSpPr>
            <p:nvPr/>
          </p:nvSpPr>
          <p:spPr bwMode="auto">
            <a:xfrm>
              <a:off x="679350" y="150050"/>
              <a:ext cx="8369478" cy="678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Arial-Rounded" pitchFamily="34" charset="0"/>
                  <a:cs typeface="Arial-Rounded" pitchFamily="34" charset="0"/>
                </a:rPr>
                <a:t>Hãy giúp các bạn côn trùng lập các số có hai chữ số bằng cách sử dụng các tấm thẻ trên bàn.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147637" y="96837"/>
              <a:ext cx="533400" cy="533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3733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.VnArial" pitchFamily="34" charset="0"/>
                </a:rPr>
                <a:t>5</a:t>
              </a:r>
              <a:endParaRPr lang="en-US" sz="3733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5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1" grpId="0" animBg="1"/>
      <p:bldP spid="14" grpId="0"/>
      <p:bldP spid="15" grpId="0" animBg="1"/>
      <p:bldP spid="17" grpId="0" animBg="1"/>
      <p:bldP spid="19" grpId="0"/>
      <p:bldP spid="20" grpId="0" animBg="1"/>
      <p:bldP spid="23" grpId="0"/>
      <p:bldP spid="24" grpId="0" animBg="1"/>
      <p:bldP spid="26" grpId="0" animBg="1"/>
      <p:bldP spid="28" grpId="0"/>
      <p:bldP spid="29" grpId="0" animBg="1"/>
      <p:bldP spid="32" grpId="0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90"/>
          <p:cNvSpPr/>
          <p:nvPr/>
        </p:nvSpPr>
        <p:spPr>
          <a:xfrm rot="10800000" flipH="1">
            <a:off x="4796367" y="2364318"/>
            <a:ext cx="2774951" cy="27749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lIns="121788" tIns="121788" rIns="121788" bIns="121788" anchor="ctr"/>
          <a:lstStyle/>
          <a:p>
            <a:pPr defTabSz="915098">
              <a:buClr>
                <a:srgbClr val="000000"/>
              </a:buClr>
              <a:defRPr/>
            </a:pPr>
            <a:endParaRPr sz="24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9" name="Google Shape;1040;p90"/>
          <p:cNvSpPr>
            <a:spLocks noChangeArrowheads="1"/>
          </p:cNvSpPr>
          <p:nvPr/>
        </p:nvSpPr>
        <p:spPr bwMode="auto">
          <a:xfrm>
            <a:off x="8117418" y="2404534"/>
            <a:ext cx="2772833" cy="27749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121788" tIns="121788" rIns="121788" bIns="121788" anchor="ctr"/>
          <a:lstStyle/>
          <a:p>
            <a:pPr defTabSz="915346">
              <a:buClr>
                <a:srgbClr val="000000"/>
              </a:buClr>
              <a:defRPr/>
            </a:pPr>
            <a:endParaRPr lang="en-US" sz="2400"/>
          </a:p>
        </p:txBody>
      </p:sp>
      <p:sp>
        <p:nvSpPr>
          <p:cNvPr id="102404" name="Google Shape;1041;p90"/>
          <p:cNvSpPr>
            <a:spLocks noChangeArrowheads="1"/>
          </p:cNvSpPr>
          <p:nvPr/>
        </p:nvSpPr>
        <p:spPr bwMode="auto">
          <a:xfrm>
            <a:off x="1468967" y="2404534"/>
            <a:ext cx="2774951" cy="2774951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788" tIns="121788" rIns="121788" bIns="12178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2400"/>
          </a:p>
        </p:txBody>
      </p:sp>
      <p:sp>
        <p:nvSpPr>
          <p:cNvPr id="1042" name="Google Shape;1042;p90"/>
          <p:cNvSpPr/>
          <p:nvPr/>
        </p:nvSpPr>
        <p:spPr>
          <a:xfrm>
            <a:off x="1083734" y="1998134"/>
            <a:ext cx="3545417" cy="3547533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lIns="121788" tIns="121788" rIns="121788" bIns="121788" anchor="ctr"/>
          <a:lstStyle/>
          <a:p>
            <a:pPr defTabSz="915098">
              <a:buClr>
                <a:srgbClr val="000000"/>
              </a:buClr>
              <a:defRPr/>
            </a:pPr>
            <a:endParaRPr sz="24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06" name="Google Shape;1043;p90"/>
          <p:cNvSpPr>
            <a:spLocks noGrp="1"/>
          </p:cNvSpPr>
          <p:nvPr>
            <p:ph type="ctrTitle" idx="6"/>
          </p:nvPr>
        </p:nvSpPr>
        <p:spPr>
          <a:xfrm>
            <a:off x="1583267" y="374651"/>
            <a:ext cx="9025467" cy="126153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Quicksand Light"/>
              <a:buNone/>
            </a:pPr>
            <a:r>
              <a:rPr lang="en-US" altLang="en-US" sz="7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02407" name="Google Shape;1044;p90"/>
          <p:cNvSpPr>
            <a:spLocks noGrp="1"/>
          </p:cNvSpPr>
          <p:nvPr>
            <p:ph type="ctrTitle" idx="3"/>
          </p:nvPr>
        </p:nvSpPr>
        <p:spPr>
          <a:xfrm>
            <a:off x="4936067" y="2798233"/>
            <a:ext cx="2624667" cy="1905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3140B"/>
              </a:buClr>
            </a:pPr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ea typeface="Luckiest Guy"/>
                <a:cs typeface="Times New Roman" panose="02020603050405020304" pitchFamily="18" charset="0"/>
                <a:sym typeface="Quicksand Light"/>
              </a:rPr>
              <a:t>Thực hành lại các bài tập</a:t>
            </a:r>
          </a:p>
        </p:txBody>
      </p:sp>
      <p:sp>
        <p:nvSpPr>
          <p:cNvPr id="1045" name="Google Shape;1045;p90"/>
          <p:cNvSpPr/>
          <p:nvPr/>
        </p:nvSpPr>
        <p:spPr>
          <a:xfrm rot="10800000" flipH="1">
            <a:off x="4411134" y="1998134"/>
            <a:ext cx="3547533" cy="3547533"/>
          </a:xfrm>
          <a:prstGeom prst="blockArc">
            <a:avLst>
              <a:gd name="adj1" fmla="val 10714166"/>
              <a:gd name="adj2" fmla="val 3315"/>
              <a:gd name="adj3" fmla="val 61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lIns="121788" tIns="121788" rIns="121788" bIns="121788" anchor="ctr"/>
          <a:lstStyle/>
          <a:p>
            <a:pPr defTabSz="915098">
              <a:buClr>
                <a:srgbClr val="000000"/>
              </a:buClr>
              <a:defRPr/>
            </a:pPr>
            <a:endParaRPr sz="24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90"/>
          <p:cNvSpPr/>
          <p:nvPr/>
        </p:nvSpPr>
        <p:spPr>
          <a:xfrm>
            <a:off x="7730067" y="1998134"/>
            <a:ext cx="3547533" cy="3547533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lIns="121788" tIns="121788" rIns="121788" bIns="121788" anchor="ctr"/>
          <a:lstStyle/>
          <a:p>
            <a:pPr defTabSz="915098">
              <a:buClr>
                <a:srgbClr val="000000"/>
              </a:buClr>
              <a:defRPr/>
            </a:pPr>
            <a:endParaRPr sz="24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10" name="Google Shape;1049;p90"/>
          <p:cNvSpPr>
            <a:spLocks noGrp="1"/>
          </p:cNvSpPr>
          <p:nvPr>
            <p:ph type="ctrTitle"/>
          </p:nvPr>
        </p:nvSpPr>
        <p:spPr>
          <a:xfrm>
            <a:off x="1663701" y="3287184"/>
            <a:ext cx="2385484" cy="1327149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3140B"/>
              </a:buClr>
            </a:pPr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ea typeface="Luckiest Guy"/>
                <a:cs typeface="Times New Roman" panose="02020603050405020304" pitchFamily="18" charset="0"/>
                <a:sym typeface="Quicksand Light"/>
              </a:rPr>
              <a:t>Xem lại nội dung bài đã học</a:t>
            </a:r>
          </a:p>
        </p:txBody>
      </p:sp>
      <p:sp>
        <p:nvSpPr>
          <p:cNvPr id="102411" name="Google Shape;1051;p90"/>
          <p:cNvSpPr>
            <a:spLocks noGrp="1"/>
          </p:cNvSpPr>
          <p:nvPr>
            <p:ph type="ctrTitle" idx="5"/>
          </p:nvPr>
        </p:nvSpPr>
        <p:spPr>
          <a:xfrm>
            <a:off x="7916333" y="2971801"/>
            <a:ext cx="3175000" cy="132503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3140B"/>
              </a:buClr>
            </a:pPr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ea typeface="Luckiest Guy"/>
                <a:cs typeface="Times New Roman" panose="02020603050405020304" pitchFamily="18" charset="0"/>
                <a:sym typeface="Quicksand Light"/>
              </a:rPr>
              <a:t>Xem trước </a:t>
            </a:r>
            <a:b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ea typeface="Luckiest Guy"/>
                <a:cs typeface="Times New Roman" panose="02020603050405020304" pitchFamily="18" charset="0"/>
                <a:sym typeface="Quicksand Light"/>
              </a:rPr>
            </a:br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ea typeface="Luckiest Guy"/>
                <a:cs typeface="Times New Roman" panose="02020603050405020304" pitchFamily="18" charset="0"/>
                <a:sym typeface="Quicksand Light"/>
              </a:rPr>
              <a:t>Bài </a:t>
            </a:r>
            <a:r>
              <a:rPr lang="vi-VN" altLang="en-US" sz="3733" b="1">
                <a:solidFill>
                  <a:srgbClr val="002060"/>
                </a:solidFill>
                <a:ea typeface="Luckiest Guy"/>
                <a:cs typeface="Times New Roman" panose="02020603050405020304" pitchFamily="18" charset="0"/>
                <a:sym typeface="Quicksand Light"/>
              </a:rPr>
              <a:t>25 (Tiết 1)</a:t>
            </a:r>
            <a:endParaRPr lang="en-US" altLang="en-US" sz="3733" b="1">
              <a:solidFill>
                <a:srgbClr val="002060"/>
              </a:solidFill>
              <a:latin typeface="Times New Roman" panose="02020603050405020304" pitchFamily="18" charset="0"/>
              <a:ea typeface="Luckiest Guy"/>
              <a:cs typeface="Times New Roman" panose="02020603050405020304" pitchFamily="18" charset="0"/>
              <a:sym typeface="Quicksand Light"/>
            </a:endParaRPr>
          </a:p>
        </p:txBody>
      </p:sp>
      <p:pic>
        <p:nvPicPr>
          <p:cNvPr id="1024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2" t="28300" r="19592" b="36795"/>
          <a:stretch>
            <a:fillRect/>
          </a:stretch>
        </p:blipFill>
        <p:spPr bwMode="auto">
          <a:xfrm>
            <a:off x="1365252" y="5037667"/>
            <a:ext cx="2889249" cy="187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3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2" t="3790" r="4218" b="70509"/>
          <a:stretch>
            <a:fillRect/>
          </a:stretch>
        </p:blipFill>
        <p:spPr bwMode="auto">
          <a:xfrm>
            <a:off x="7175501" y="1524000"/>
            <a:ext cx="1564217" cy="138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4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67119" r="19424" b="10170"/>
          <a:stretch>
            <a:fillRect/>
          </a:stretch>
        </p:blipFill>
        <p:spPr bwMode="auto">
          <a:xfrm>
            <a:off x="4622800" y="5579533"/>
            <a:ext cx="310726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5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5128" r="56093" b="72638"/>
          <a:stretch>
            <a:fillRect/>
          </a:stretch>
        </p:blipFill>
        <p:spPr bwMode="auto">
          <a:xfrm>
            <a:off x="1589618" y="927100"/>
            <a:ext cx="21971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6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t="28300" r="22482" b="36795"/>
          <a:stretch>
            <a:fillRect/>
          </a:stretch>
        </p:blipFill>
        <p:spPr bwMode="auto">
          <a:xfrm>
            <a:off x="8096252" y="5037667"/>
            <a:ext cx="2889249" cy="187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8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ng tác khởi động tiết học cho học sinh-20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75" y="171450"/>
            <a:ext cx="11858626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6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851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3200" y="533401"/>
            <a:ext cx="9109629" cy="1959948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655667" y="1057275"/>
            <a:ext cx="691458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370621" y="2859295"/>
            <a:ext cx="4728645" cy="1728773"/>
            <a:chOff x="1775751" y="4816549"/>
            <a:chExt cx="4085386" cy="1862276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1836943" y="5253184"/>
              <a:ext cx="4024194" cy="14256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30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212563" y="2909931"/>
            <a:ext cx="4728646" cy="1728773"/>
            <a:chOff x="1775751" y="4816549"/>
            <a:chExt cx="4038600" cy="1862276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1912313" y="5253184"/>
              <a:ext cx="3766217" cy="14256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6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299221" y="4862810"/>
            <a:ext cx="4782009" cy="1728773"/>
            <a:chOff x="1775749" y="4816549"/>
            <a:chExt cx="4038602" cy="1862276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1775749" y="5253184"/>
              <a:ext cx="3912614" cy="14256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36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259312" y="3174276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272242" y="4845968"/>
            <a:ext cx="4728646" cy="1744006"/>
            <a:chOff x="1773821" y="3053257"/>
            <a:chExt cx="4038600" cy="1878686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1910383" y="3506302"/>
              <a:ext cx="3709351" cy="14256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3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D6BC3F7-BC3E-9A9F-EC3F-551FA3F8B374}"/>
              </a:ext>
            </a:extLst>
          </p:cNvPr>
          <p:cNvSpPr txBox="1"/>
          <p:nvPr/>
        </p:nvSpPr>
        <p:spPr>
          <a:xfrm>
            <a:off x="7426244" y="5265267"/>
            <a:ext cx="4343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3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8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851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3200" y="533401"/>
            <a:ext cx="9109629" cy="1959948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29214" y="796266"/>
            <a:ext cx="6197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&gt; , &lt; , =</a:t>
            </a:r>
          </a:p>
          <a:p>
            <a:pPr algn="ctr" defTabSz="609630">
              <a:defRPr/>
            </a:pP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67 …. 79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1592011" y="2818554"/>
            <a:ext cx="1783440" cy="1270000"/>
            <a:chOff x="1775751" y="4816549"/>
            <a:chExt cx="4090186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4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1841742" y="5086156"/>
              <a:ext cx="4024195" cy="828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&gt;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8916605" y="2843990"/>
            <a:ext cx="1872315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4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399664" y="5058754"/>
              <a:ext cx="3127029" cy="828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=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460471" y="4364652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5299747" y="2862092"/>
            <a:ext cx="1648492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4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1881787" y="3322864"/>
              <a:ext cx="3709351" cy="828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&lt;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D6BC3F7-BC3E-9A9F-EC3F-551FA3F8B374}"/>
              </a:ext>
            </a:extLst>
          </p:cNvPr>
          <p:cNvSpPr txBox="1"/>
          <p:nvPr/>
        </p:nvSpPr>
        <p:spPr>
          <a:xfrm>
            <a:off x="5343817" y="3126700"/>
            <a:ext cx="15140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&lt;</a:t>
            </a:r>
          </a:p>
        </p:txBody>
      </p:sp>
    </p:spTree>
    <p:extLst>
      <p:ext uri="{BB962C8B-B14F-4D97-AF65-F5344CB8AC3E}">
        <p14:creationId xmlns:p14="http://schemas.microsoft.com/office/powerpoint/2010/main" val="27859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7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44286" y="533401"/>
            <a:ext cx="10377867" cy="2489200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989045" y="1308439"/>
            <a:ext cx="938659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45978" y="3266774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4800" b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092358"/>
              <a:ext cx="2372746" cy="895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20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674247" y="51308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4800" b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082307"/>
              <a:ext cx="2372746" cy="895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D. 92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544286" y="51308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4800" b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082307"/>
              <a:ext cx="2372746" cy="895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90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620153" y="3327402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4800" b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275122"/>
              <a:ext cx="2372746" cy="895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C. 29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D6BC3F7-BC3E-9A9F-EC3F-551FA3F8B374}"/>
              </a:ext>
            </a:extLst>
          </p:cNvPr>
          <p:cNvSpPr txBox="1"/>
          <p:nvPr/>
        </p:nvSpPr>
        <p:spPr>
          <a:xfrm>
            <a:off x="8232994" y="3536949"/>
            <a:ext cx="19399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29</a:t>
            </a:r>
          </a:p>
        </p:txBody>
      </p:sp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8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139" y="7"/>
            <a:ext cx="12235139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15" tIns="45756" rIns="91515" bIns="45756" anchor="ctr"/>
          <a:lstStyle/>
          <a:p>
            <a:pPr algn="ctr" defTabSz="915098">
              <a:defRPr/>
            </a:pPr>
            <a:endParaRPr lang="en-US" sz="2400"/>
          </a:p>
        </p:txBody>
      </p:sp>
      <p:grpSp>
        <p:nvGrpSpPr>
          <p:cNvPr id="90117" name="Group 2"/>
          <p:cNvGrpSpPr>
            <a:grpSpLocks/>
          </p:cNvGrpSpPr>
          <p:nvPr/>
        </p:nvGrpSpPr>
        <p:grpSpPr bwMode="auto">
          <a:xfrm>
            <a:off x="711200" y="1045634"/>
            <a:ext cx="10769600" cy="2995084"/>
            <a:chOff x="708819" y="914400"/>
            <a:chExt cx="10744200" cy="2995591"/>
          </a:xfrm>
        </p:grpSpPr>
        <p:grpSp>
          <p:nvGrpSpPr>
            <p:cNvPr id="90130" name="Group 10"/>
            <p:cNvGrpSpPr>
              <a:grpSpLocks/>
            </p:cNvGrpSpPr>
            <p:nvPr/>
          </p:nvGrpSpPr>
          <p:grpSpPr bwMode="auto"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82"/>
                <a:ext cx="10744200" cy="1676368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5098">
                  <a:defRPr/>
                </a:pPr>
                <a:endParaRPr lang="en-US" sz="2400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0860" y="514681"/>
                <a:ext cx="10440119" cy="13716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5098">
                  <a:defRPr/>
                </a:pPr>
                <a:endParaRPr lang="en-US" sz="2400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826" y="914400"/>
              <a:ext cx="228061" cy="22863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5098">
                <a:defRPr/>
              </a:pPr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8715" y="1428838"/>
              <a:ext cx="228061" cy="22863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5098">
                <a:defRPr/>
              </a:pPr>
              <a:endParaRPr lang="en-US" sz="2400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066" y="1073178"/>
              <a:ext cx="105584" cy="453043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5098">
                <a:defRPr/>
              </a:pPr>
              <a:endParaRPr lang="en-US" sz="2400"/>
            </a:p>
          </p:txBody>
        </p:sp>
      </p:grpSp>
      <p:grpSp>
        <p:nvGrpSpPr>
          <p:cNvPr id="90118" name="Group 17"/>
          <p:cNvGrpSpPr>
            <a:grpSpLocks/>
          </p:cNvGrpSpPr>
          <p:nvPr/>
        </p:nvGrpSpPr>
        <p:grpSpPr bwMode="auto">
          <a:xfrm>
            <a:off x="480485" y="209552"/>
            <a:ext cx="2366433" cy="1502833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5098">
                <a:defRPr/>
              </a:pPr>
              <a:endParaRPr lang="en-US" sz="2400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5098">
                <a:defRPr/>
              </a:pPr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31957" y="358953"/>
            <a:ext cx="8005724" cy="707959"/>
          </a:xfrm>
          <a:prstGeom prst="rect">
            <a:avLst/>
          </a:prstGeom>
          <a:noFill/>
        </p:spPr>
        <p:txBody>
          <a:bodyPr lIns="91515" tIns="45756" rIns="91515" bIns="4575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5470">
              <a:defRPr/>
            </a:pPr>
            <a:r>
              <a:rPr lang="vi-VN" sz="40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CÁC SỐ ĐẾN 100</a:t>
            </a:r>
            <a:endParaRPr lang="en-US" sz="40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3441" y="1391596"/>
            <a:ext cx="1730504" cy="511053"/>
          </a:xfrm>
          <a:prstGeom prst="rect">
            <a:avLst/>
          </a:prstGeom>
        </p:spPr>
        <p:txBody>
          <a:bodyPr spcFirstLastPara="1" lIns="91515" tIns="45756" rIns="91515" bIns="45756" numCol="1" anchor="ctr">
            <a:prstTxWarp prst="textArchUp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3600" b="1" dirty="0">
                <a:latin typeface="Arial" pitchFamily="34" charset="0"/>
                <a:cs typeface="Arial" pitchFamily="34" charset="0"/>
              </a:rPr>
            </a:br>
            <a:r>
              <a:rPr lang="vi-VN" sz="3600" b="1" dirty="0">
                <a:latin typeface="Arial" pitchFamily="34" charset="0"/>
                <a:cs typeface="Arial" pitchFamily="34" charset="0"/>
              </a:rPr>
              <a:t>6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121" name="TextBox 23"/>
          <p:cNvSpPr txBox="1">
            <a:spLocks noChangeArrowheads="1"/>
          </p:cNvSpPr>
          <p:nvPr/>
        </p:nvSpPr>
        <p:spPr bwMode="auto">
          <a:xfrm>
            <a:off x="3536951" y="1447801"/>
            <a:ext cx="5118100" cy="76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15" tIns="45756" rIns="91515" bIns="4575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Arial" panose="020B0604020202020204" pitchFamily="34" charset="0"/>
              </a:rPr>
              <a:t>Bài </a:t>
            </a:r>
            <a:r>
              <a:rPr lang="vi-VN" altLang="en-US" sz="4400" b="1">
                <a:latin typeface="Arial" panose="020B0604020202020204" pitchFamily="34" charset="0"/>
              </a:rPr>
              <a:t>24</a:t>
            </a:r>
            <a:endParaRPr lang="en-US" altLang="en-US" sz="4400" b="1">
              <a:latin typeface="Arial" panose="020B0604020202020204" pitchFamily="34" charset="0"/>
            </a:endParaRPr>
          </a:p>
        </p:txBody>
      </p:sp>
      <p:pic>
        <p:nvPicPr>
          <p:cNvPr id="90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18" y="4055533"/>
            <a:ext cx="7895167" cy="277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23" name="TextBox 22"/>
          <p:cNvSpPr txBox="1">
            <a:spLocks noChangeArrowheads="1"/>
          </p:cNvSpPr>
          <p:nvPr/>
        </p:nvSpPr>
        <p:spPr bwMode="auto">
          <a:xfrm>
            <a:off x="863600" y="2220385"/>
            <a:ext cx="10464800" cy="132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1" tIns="45775" rIns="91551" bIns="4577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000" b="1">
                <a:solidFill>
                  <a:srgbClr val="0070C0"/>
                </a:solidFill>
                <a:latin typeface="Arial" panose="020B0604020202020204" pitchFamily="34" charset="0"/>
              </a:rPr>
              <a:t>LUYỆN TẬP CHUNG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000" b="1">
                <a:solidFill>
                  <a:srgbClr val="0070C0"/>
                </a:solidFill>
                <a:latin typeface="Arial" panose="020B0604020202020204" pitchFamily="34" charset="0"/>
              </a:rPr>
              <a:t>(Tiết 2)</a:t>
            </a:r>
            <a:endParaRPr lang="en-US" altLang="en-US" sz="40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5550" y="5695113"/>
            <a:ext cx="5545667" cy="800104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121808" tIns="60903" rIns="121808" bIns="60903">
            <a:spAutoFit/>
          </a:bodyPr>
          <a:lstStyle/>
          <a:p>
            <a:pPr algn="r" defTabSz="914850">
              <a:buClr>
                <a:srgbClr val="000000"/>
              </a:buClr>
              <a:defRPr/>
            </a:pPr>
            <a:r>
              <a:rPr lang="en-US" sz="4400" b="1" kern="0" err="1">
                <a:solidFill>
                  <a:srgbClr val="002060"/>
                </a:solidFill>
                <a:ea typeface="Arial"/>
                <a:sym typeface="Arial"/>
              </a:rPr>
              <a:t>Sách</a:t>
            </a:r>
            <a:r>
              <a:rPr lang="en-US" sz="4400" b="1" kern="0">
                <a:solidFill>
                  <a:srgbClr val="002060"/>
                </a:solidFill>
                <a:ea typeface="Arial"/>
                <a:sym typeface="Arial"/>
              </a:rPr>
              <a:t> </a:t>
            </a:r>
            <a:r>
              <a:rPr lang="en-US" sz="4400" b="1" kern="0" smtClean="0">
                <a:solidFill>
                  <a:srgbClr val="FF0000"/>
                </a:solidFill>
                <a:ea typeface="Arial"/>
                <a:sym typeface="Arial"/>
              </a:rPr>
              <a:t>Toán </a:t>
            </a:r>
            <a:r>
              <a:rPr lang="en-US" sz="4400" b="1" kern="0" smtClean="0">
                <a:solidFill>
                  <a:srgbClr val="002060"/>
                </a:solidFill>
                <a:ea typeface="Arial"/>
                <a:sym typeface="Arial"/>
              </a:rPr>
              <a:t>- trang </a:t>
            </a:r>
            <a:r>
              <a:rPr lang="vi-VN" sz="4400" b="1" kern="0" dirty="0">
                <a:solidFill>
                  <a:srgbClr val="002060"/>
                </a:solidFill>
                <a:ea typeface="Arial"/>
                <a:sym typeface="Arial"/>
              </a:rPr>
              <a:t>26</a:t>
            </a:r>
            <a:endParaRPr lang="en-US" sz="4400" b="1" kern="0" dirty="0">
              <a:solidFill>
                <a:srgbClr val="FF0000"/>
              </a:solidFill>
              <a:latin typeface="Arial" pitchFamily="34" charset="0"/>
              <a:ea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87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365</Words>
  <Application>Microsoft Office PowerPoint</Application>
  <PresentationFormat>Widescreen</PresentationFormat>
  <Paragraphs>99</Paragraphs>
  <Slides>18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微软雅黑</vt:lpstr>
      <vt:lpstr>.VnArial</vt:lpstr>
      <vt:lpstr>Arial</vt:lpstr>
      <vt:lpstr>Arial-Rounded</vt:lpstr>
      <vt:lpstr>Arimo</vt:lpstr>
      <vt:lpstr>Bahnschrift SemiLight SemiConde</vt:lpstr>
      <vt:lpstr>Calibri</vt:lpstr>
      <vt:lpstr>Calibri Light</vt:lpstr>
      <vt:lpstr>Cambria</vt:lpstr>
      <vt:lpstr>等线</vt:lpstr>
      <vt:lpstr>Fira Sans Condensed Medium</vt:lpstr>
      <vt:lpstr>Luckiest Guy</vt:lpstr>
      <vt:lpstr>Poetsen Bold</vt:lpstr>
      <vt:lpstr>Quicksand</vt:lpstr>
      <vt:lpstr>Quicksand Light</vt:lpstr>
      <vt:lpstr>Times New Roman</vt:lpstr>
      <vt:lpstr>字魂105号-简雅黑</vt:lpstr>
      <vt:lpstr>字魂59号-创粗黑</vt:lpstr>
      <vt:lpstr>迷你简细行楷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Tuyet</cp:lastModifiedBy>
  <cp:revision>70</cp:revision>
  <dcterms:created xsi:type="dcterms:W3CDTF">2022-08-23T00:31:44Z</dcterms:created>
  <dcterms:modified xsi:type="dcterms:W3CDTF">2025-04-25T08:51:04Z</dcterms:modified>
  <cp:category>HTTA2</cp:category>
  <cp:version>HTTA2</cp:version>
</cp:coreProperties>
</file>