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75" r:id="rId4"/>
    <p:sldMasterId id="2147483687" r:id="rId5"/>
  </p:sldMasterIdLst>
  <p:notesMasterIdLst>
    <p:notesMasterId r:id="rId33"/>
  </p:notesMasterIdLst>
  <p:sldIdLst>
    <p:sldId id="288" r:id="rId6"/>
    <p:sldId id="257" r:id="rId7"/>
    <p:sldId id="284" r:id="rId8"/>
    <p:sldId id="262" r:id="rId9"/>
    <p:sldId id="263" r:id="rId10"/>
    <p:sldId id="264" r:id="rId11"/>
    <p:sldId id="265" r:id="rId12"/>
    <p:sldId id="286" r:id="rId13"/>
    <p:sldId id="266" r:id="rId14"/>
    <p:sldId id="267" r:id="rId15"/>
    <p:sldId id="268" r:id="rId16"/>
    <p:sldId id="269" r:id="rId17"/>
    <p:sldId id="270" r:id="rId18"/>
    <p:sldId id="271" r:id="rId19"/>
    <p:sldId id="259" r:id="rId20"/>
    <p:sldId id="260" r:id="rId21"/>
    <p:sldId id="256" r:id="rId22"/>
    <p:sldId id="273" r:id="rId23"/>
    <p:sldId id="274" r:id="rId24"/>
    <p:sldId id="275" r:id="rId25"/>
    <p:sldId id="261" r:id="rId26"/>
    <p:sldId id="283" r:id="rId27"/>
    <p:sldId id="277" r:id="rId28"/>
    <p:sldId id="278" r:id="rId29"/>
    <p:sldId id="281" r:id="rId30"/>
    <p:sldId id="279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5456"/>
    <a:srgbClr val="FFFFFF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D2252-8295-402B-818F-693A5B29205F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DF88D-CB55-43A1-98BF-A39FDE3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0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C93FF-6BFD-4E6A-96F6-C0FD028D7381}" type="slidenum">
              <a:rPr lang="en-US" smtClean="0">
                <a:solidFill>
                  <a:prstClr val="black"/>
                </a:solidFill>
                <a:ea typeface="印品黑体" panose="00000500000000000000" pitchFamily="2" charset="-122"/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885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58C94F-FC92-4A5A-8D57-2B71CBF1BC2E}" type="slidenum">
              <a:rPr lang="en-US" smtClean="0">
                <a:solidFill>
                  <a:prstClr val="black"/>
                </a:solidFill>
                <a:ea typeface="印品黑体" panose="00000500000000000000" pitchFamily="2" charset="-122"/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459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01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C93FF-6BFD-4E6A-96F6-C0FD028D7381}" type="slidenum">
              <a:rPr lang="en-US" smtClean="0">
                <a:solidFill>
                  <a:prstClr val="black"/>
                </a:solidFill>
                <a:ea typeface="印品黑体" panose="00000500000000000000" pitchFamily="2" charset="-122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684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2280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C93FF-6BFD-4E6A-96F6-C0FD028D7381}" type="slidenum">
              <a:rPr lang="en-US" smtClean="0">
                <a:solidFill>
                  <a:prstClr val="black"/>
                </a:solidFill>
                <a:ea typeface="印品黑体" panose="00000500000000000000" pitchFamily="2" charset="-122"/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299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84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31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C93FF-6BFD-4E6A-96F6-C0FD028D7381}" type="slidenum">
              <a:rPr lang="en-US" smtClean="0">
                <a:solidFill>
                  <a:prstClr val="black"/>
                </a:solidFill>
                <a:ea typeface="印品黑体" panose="00000500000000000000" pitchFamily="2" charset="-122"/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988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1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9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22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9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565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15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23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2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62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8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8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80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09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85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10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74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03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38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78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75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6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22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88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5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50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18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45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55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76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48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8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79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08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10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449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540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20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09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6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9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9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3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8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7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3D72D-5811-4C26-8F4F-CDB75D2954C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5910E-0E79-4490-A4BF-C5CE5362B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705" y="24965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A30D97F1-C806-F814-624A-888D39E72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417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3224288"/>
            <a:chOff x="1021784" y="1491267"/>
            <a:chExt cx="10458055" cy="2507127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6"/>
              <a:ext cx="10458055" cy="1978068"/>
              <a:chOff x="1021784" y="2033479"/>
              <a:chExt cx="10458055" cy="1978068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=""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defRPr/>
                </a:pPr>
                <a:endParaRPr dirty="0">
                  <a:solidFill>
                    <a:prstClr val="white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=""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defRPr/>
                </a:pPr>
                <a:endParaRPr dirty="0">
                  <a:solidFill>
                    <a:prstClr val="white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vi-VN" sz="3600" dirty="0">
                    <a:solidFill>
                      <a:srgbClr val="2155CD"/>
                    </a:solidFill>
                    <a:latin typeface="Calibri (Body)"/>
                  </a:rPr>
                  <a:t>Lập kế hoạch và phân công nhiệm vụ cho từng thành viên để giữ gìn trường học xanh, sạch, đẹp.</a:t>
                </a:r>
                <a:r>
                  <a:rPr lang="en-US" sz="36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endParaRPr lang="vi-VN" sz="3600" dirty="0">
                  <a:solidFill>
                    <a:srgbClr val="2155CD"/>
                  </a:solidFill>
                  <a:latin typeface="Calibri (Body)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=""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2A4D225-0B34-44AD-96D9-6FBB5B3259C7}"/>
              </a:ext>
            </a:extLst>
          </p:cNvPr>
          <p:cNvGrpSpPr/>
          <p:nvPr/>
        </p:nvGrpSpPr>
        <p:grpSpPr>
          <a:xfrm>
            <a:off x="866972" y="4161681"/>
            <a:ext cx="10675635" cy="2278789"/>
            <a:chOff x="866972" y="4161681"/>
            <a:chExt cx="10675635" cy="2278789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88DC9454-C3A6-41AE-9CB5-52807F24EA51}"/>
                </a:ext>
              </a:extLst>
            </p:cNvPr>
            <p:cNvGrpSpPr/>
            <p:nvPr/>
          </p:nvGrpSpPr>
          <p:grpSpPr>
            <a:xfrm>
              <a:off x="866972" y="4573813"/>
              <a:ext cx="10675635" cy="1866657"/>
              <a:chOff x="1021784" y="2033479"/>
              <a:chExt cx="10675635" cy="1866657"/>
            </a:xfrm>
          </p:grpSpPr>
          <p:sp>
            <p:nvSpPr>
              <p:cNvPr id="27" name="Google Shape;125;p2">
                <a:extLst>
                  <a:ext uri="{FF2B5EF4-FFF2-40B4-BE49-F238E27FC236}">
                    <a16:creationId xmlns="" xmlns:a16="http://schemas.microsoft.com/office/drawing/2014/main" id="{4FEC8FE7-154E-4A9D-AD71-28978D8EE0E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89A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defRPr/>
                </a:pPr>
                <a:endParaRPr dirty="0">
                  <a:solidFill>
                    <a:prstClr val="white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28;p2">
                <a:extLst>
                  <a:ext uri="{FF2B5EF4-FFF2-40B4-BE49-F238E27FC236}">
                    <a16:creationId xmlns="" xmlns:a16="http://schemas.microsoft.com/office/drawing/2014/main" id="{3312F893-C8BE-43FE-B35A-0DED01F51201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00B050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defRPr/>
                </a:pPr>
                <a:endParaRPr dirty="0">
                  <a:solidFill>
                    <a:prstClr val="white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4975AA7B-74A0-4194-B401-4F9AE6DFF0A6}"/>
                  </a:ext>
                </a:extLst>
              </p:cNvPr>
              <p:cNvSpPr txBox="1"/>
              <p:nvPr/>
            </p:nvSpPr>
            <p:spPr>
              <a:xfrm>
                <a:off x="1021784" y="2760494"/>
                <a:ext cx="106756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defRPr/>
                </a:pPr>
                <a:r>
                  <a:rPr lang="nl-NL" sz="3600" dirty="0">
                    <a:solidFill>
                      <a:srgbClr val="0070C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 hiện kế hoạch giữ gìn trường học xanh, sạch, đẹp.</a:t>
                </a:r>
                <a:endParaRPr lang="vi-VN" sz="3600" dirty="0">
                  <a:solidFill>
                    <a:srgbClr val="0070C0"/>
                  </a:solidFill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3" name="Picture 2">
              <a:extLst>
                <a:ext uri="{FF2B5EF4-FFF2-40B4-BE49-F238E27FC236}">
                  <a16:creationId xmlns="" xmlns:a16="http://schemas.microsoft.com/office/drawing/2014/main" id="{D9A97524-30A3-4454-9ADE-85E103CFC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4161681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=""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43D4F9-8438-A171-220D-6A608050A6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8304" y="284988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21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=""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=""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=""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=""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=""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algn="ctr">
                <a:defRPr/>
              </a:pPr>
              <a:r>
                <a:rPr lang="en-US" altLang="zh-CN" sz="7200" b="1" dirty="0">
                  <a:solidFill>
                    <a:srgbClr val="63AE30"/>
                  </a:solidFill>
                </a:rPr>
                <a:t>KHÁM PHÁ</a:t>
              </a:r>
              <a:endParaRPr lang="zh-CN" altLang="en-US" sz="7200" b="1" dirty="0">
                <a:solidFill>
                  <a:srgbClr val="63AE3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1111545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83748" y="364654"/>
            <a:ext cx="12108252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83748" y="1170558"/>
            <a:ext cx="120018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Những việc cần thực hiện để giữ gìn trường học xanh, sạch, đẹp.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7099CA-0003-EBDB-5EBA-1FAB88802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4299943"/>
            <a:ext cx="4935771" cy="24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06532" y="79899"/>
            <a:ext cx="11939418" cy="6921902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1480" y="303394"/>
            <a:ext cx="10983177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</a:t>
            </a:r>
            <a:r>
              <a:rPr lang="vi-VN" sz="4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hảo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</a:rPr>
              <a:t>luận theo tổ những việc cần thực hiện để giữ gìn trường học xanh, sạch, đẹp theo gợi ý: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8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-116252" y="4919509"/>
            <a:ext cx="4096086" cy="19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B2E68F-0C86-BC26-FD55-45DA6F961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97" y="2145275"/>
            <a:ext cx="3660776" cy="2259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D4E4516-E5C0-1069-F4CA-8F6E3F9C3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003" y="2145275"/>
            <a:ext cx="3163633" cy="2259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6019B8-64F6-CF44-68C6-2F38FB550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506" y="2145275"/>
            <a:ext cx="3332706" cy="2259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E2ED0F3-6ABC-D260-DFAA-C854562F3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827" y="4716540"/>
            <a:ext cx="2998044" cy="214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2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55080" y="0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0">
            <a:extLst>
              <a:ext uri="{FF2B5EF4-FFF2-40B4-BE49-F238E27FC236}">
                <a16:creationId xmlns="" xmlns:a16="http://schemas.microsoft.com/office/drawing/2014/main" id="{D55F4CE5-F5F7-0F89-D851-24439AE2F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="" xmlns:a16="http://schemas.microsoft.com/office/drawing/2014/main" id="{1E71180C-1DFD-1794-578E-B0E28F621349}"/>
              </a:ext>
            </a:extLst>
          </p:cNvPr>
          <p:cNvSpPr/>
          <p:nvPr/>
        </p:nvSpPr>
        <p:spPr>
          <a:xfrm>
            <a:off x="3829013" y="603850"/>
            <a:ext cx="7572975" cy="39422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Dựa trên kết quả khảo sát của các tổ, em thấy khu vực nào cần được chăm sóc, sửa sang, </a:t>
            </a:r>
            <a:r>
              <a:rPr lang="en-US" sz="4000" b="1" dirty="0" err="1" smtClean="0">
                <a:solidFill>
                  <a:prstClr val="black"/>
                </a:solidFill>
              </a:rPr>
              <a:t>dọn</a:t>
            </a:r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vi-VN" sz="4000" b="1" smtClean="0">
                <a:solidFill>
                  <a:prstClr val="black"/>
                </a:solidFill>
              </a:rPr>
              <a:t>vệ </a:t>
            </a:r>
            <a:r>
              <a:rPr lang="vi-VN" sz="4000" b="1" dirty="0">
                <a:solidFill>
                  <a:prstClr val="black"/>
                </a:solidFill>
              </a:rPr>
              <a:t>sinh?</a:t>
            </a:r>
          </a:p>
        </p:txBody>
      </p:sp>
    </p:spTree>
    <p:extLst>
      <p:ext uri="{BB962C8B-B14F-4D97-AF65-F5344CB8AC3E}">
        <p14:creationId xmlns:p14="http://schemas.microsoft.com/office/powerpoint/2010/main" val="38347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19" y="-297"/>
            <a:ext cx="832176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7371688" cy="68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7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2088657546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396" y="146649"/>
            <a:ext cx="11950604" cy="67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190625" y="2171222"/>
            <a:ext cx="8148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Xây dựng kế hoạch và phân công nhiệm vụ cụ thể cho từng thành viên</a:t>
            </a: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="" xmlns:a16="http://schemas.microsoft.com/office/drawing/2014/main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1" y="3190480"/>
            <a:ext cx="3892889" cy="3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45837" y="15648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04AA35-8D1C-466A-9C39-975DC55463AA}"/>
              </a:ext>
            </a:extLst>
          </p:cNvPr>
          <p:cNvSpPr txBox="1"/>
          <p:nvPr/>
        </p:nvSpPr>
        <p:spPr>
          <a:xfrm>
            <a:off x="600075" y="76200"/>
            <a:ext cx="11020425" cy="13280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Mỗi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tổ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lựa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chọn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một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công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trong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số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vừa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sẻ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để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lên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kế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hoạch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hoạt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động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cụ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thể</a:t>
            </a:r>
            <a:r>
              <a:rPr lang="en-US" sz="3600" dirty="0">
                <a:solidFill>
                  <a:prstClr val="black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69988A-2CC4-CC58-46EC-C19C53F0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6862" y="1581149"/>
            <a:ext cx="3605213" cy="4341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32434A-9805-BCB5-C6A8-EEEDEE963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937" y="1738312"/>
            <a:ext cx="3919538" cy="4109002"/>
          </a:xfrm>
          <a:prstGeom prst="rect">
            <a:avLst/>
          </a:prstGeom>
          <a:ln>
            <a:solidFill>
              <a:srgbClr val="F75456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4080294" y="705706"/>
            <a:ext cx="7039155" cy="3450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11397" y="1263557"/>
            <a:ext cx="56227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51494" y="1229050"/>
            <a:ext cx="13284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87" y="146649"/>
            <a:ext cx="12098013" cy="66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89253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9520E5C-F892-41E4-106E-9F01510BF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3" y="-111698"/>
            <a:ext cx="2383743" cy="14997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C6480A2-B7D4-CEB2-7326-363F97EED042}"/>
              </a:ext>
            </a:extLst>
          </p:cNvPr>
          <p:cNvGrpSpPr/>
          <p:nvPr/>
        </p:nvGrpSpPr>
        <p:grpSpPr>
          <a:xfrm>
            <a:off x="2465471" y="911771"/>
            <a:ext cx="7773904" cy="964654"/>
            <a:chOff x="6696582" y="4545422"/>
            <a:chExt cx="5577805" cy="1312170"/>
          </a:xfrm>
        </p:grpSpPr>
        <p:sp>
          <p:nvSpPr>
            <p:cNvPr id="10" name="Rectangle: Diagonal Corners Snipped 9">
              <a:extLst>
                <a:ext uri="{FF2B5EF4-FFF2-40B4-BE49-F238E27FC236}">
                  <a16:creationId xmlns="" xmlns:a16="http://schemas.microsoft.com/office/drawing/2014/main" id="{F4BE582B-DB82-B513-D8B1-B9E273301B46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E62A127-7D3D-AD12-498D-C9901F7AD182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Tổ em dự kiến thực hiện hoạt động gì?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50D710C-1CE0-8837-AC2E-4B0377BB3B5E}"/>
              </a:ext>
            </a:extLst>
          </p:cNvPr>
          <p:cNvGrpSpPr/>
          <p:nvPr/>
        </p:nvGrpSpPr>
        <p:grpSpPr>
          <a:xfrm>
            <a:off x="2378783" y="1983135"/>
            <a:ext cx="7773904" cy="1784866"/>
            <a:chOff x="6607046" y="4280365"/>
            <a:chExt cx="5577805" cy="1853518"/>
          </a:xfrm>
        </p:grpSpPr>
        <p:sp>
          <p:nvSpPr>
            <p:cNvPr id="14" name="Rectangle: Diagonal Corners Snipped 13">
              <a:extLst>
                <a:ext uri="{FF2B5EF4-FFF2-40B4-BE49-F238E27FC236}">
                  <a16:creationId xmlns="" xmlns:a16="http://schemas.microsoft.com/office/drawing/2014/main" id="{814F752C-B63B-E7FA-5F77-826398CC77A0}"/>
                </a:ext>
              </a:extLst>
            </p:cNvPr>
            <p:cNvSpPr/>
            <p:nvPr/>
          </p:nvSpPr>
          <p:spPr>
            <a:xfrm>
              <a:off x="6869762" y="4280365"/>
              <a:ext cx="5231447" cy="1836903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9C93A00D-7C3E-800B-A776-8D6A55D5611B}"/>
                </a:ext>
              </a:extLst>
            </p:cNvPr>
            <p:cNvSpPr txBox="1"/>
            <p:nvPr/>
          </p:nvSpPr>
          <p:spPr>
            <a:xfrm>
              <a:off x="6607046" y="4312080"/>
              <a:ext cx="5577805" cy="1821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Để thực hiện hoạt động ấy, cần làm những công việc cụ thể </a:t>
              </a:r>
              <a:r>
                <a:rPr lang="nl-NL" sz="3600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nào? Chuẩn bị dụng cụ gì?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DE36739-4420-25E7-3DDD-9131D68DE719}"/>
              </a:ext>
            </a:extLst>
          </p:cNvPr>
          <p:cNvGrpSpPr/>
          <p:nvPr/>
        </p:nvGrpSpPr>
        <p:grpSpPr>
          <a:xfrm>
            <a:off x="2513096" y="3905252"/>
            <a:ext cx="7773904" cy="876298"/>
            <a:chOff x="6696582" y="4545422"/>
            <a:chExt cx="5577805" cy="1300901"/>
          </a:xfrm>
        </p:grpSpPr>
        <p:sp>
          <p:nvSpPr>
            <p:cNvPr id="17" name="Rectangle: Diagonal Corners Snipped 16">
              <a:extLst>
                <a:ext uri="{FF2B5EF4-FFF2-40B4-BE49-F238E27FC236}">
                  <a16:creationId xmlns="" xmlns:a16="http://schemas.microsoft.com/office/drawing/2014/main" id="{7A4C1400-8355-1D93-9867-0BF62329FA78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0B00ED2-1F67-F51E-A203-B943FA662BF4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67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Ai đảm nhận những công việc đó?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3E68F9C-42DB-DEB8-5498-F21DFF525396}"/>
              </a:ext>
            </a:extLst>
          </p:cNvPr>
          <p:cNvGrpSpPr/>
          <p:nvPr/>
        </p:nvGrpSpPr>
        <p:grpSpPr>
          <a:xfrm>
            <a:off x="2541671" y="5067300"/>
            <a:ext cx="7773904" cy="1466850"/>
            <a:chOff x="6696582" y="4545422"/>
            <a:chExt cx="5577805" cy="1537391"/>
          </a:xfrm>
        </p:grpSpPr>
        <p:sp>
          <p:nvSpPr>
            <p:cNvPr id="20" name="Rectangle: Diagonal Corners Snipped 19">
              <a:extLst>
                <a:ext uri="{FF2B5EF4-FFF2-40B4-BE49-F238E27FC236}">
                  <a16:creationId xmlns="" xmlns:a16="http://schemas.microsoft.com/office/drawing/2014/main" id="{34813AAC-A252-84B8-D1DC-85E0377AB62F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83EED796-28A5-1DE5-0908-39D902760B19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425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em sẽ thực hiện phần việc được phân công khi nào?</a:t>
              </a:r>
              <a:endParaRPr lang="vi-VN" sz="5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29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826198-4E1A-45D9-57D0-2B8EB54E4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1" y="241514"/>
            <a:ext cx="2566638" cy="926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EE5E73-8E06-C36B-69AA-B9A657BA4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5" y="1380764"/>
            <a:ext cx="12165625" cy="5477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94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2015232" y="1825624"/>
            <a:ext cx="7688062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2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62E55C79-76BA-F490-FFD3-36E712BAD7FB}"/>
              </a:ext>
            </a:extLst>
          </p:cNvPr>
          <p:cNvSpPr/>
          <p:nvPr/>
        </p:nvSpPr>
        <p:spPr>
          <a:xfrm>
            <a:off x="3862286" y="0"/>
            <a:ext cx="4748314" cy="2826290"/>
          </a:xfrm>
          <a:prstGeom prst="cloud">
            <a:avLst/>
          </a:prstGeom>
          <a:solidFill>
            <a:srgbClr val="FDC7DC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2060"/>
                </a:solidFill>
              </a:rPr>
              <a:t>Chia </a:t>
            </a:r>
            <a:r>
              <a:rPr lang="en-US" sz="6000" b="1" dirty="0" err="1">
                <a:solidFill>
                  <a:srgbClr val="002060"/>
                </a:solidFill>
              </a:rPr>
              <a:t>sẻ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kế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hoạch</a:t>
            </a:r>
            <a:endParaRPr lang="en-US" sz="60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="" xmlns:a16="http://schemas.microsoft.com/office/drawing/2014/main" id="{7E9C5CB7-DC3C-CA4B-AC31-2E4499A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75" y="813097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Happy cute little kid boy with light idea | Kids cartoon  characters, Cartoon kids, Art drawings for kids">
            <a:extLst>
              <a:ext uri="{FF2B5EF4-FFF2-40B4-BE49-F238E27FC236}">
                <a16:creationId xmlns="" xmlns:a16="http://schemas.microsoft.com/office/drawing/2014/main" id="{D50C28F0-CFE6-3F2D-EE37-B9D2CEDA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61" y="1056356"/>
            <a:ext cx="5547058" cy="610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BD7D4F-FBC0-1E66-5192-6115A22677EC}"/>
              </a:ext>
            </a:extLst>
          </p:cNvPr>
          <p:cNvSpPr txBox="1"/>
          <p:nvPr/>
        </p:nvSpPr>
        <p:spPr>
          <a:xfrm>
            <a:off x="3394956" y="4729929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000" b="1" err="1">
                <a:solidFill>
                  <a:srgbClr val="FC1839"/>
                </a:solidFill>
                <a:cs typeface="Calibri" panose="020F0502020204030204" pitchFamily="34" charset="0"/>
              </a:rPr>
              <a:t>Các</a:t>
            </a:r>
            <a:r>
              <a:rPr lang="en-US" sz="4000" b="1">
                <a:solidFill>
                  <a:srgbClr val="FC1839"/>
                </a:solidFill>
                <a:cs typeface="Calibri" panose="020F0502020204030204" pitchFamily="34" charset="0"/>
              </a:rPr>
              <a:t> nhóm </a:t>
            </a:r>
            <a:r>
              <a:rPr lang="en-US" sz="4000" b="1" dirty="0" err="1">
                <a:solidFill>
                  <a:srgbClr val="FC1839"/>
                </a:solidFill>
                <a:cs typeface="Calibri" panose="020F0502020204030204" pitchFamily="34" charset="0"/>
              </a:rPr>
              <a:t>khác</a:t>
            </a:r>
            <a:endParaRPr lang="en-US" sz="4000" b="1" dirty="0">
              <a:solidFill>
                <a:srgbClr val="FC1839"/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rgbClr val="FC1839"/>
                </a:solidFill>
                <a:cs typeface="Calibri" panose="020F0502020204030204" pitchFamily="34" charset="0"/>
              </a:rPr>
              <a:t>Lắng</a:t>
            </a:r>
            <a:r>
              <a:rPr lang="en-US" sz="4000" b="1" dirty="0">
                <a:solidFill>
                  <a:srgbClr val="FC1839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C1839"/>
                </a:solidFill>
                <a:cs typeface="Calibri" panose="020F0502020204030204" pitchFamily="34" charset="0"/>
              </a:rPr>
              <a:t>nghe</a:t>
            </a:r>
            <a:r>
              <a:rPr lang="en-US" sz="4000" b="1" dirty="0">
                <a:solidFill>
                  <a:srgbClr val="FC1839"/>
                </a:solidFill>
                <a:cs typeface="Calibri" panose="020F0502020204030204" pitchFamily="34" charset="0"/>
              </a:rPr>
              <a:t> – </a:t>
            </a:r>
            <a:r>
              <a:rPr lang="en-US" sz="4000" b="1" dirty="0" err="1">
                <a:solidFill>
                  <a:srgbClr val="FC1839"/>
                </a:solidFill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FC1839"/>
                </a:solidFill>
                <a:cs typeface="Calibri" panose="020F0502020204030204" pitchFamily="34" charset="0"/>
              </a:rPr>
              <a:t> ý - </a:t>
            </a:r>
            <a:r>
              <a:rPr lang="en-US" sz="4000" b="1" dirty="0" err="1">
                <a:solidFill>
                  <a:srgbClr val="FC1839"/>
                </a:solidFill>
                <a:cs typeface="Calibri" panose="020F0502020204030204" pitchFamily="34" charset="0"/>
              </a:rPr>
              <a:t>bổ</a:t>
            </a:r>
            <a:r>
              <a:rPr lang="en-US" sz="4000" b="1" dirty="0">
                <a:solidFill>
                  <a:srgbClr val="FC1839"/>
                </a:solidFill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29868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420100" y="1436480"/>
            <a:ext cx="428625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7282" r="13357" b="20365"/>
          <a:stretch/>
        </p:blipFill>
        <p:spPr>
          <a:xfrm>
            <a:off x="1538514" y="58058"/>
            <a:ext cx="9739086" cy="67781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9885" y="2627072"/>
            <a:ext cx="5936343" cy="31757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4400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Mỗi công việc các em có thể làm, dù nhỏ nhưng cũng góp phần giúp trường, lớp chúng ta đẹp hơn nhiều.</a:t>
            </a:r>
            <a:endParaRPr lang="vi-VN" sz="44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2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cùng bé yêu- Bài hát- Bé bảo vệ môi trường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49" y="73388"/>
            <a:ext cx="11878574" cy="6681545"/>
          </a:xfrm>
        </p:spPr>
      </p:pic>
    </p:spTree>
    <p:extLst>
      <p:ext uri="{BB962C8B-B14F-4D97-AF65-F5344CB8AC3E}">
        <p14:creationId xmlns:p14="http://schemas.microsoft.com/office/powerpoint/2010/main" val="22132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=""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=""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=""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=""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=""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algn="ctr">
                <a:defRPr/>
              </a:pPr>
              <a:r>
                <a:rPr lang="en-US" altLang="zh-CN" sz="7200" b="1" dirty="0">
                  <a:solidFill>
                    <a:srgbClr val="63AE30"/>
                  </a:solidFill>
                </a:rPr>
                <a:t>VẬN DỤNG</a:t>
              </a:r>
              <a:endParaRPr lang="zh-CN" altLang="en-US" sz="7200" b="1" dirty="0">
                <a:solidFill>
                  <a:srgbClr val="63AE3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=""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4400" dirty="0">
                  <a:solidFill>
                    <a:prstClr val="black"/>
                  </a:solidFill>
                  <a:cs typeface="Calibri" panose="020F0502020204030204" pitchFamily="34" charset="0"/>
                </a:rPr>
                <a:t>N</a:t>
              </a:r>
              <a:r>
                <a:rPr lang="vi-VN" sz="4400" dirty="0">
                  <a:solidFill>
                    <a:prstClr val="black"/>
                  </a:solidFill>
                  <a:latin typeface="Calibri" panose="020F0502020204030204"/>
                  <a:cs typeface="Calibri" panose="020F0502020204030204" pitchFamily="34" charset="0"/>
                </a:rPr>
                <a:t>hờ người thân hỗ trợ chuẩn bị dụng cụ cần thiết để thực hiện kế hoạch giữ gìn trường học xanh, sạch, đẹp.</a:t>
              </a:r>
              <a:endParaRPr lang="vi-VN" sz="2800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96CB22-0DED-AC0D-5BDF-23BC74318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993" y="393907"/>
            <a:ext cx="568196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4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=""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=""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=""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91774" y="176339"/>
            <a:ext cx="7037922" cy="4735498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=""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=""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algn="ctr">
                <a:defRPr/>
              </a:pPr>
              <a:r>
                <a:rPr lang="en-US" altLang="zh-CN" sz="7200" b="1" dirty="0">
                  <a:solidFill>
                    <a:srgbClr val="63AE30"/>
                  </a:solidFill>
                </a:rPr>
                <a:t>KHỞI ĐỘNG</a:t>
              </a:r>
              <a:endParaRPr lang="zh-CN" altLang="en-US" sz="7200" b="1" dirty="0">
                <a:solidFill>
                  <a:srgbClr val="63AE3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288981" y="32625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4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BED8AB9-F483-D1BD-A2CB-6C993650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66" y="1037411"/>
            <a:ext cx="10504318" cy="1182727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="" xmlns:a16="http://schemas.microsoft.com/office/drawing/2014/main" id="{B8497590-096A-5DB5-EF99-81ED999BF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537" y="2578583"/>
            <a:ext cx="2242380" cy="3585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382EFB8-980F-CAD6-FD49-8FAFE2FF1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224" y="2590349"/>
            <a:ext cx="2420736" cy="35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03C9F8B0-D35F-FBAD-34EC-EFCCA7F3CC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8054209" y="2911759"/>
            <a:ext cx="4152851" cy="412296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5D9FDF1C-3683-3D24-076B-93913F0055B2}"/>
              </a:ext>
            </a:extLst>
          </p:cNvPr>
          <p:cNvSpPr/>
          <p:nvPr/>
        </p:nvSpPr>
        <p:spPr>
          <a:xfrm>
            <a:off x="-69012" y="0"/>
            <a:ext cx="8721305" cy="4438650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7" name="Hộp Văn bản 21">
            <a:extLst>
              <a:ext uri="{FF2B5EF4-FFF2-40B4-BE49-F238E27FC236}">
                <a16:creationId xmlns="" xmlns:a16="http://schemas.microsoft.com/office/drawing/2014/main" id="{6A4C021E-68F1-14D4-83C8-EDD80075ABCC}"/>
              </a:ext>
            </a:extLst>
          </p:cNvPr>
          <p:cNvSpPr txBox="1"/>
          <p:nvPr/>
        </p:nvSpPr>
        <p:spPr>
          <a:xfrm>
            <a:off x="-2" y="37445"/>
            <a:ext cx="86522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Quản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hô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“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” HS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“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”.  </a:t>
            </a:r>
            <a:r>
              <a:rPr lang="en-US" sz="3600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HS </a:t>
            </a:r>
            <a:r>
              <a:rPr lang="en-US" sz="3600" b="1" dirty="0" err="1" smtClean="0">
                <a:solidFill>
                  <a:prstClr val="black"/>
                </a:solidFill>
                <a:cs typeface="Calibri" panose="020F0502020204030204" pitchFamily="34" charset="0"/>
              </a:rPr>
              <a:t>kết</a:t>
            </a:r>
            <a:r>
              <a:rPr lang="en-US" sz="3600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trao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nhận mình là một sự vật, không gian của trường.</a:t>
            </a:r>
            <a:endParaRPr lang="en-US" sz="36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just"/>
            <a:r>
              <a:rPr lang="vi-VN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en-US" sz="3600" b="1" i="1" dirty="0">
                <a:solidFill>
                  <a:srgbClr val="FF0000"/>
                </a:solidFill>
                <a:cs typeface="Calibri" panose="020F0502020204030204" pitchFamily="34" charset="0"/>
              </a:rPr>
              <a:t>C</a:t>
            </a:r>
            <a:r>
              <a:rPr lang="vi-VN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cổ thụ trên sân trường/ ghế đá/ chậu hoa/ cái trống/ cánh cổng trường/bảng tin của trường/bức tường</a:t>
            </a:r>
            <a:r>
              <a:rPr lang="en-US" sz="3600" b="1" i="1" dirty="0">
                <a:solidFill>
                  <a:srgbClr val="FF0000"/>
                </a:solidFill>
                <a:cs typeface="Calibri" panose="020F0502020204030204" pitchFamily="34" charset="0"/>
              </a:rPr>
              <a:t>…</a:t>
            </a:r>
            <a:endParaRPr lang="vi-VN" sz="36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C6953-148B-39ED-9060-20B3768AC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143" y="884304"/>
            <a:ext cx="5114987" cy="1566808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E0FE153-BC7E-F66B-8DBA-B858F3812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949"/>
            <a:ext cx="3640461" cy="3640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EB8A63C-4B8B-393D-1A41-F692F09330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01" y="4530048"/>
            <a:ext cx="1658374" cy="2102156"/>
          </a:xfrm>
          <a:prstGeom prst="rect">
            <a:avLst/>
          </a:prstGeom>
        </p:spPr>
      </p:pic>
      <p:pic>
        <p:nvPicPr>
          <p:cNvPr id="13" name="Picture 12" descr="A drawing of a bench&#10;&#10;Description automatically generated">
            <a:extLst>
              <a:ext uri="{FF2B5EF4-FFF2-40B4-BE49-F238E27FC236}">
                <a16:creationId xmlns="" xmlns:a16="http://schemas.microsoft.com/office/drawing/2014/main" id="{D3B17BDB-CFB9-EAC5-03A2-D65566455A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4038599"/>
            <a:ext cx="3305175" cy="3305175"/>
          </a:xfrm>
          <a:prstGeom prst="rect">
            <a:avLst/>
          </a:prstGeom>
        </p:spPr>
      </p:pic>
      <p:pic>
        <p:nvPicPr>
          <p:cNvPr id="3" name="Nội dung đoạn văn bản của b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56096" y="6329778"/>
            <a:ext cx="744369" cy="4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6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03C9F8B0-D35F-FBAD-34EC-EFCCA7F3C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8054209" y="2911759"/>
            <a:ext cx="4152851" cy="412296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5D9FDF1C-3683-3D24-076B-93913F0055B2}"/>
              </a:ext>
            </a:extLst>
          </p:cNvPr>
          <p:cNvSpPr/>
          <p:nvPr/>
        </p:nvSpPr>
        <p:spPr>
          <a:xfrm>
            <a:off x="133349" y="51915"/>
            <a:ext cx="8176150" cy="223408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7" name="Hộp Văn bản 21">
            <a:extLst>
              <a:ext uri="{FF2B5EF4-FFF2-40B4-BE49-F238E27FC236}">
                <a16:creationId xmlns="" xmlns:a16="http://schemas.microsoft.com/office/drawing/2014/main" id="{6A4C021E-68F1-14D4-83C8-EDD80075ABCC}"/>
              </a:ext>
            </a:extLst>
          </p:cNvPr>
          <p:cNvSpPr txBox="1"/>
          <p:nvPr/>
        </p:nvSpPr>
        <p:spPr>
          <a:xfrm>
            <a:off x="133348" y="0"/>
            <a:ext cx="80341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L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 lượt hoá thân vào các sự vật, không gian ấy để nêu lên mong muốn của mình</a:t>
            </a:r>
            <a:endParaRPr lang="en-US" sz="36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just"/>
            <a:r>
              <a:rPr lang="vi-VN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dụ: </a:t>
            </a:r>
            <a:r>
              <a:rPr lang="en-US" sz="3600" b="1" i="1" dirty="0">
                <a:solidFill>
                  <a:srgbClr val="FF0000"/>
                </a:solidFill>
                <a:cs typeface="Calibri" panose="020F0502020204030204" pitchFamily="34" charset="0"/>
              </a:rPr>
              <a:t>H</a:t>
            </a:r>
            <a:r>
              <a:rPr lang="vi-VN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oá thân thành chiếc ghế đá và nói: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C6953-148B-39ED-9060-20B3768AC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356" y="1159696"/>
            <a:ext cx="5114987" cy="1566808"/>
          </a:xfrm>
          <a:prstGeom prst="rect">
            <a:avLst/>
          </a:prstGeom>
        </p:spPr>
      </p:pic>
      <p:pic>
        <p:nvPicPr>
          <p:cNvPr id="13" name="Picture 12" descr="A drawing of a bench&#10;&#10;Description automatically generated">
            <a:extLst>
              <a:ext uri="{FF2B5EF4-FFF2-40B4-BE49-F238E27FC236}">
                <a16:creationId xmlns="" xmlns:a16="http://schemas.microsoft.com/office/drawing/2014/main" id="{D3B17BDB-CFB9-EAC5-03A2-D65566455A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8" y="4190813"/>
            <a:ext cx="3305175" cy="33051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="" xmlns:a16="http://schemas.microsoft.com/office/drawing/2014/main" id="{67D7AEF1-A320-9BD3-0BC1-098A858DBA13}"/>
              </a:ext>
            </a:extLst>
          </p:cNvPr>
          <p:cNvSpPr/>
          <p:nvPr/>
        </p:nvSpPr>
        <p:spPr>
          <a:xfrm>
            <a:off x="146573" y="1695635"/>
            <a:ext cx="8149701" cy="3045041"/>
          </a:xfrm>
          <a:prstGeom prst="wedgeEllipseCallout">
            <a:avLst>
              <a:gd name="adj1" fmla="val -12941"/>
              <a:gd name="adj2" fmla="val 65148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tôi là những chiếc ghế đá trên sân trường. Chúng tôi muốn mình luôn được sạch sẽ và không bị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Calibri" panose="020F0502020204030204" pitchFamily="34" charset="0"/>
              </a:rPr>
              <a:t>bạn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dính kẹo cao su </a:t>
            </a:r>
            <a:r>
              <a:rPr lang="vi-VN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6" name="Thiết kế chưa có tê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8928" y="6445188"/>
            <a:ext cx="793072" cy="41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=""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=""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=""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8086725" y="3552996"/>
            <a:ext cx="4520704" cy="3477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49386B-4CFA-2F69-0897-4C4B8FCDB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8255"/>
            <a:ext cx="5400675" cy="264974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711D83A-C326-3AC3-0D27-3B59E5F6E06B}"/>
              </a:ext>
            </a:extLst>
          </p:cNvPr>
          <p:cNvSpPr/>
          <p:nvPr/>
        </p:nvSpPr>
        <p:spPr>
          <a:xfrm>
            <a:off x="1581150" y="809624"/>
            <a:ext cx="9020175" cy="3362326"/>
          </a:xfrm>
          <a:prstGeom prst="roundRect">
            <a:avLst/>
          </a:prstGeom>
          <a:solidFill>
            <a:srgbClr val="FFFFFF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BBEBB52-BE02-6225-D8B1-E9DB1A2E2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612" y="681463"/>
            <a:ext cx="8169859" cy="1516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E0CF0F-63B8-D1B1-6483-611552EFB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8271">
            <a:off x="859197" y="1746274"/>
            <a:ext cx="2028825" cy="791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C75F39F-3596-E6AC-BD34-2DE3FFB8D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3609" y="2141918"/>
            <a:ext cx="8840261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548</Words>
  <Application>Microsoft Office PowerPoint</Application>
  <PresentationFormat>Widescreen</PresentationFormat>
  <Paragraphs>43</Paragraphs>
  <Slides>27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微软雅黑</vt:lpstr>
      <vt:lpstr>宋体</vt:lpstr>
      <vt:lpstr>Arial</vt:lpstr>
      <vt:lpstr>Calibri</vt:lpstr>
      <vt:lpstr>Calibri (Body)</vt:lpstr>
      <vt:lpstr>Calibri Light</vt:lpstr>
      <vt:lpstr>Cambria</vt:lpstr>
      <vt:lpstr>LNTH-LuoLuoNotangYuanTi 1</vt:lpstr>
      <vt:lpstr>Times New Roman</vt:lpstr>
      <vt:lpstr>印品黑体</vt:lpstr>
      <vt:lpstr>等线</vt:lpstr>
      <vt:lpstr>Office Theme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31</cp:revision>
  <dcterms:created xsi:type="dcterms:W3CDTF">2025-11-10T13:33:54Z</dcterms:created>
  <dcterms:modified xsi:type="dcterms:W3CDTF">2025-11-12T23:01:32Z</dcterms:modified>
</cp:coreProperties>
</file>