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20"/>
  </p:notesMasterIdLst>
  <p:sldIdLst>
    <p:sldId id="333" r:id="rId4"/>
    <p:sldId id="288" r:id="rId5"/>
    <p:sldId id="303" r:id="rId6"/>
    <p:sldId id="285" r:id="rId7"/>
    <p:sldId id="260" r:id="rId8"/>
    <p:sldId id="304" r:id="rId9"/>
    <p:sldId id="322" r:id="rId10"/>
    <p:sldId id="302" r:id="rId11"/>
    <p:sldId id="328" r:id="rId12"/>
    <p:sldId id="309" r:id="rId13"/>
    <p:sldId id="307" r:id="rId14"/>
    <p:sldId id="327" r:id="rId15"/>
    <p:sldId id="329" r:id="rId16"/>
    <p:sldId id="330" r:id="rId17"/>
    <p:sldId id="331" r:id="rId18"/>
    <p:sldId id="28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658"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5F6633-F56A-4FC4-8D94-7E6F74C464C3}" type="datetimeFigureOut">
              <a:rPr lang="en-US" smtClean="0"/>
              <a:t>4/23/2025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3A1615-71DB-467F-90A0-B1CBF04A2E60}" type="slidenum">
              <a:rPr lang="en-US" smtClean="0"/>
              <a:t>‹#›</a:t>
            </a:fld>
            <a:endParaRPr lang="en-US"/>
          </a:p>
        </p:txBody>
      </p:sp>
    </p:spTree>
    <p:extLst>
      <p:ext uri="{BB962C8B-B14F-4D97-AF65-F5344CB8AC3E}">
        <p14:creationId xmlns:p14="http://schemas.microsoft.com/office/powerpoint/2010/main" val="2089809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F0484-0F60-4837-8BE2-4414FF4B5C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9431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Hỏi bài cũ</a:t>
            </a:r>
          </a:p>
          <a:p>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Qua đến mỗi hoạt động, GV nói là đến trạm mới trên chuyến hành trình của mình</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tình hình thực tế trên lớp, GV đưa từ học sinh viết sai vào để sửa chữa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theo tình hình lớp, GV thêm vào dấu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tình hình thực tế trên lớp, GV đưa từ học sinh viết sai vào để sửa chữa</a:t>
            </a:r>
          </a:p>
        </p:txBody>
      </p:sp>
    </p:spTree>
    <p:extLst>
      <p:ext uri="{BB962C8B-B14F-4D97-AF65-F5344CB8AC3E}">
        <p14:creationId xmlns:p14="http://schemas.microsoft.com/office/powerpoint/2010/main" val="3207700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4/23/2025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92554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4/23/2025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100120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4/23/2025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4870085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descr="水中的倒影&#10;&#10;描述已自动生成">
            <a:extLst>
              <a:ext uri="{FF2B5EF4-FFF2-40B4-BE49-F238E27FC236}">
                <a16:creationId xmlns:a16="http://schemas.microsoft.com/office/drawing/2014/main" id="{E84C4BCD-A035-47CA-9313-31B95FFE144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631176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4/23/2025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955143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4/23/2025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2326930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4/23/2025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1500935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42460701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4/23/2025</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241865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4/23/2025</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1275720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4/23/2025</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645257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06303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4/23/2025</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4906903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4/23/2025</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6003298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4/23/2025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258874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4/23/2025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139342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extLst>
      <p:ext uri="{BB962C8B-B14F-4D97-AF65-F5344CB8AC3E}">
        <p14:creationId xmlns:p14="http://schemas.microsoft.com/office/powerpoint/2010/main" val="55534082"/>
      </p:ext>
    </p:extLst>
  </p:cSld>
  <p:clrMapOvr>
    <a:masterClrMapping/>
  </p:clrMapOvr>
  <p:transition>
    <p:split orient="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4/23/2025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7120427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4/23/2025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7178183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4/23/2025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0178237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4/23/2025</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26647147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4/23/2025</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942162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4/23/2025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929035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4/23/2025</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6485589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4/23/2025</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2804691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4/23/2025</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9185726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4/23/2025</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618514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4/23/2025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2333732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4/23/2025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8121927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extLst>
      <p:ext uri="{BB962C8B-B14F-4D97-AF65-F5344CB8AC3E}">
        <p14:creationId xmlns:p14="http://schemas.microsoft.com/office/powerpoint/2010/main" val="1329530597"/>
      </p:ext>
    </p:extLst>
  </p:cSld>
  <p:clrMapOvr>
    <a:masterClrMapping/>
  </p:clrMapOvr>
  <p:transition>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4/23/2025</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1195881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4/23/2025</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675135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4/23/2025</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193238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9521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4/23/2025</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561070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4/23/2025</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813806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18" Type="http://schemas.openxmlformats.org/officeDocument/2006/relationships/image" Target="../media/image5.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6.svg"/><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sv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18" Type="http://schemas.openxmlformats.org/officeDocument/2006/relationships/image" Target="../media/image3.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4.svg"/><Relationship Id="rId2" Type="http://schemas.openxmlformats.org/officeDocument/2006/relationships/slideLayout" Target="../slideLayouts/slideLayout26.xml"/><Relationship Id="rId16" Type="http://schemas.openxmlformats.org/officeDocument/2006/relationships/image" Target="../media/image2.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svg"/><Relationship Id="rId10" Type="http://schemas.openxmlformats.org/officeDocument/2006/relationships/slideLayout" Target="../slideLayouts/slideLayout34.xml"/><Relationship Id="rId19" Type="http://schemas.openxmlformats.org/officeDocument/2006/relationships/image" Target="../media/image6.sv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4501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8"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28600" y="6324600"/>
            <a:ext cx="13049250" cy="1343025"/>
          </a:xfrm>
          <a:prstGeom prst="rect">
            <a:avLst/>
          </a:prstGeom>
        </p:spPr>
      </p:pic>
      <p:pic>
        <p:nvPicPr>
          <p:cNvPr id="12" name="Picture 7"/>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0063480" y="152400"/>
            <a:ext cx="2128520" cy="1684020"/>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78FE9963-B9B5-9511-6EC9-3082C4220EAE}"/>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1447801" y="123924"/>
            <a:ext cx="1242964" cy="1242964"/>
          </a:xfrm>
          <a:prstGeom prst="rect">
            <a:avLst/>
          </a:prstGeom>
        </p:spPr>
      </p:pic>
    </p:spTree>
    <p:extLst>
      <p:ext uri="{BB962C8B-B14F-4D97-AF65-F5344CB8AC3E}">
        <p14:creationId xmlns:p14="http://schemas.microsoft.com/office/powerpoint/2010/main" val="41403369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418222086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19.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35.svg"/><Relationship Id="rId5" Type="http://schemas.openxmlformats.org/officeDocument/2006/relationships/image" Target="../media/image23.png"/><Relationship Id="rId4" Type="http://schemas.openxmlformats.org/officeDocument/2006/relationships/image" Target="../media/image29.svg"/></Relationships>
</file>

<file path=ppt/slides/_rels/slide1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25.png"/><Relationship Id="rId1" Type="http://schemas.openxmlformats.org/officeDocument/2006/relationships/slideLayout" Target="../slideLayouts/slideLayout26.xml"/><Relationship Id="rId5" Type="http://schemas.openxmlformats.org/officeDocument/2006/relationships/image" Target="../media/image12.sv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31.svg"/><Relationship Id="rId5" Type="http://schemas.openxmlformats.org/officeDocument/2006/relationships/image" Target="../media/image20.png"/><Relationship Id="rId4" Type="http://schemas.openxmlformats.org/officeDocument/2006/relationships/image" Target="../media/image29.svg"/></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8.png"/><Relationship Id="rId4" Type="http://schemas.openxmlformats.org/officeDocument/2006/relationships/image" Target="../media/image9.svg"/></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4.svg"/><Relationship Id="rId5" Type="http://schemas.openxmlformats.org/officeDocument/2006/relationships/image" Target="../media/image10.png"/><Relationship Id="rId4" Type="http://schemas.openxmlformats.org/officeDocument/2006/relationships/image" Target="../media/image12.svg"/></Relationships>
</file>

<file path=ppt/slides/_rels/slide4.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0.sv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17.png"/><Relationship Id="rId4" Type="http://schemas.openxmlformats.org/officeDocument/2006/relationships/image" Target="../media/image24.svg"/></Relationships>
</file>

<file path=ppt/slides/_rels/slide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8.png"/><Relationship Id="rId1" Type="http://schemas.openxmlformats.org/officeDocument/2006/relationships/slideLayout" Target="../slideLayouts/slideLayout31.xml"/><Relationship Id="rId5" Type="http://schemas.openxmlformats.org/officeDocument/2006/relationships/image" Target="../media/image12.sv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31.svg"/><Relationship Id="rId5" Type="http://schemas.openxmlformats.org/officeDocument/2006/relationships/image" Target="../media/image20.png"/><Relationship Id="rId4" Type="http://schemas.openxmlformats.org/officeDocument/2006/relationships/image" Target="../media/image29.sv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cartoon of a person sitting on a pile of coins next to a piggy bank&#10;&#10;Description automatically generated">
            <a:extLst>
              <a:ext uri="{FF2B5EF4-FFF2-40B4-BE49-F238E27FC236}">
                <a16:creationId xmlns:a16="http://schemas.microsoft.com/office/drawing/2014/main" id="{F87571A4-F6B2-903F-FA82-791A0B199F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2144" y="3743324"/>
            <a:ext cx="2733681" cy="2733681"/>
          </a:xfrm>
          <a:prstGeom prst="rect">
            <a:avLst/>
          </a:prstGeom>
        </p:spPr>
      </p:pic>
      <p:sp>
        <p:nvSpPr>
          <p:cNvPr id="6" name="TextBox 5"/>
          <p:cNvSpPr txBox="1"/>
          <p:nvPr/>
        </p:nvSpPr>
        <p:spPr>
          <a:xfrm>
            <a:off x="1157465" y="3000304"/>
            <a:ext cx="10642363" cy="1200329"/>
          </a:xfrm>
          <a:prstGeom prst="rect">
            <a:avLst/>
          </a:prstGeom>
          <a:noFill/>
        </p:spPr>
        <p:txBody>
          <a:bodyPr wrap="square" rtlCol="0">
            <a:spAutoFit/>
          </a:bodyPr>
          <a:lstStyle/>
          <a:p>
            <a:pPr algn="ctr"/>
            <a:r>
              <a:rPr lang="en-US" sz="3600" b="1" dirty="0" err="1">
                <a:solidFill>
                  <a:srgbClr val="7030A0"/>
                </a:solidFill>
                <a:latin typeface="Times New Roman" panose="02020603050405020304" pitchFamily="18" charset="0"/>
                <a:cs typeface="Times New Roman" panose="02020603050405020304" pitchFamily="18" charset="0"/>
              </a:rPr>
              <a:t>Giáo</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smtClean="0">
                <a:solidFill>
                  <a:srgbClr val="7030A0"/>
                </a:solidFill>
                <a:latin typeface="Times New Roman" panose="02020603050405020304" pitchFamily="18" charset="0"/>
                <a:cs typeface="Times New Roman" panose="02020603050405020304" pitchFamily="18" charset="0"/>
              </a:rPr>
              <a:t>viên</a:t>
            </a:r>
            <a:r>
              <a:rPr lang="en-US" sz="3600" b="1" dirty="0" smtClean="0">
                <a:solidFill>
                  <a:srgbClr val="7030A0"/>
                </a:solidFill>
                <a:latin typeface="Times New Roman" panose="02020603050405020304" pitchFamily="18" charset="0"/>
                <a:cs typeface="Times New Roman" panose="02020603050405020304" pitchFamily="18" charset="0"/>
              </a:rPr>
              <a:t>: </a:t>
            </a:r>
            <a:r>
              <a:rPr lang="en-US" sz="3600" b="1" dirty="0" err="1" smtClean="0">
                <a:solidFill>
                  <a:srgbClr val="7030A0"/>
                </a:solidFill>
                <a:latin typeface="Times New Roman" panose="02020603050405020304" pitchFamily="18" charset="0"/>
                <a:cs typeface="Times New Roman" panose="02020603050405020304" pitchFamily="18" charset="0"/>
              </a:rPr>
              <a:t>Hoàng</a:t>
            </a:r>
            <a:r>
              <a:rPr lang="en-US" sz="3600" b="1" dirty="0" smtClean="0">
                <a:solidFill>
                  <a:srgbClr val="7030A0"/>
                </a:solidFill>
                <a:latin typeface="Times New Roman" panose="02020603050405020304" pitchFamily="18" charset="0"/>
                <a:cs typeface="Times New Roman" panose="02020603050405020304" pitchFamily="18" charset="0"/>
              </a:rPr>
              <a:t> </a:t>
            </a:r>
            <a:r>
              <a:rPr lang="en-US" sz="3600" b="1" dirty="0" err="1" smtClean="0">
                <a:solidFill>
                  <a:srgbClr val="7030A0"/>
                </a:solidFill>
                <a:latin typeface="Times New Roman" panose="02020603050405020304" pitchFamily="18" charset="0"/>
                <a:cs typeface="Times New Roman" panose="02020603050405020304" pitchFamily="18" charset="0"/>
              </a:rPr>
              <a:t>Văn</a:t>
            </a:r>
            <a:r>
              <a:rPr lang="en-US" sz="3600" b="1" dirty="0" smtClean="0">
                <a:solidFill>
                  <a:srgbClr val="7030A0"/>
                </a:solidFill>
                <a:latin typeface="Times New Roman" panose="02020603050405020304" pitchFamily="18" charset="0"/>
                <a:cs typeface="Times New Roman" panose="02020603050405020304" pitchFamily="18" charset="0"/>
              </a:rPr>
              <a:t> </a:t>
            </a:r>
            <a:r>
              <a:rPr lang="en-US" sz="3600" b="1" dirty="0" err="1" smtClean="0">
                <a:solidFill>
                  <a:srgbClr val="7030A0"/>
                </a:solidFill>
                <a:latin typeface="Times New Roman" panose="02020603050405020304" pitchFamily="18" charset="0"/>
                <a:cs typeface="Times New Roman" panose="02020603050405020304" pitchFamily="18" charset="0"/>
              </a:rPr>
              <a:t>Chuẩn</a:t>
            </a:r>
            <a:endParaRPr lang="en-US" sz="3600" b="1" dirty="0" smtClean="0">
              <a:solidFill>
                <a:srgbClr val="7030A0"/>
              </a:solidFill>
              <a:latin typeface="Times New Roman" panose="02020603050405020304" pitchFamily="18" charset="0"/>
              <a:cs typeface="Times New Roman" panose="02020603050405020304" pitchFamily="18" charset="0"/>
            </a:endParaRPr>
          </a:p>
          <a:p>
            <a:pPr algn="ctr"/>
            <a:r>
              <a:rPr lang="en-US" sz="3600" b="1" dirty="0" err="1" smtClean="0">
                <a:solidFill>
                  <a:srgbClr val="7030A0"/>
                </a:solidFill>
                <a:latin typeface="Times New Roman" panose="02020603050405020304" pitchFamily="18" charset="0"/>
                <a:cs typeface="Times New Roman" panose="02020603050405020304" pitchFamily="18" charset="0"/>
              </a:rPr>
              <a:t>Giáo</a:t>
            </a:r>
            <a:r>
              <a:rPr lang="en-US" sz="3600" b="1" dirty="0" smtClean="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viên</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Trường</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Tiểu</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học</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Toàn</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smtClean="0">
                <a:solidFill>
                  <a:srgbClr val="7030A0"/>
                </a:solidFill>
                <a:latin typeface="Times New Roman" panose="02020603050405020304" pitchFamily="18" charset="0"/>
                <a:cs typeface="Times New Roman" panose="02020603050405020304" pitchFamily="18" charset="0"/>
              </a:rPr>
              <a:t>Thắng</a:t>
            </a:r>
            <a:r>
              <a:rPr lang="en-US" sz="3600" b="1" dirty="0" smtClean="0">
                <a:solidFill>
                  <a:srgbClr val="7030A0"/>
                </a:solidFill>
                <a:latin typeface="Times New Roman" panose="02020603050405020304" pitchFamily="18" charset="0"/>
                <a:cs typeface="Times New Roman" panose="02020603050405020304" pitchFamily="18" charset="0"/>
              </a:rPr>
              <a:t> </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Tiên</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Thắng</a:t>
            </a:r>
            <a:endParaRPr lang="en-US" sz="3600" b="1" dirty="0">
              <a:solidFill>
                <a:srgbClr val="7030A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975946" y="116967"/>
            <a:ext cx="10436469" cy="1446550"/>
          </a:xfrm>
          <a:prstGeom prst="rect">
            <a:avLst/>
          </a:prstGeom>
          <a:noFill/>
        </p:spPr>
        <p:txBody>
          <a:bodyPr wrap="square" rtlCol="0">
            <a:spAutoFit/>
          </a:bodyPr>
          <a:lstStyle/>
          <a:p>
            <a:pPr algn="ctr"/>
            <a:r>
              <a:rPr lang="en-US" sz="4400" b="1" dirty="0" err="1" smtClean="0">
                <a:solidFill>
                  <a:srgbClr val="7030A0"/>
                </a:solidFill>
                <a:latin typeface="Times New Roman" panose="02020603050405020304" pitchFamily="18" charset="0"/>
                <a:cs typeface="Times New Roman" panose="02020603050405020304" pitchFamily="18" charset="0"/>
              </a:rPr>
              <a:t>Nhiệt</a:t>
            </a:r>
            <a:r>
              <a:rPr lang="en-US" sz="4400" b="1" dirty="0" smtClean="0">
                <a:solidFill>
                  <a:srgbClr val="7030A0"/>
                </a:solidFill>
                <a:latin typeface="Times New Roman" panose="02020603050405020304" pitchFamily="18" charset="0"/>
                <a:cs typeface="Times New Roman" panose="02020603050405020304" pitchFamily="18" charset="0"/>
              </a:rPr>
              <a:t> </a:t>
            </a:r>
            <a:r>
              <a:rPr lang="en-US" sz="4400" b="1" dirty="0" err="1" smtClean="0">
                <a:solidFill>
                  <a:srgbClr val="7030A0"/>
                </a:solidFill>
                <a:latin typeface="Times New Roman" panose="02020603050405020304" pitchFamily="18" charset="0"/>
                <a:cs typeface="Times New Roman" panose="02020603050405020304" pitchFamily="18" charset="0"/>
              </a:rPr>
              <a:t>liệt</a:t>
            </a:r>
            <a:r>
              <a:rPr lang="en-US" sz="4400" b="1" dirty="0" smtClean="0">
                <a:solidFill>
                  <a:srgbClr val="7030A0"/>
                </a:solidFill>
                <a:latin typeface="Times New Roman" panose="02020603050405020304" pitchFamily="18" charset="0"/>
                <a:cs typeface="Times New Roman" panose="02020603050405020304" pitchFamily="18" charset="0"/>
              </a:rPr>
              <a:t> </a:t>
            </a:r>
            <a:r>
              <a:rPr lang="en-US" sz="4400" b="1" dirty="0" err="1" smtClean="0">
                <a:solidFill>
                  <a:srgbClr val="7030A0"/>
                </a:solidFill>
                <a:latin typeface="Times New Roman" panose="02020603050405020304" pitchFamily="18" charset="0"/>
                <a:cs typeface="Times New Roman" panose="02020603050405020304" pitchFamily="18" charset="0"/>
              </a:rPr>
              <a:t>chào</a:t>
            </a:r>
            <a:r>
              <a:rPr lang="en-US" sz="4400" b="1" dirty="0" smtClean="0">
                <a:solidFill>
                  <a:srgbClr val="7030A0"/>
                </a:solidFill>
                <a:latin typeface="Times New Roman" panose="02020603050405020304" pitchFamily="18" charset="0"/>
                <a:cs typeface="Times New Roman" panose="02020603050405020304" pitchFamily="18" charset="0"/>
              </a:rPr>
              <a:t> </a:t>
            </a:r>
            <a:r>
              <a:rPr lang="en-US" sz="4400" b="1" dirty="0" err="1" smtClean="0">
                <a:solidFill>
                  <a:srgbClr val="7030A0"/>
                </a:solidFill>
                <a:latin typeface="Times New Roman" panose="02020603050405020304" pitchFamily="18" charset="0"/>
                <a:cs typeface="Times New Roman" panose="02020603050405020304" pitchFamily="18" charset="0"/>
              </a:rPr>
              <a:t>mừng</a:t>
            </a:r>
            <a:r>
              <a:rPr lang="en-US" sz="4400" b="1" dirty="0" smtClean="0">
                <a:solidFill>
                  <a:srgbClr val="7030A0"/>
                </a:solidFill>
                <a:latin typeface="Times New Roman" panose="02020603050405020304" pitchFamily="18" charset="0"/>
                <a:cs typeface="Times New Roman" panose="02020603050405020304" pitchFamily="18" charset="0"/>
              </a:rPr>
              <a:t> </a:t>
            </a:r>
          </a:p>
          <a:p>
            <a:pPr algn="ctr"/>
            <a:r>
              <a:rPr lang="en-US" sz="4400" b="1" dirty="0" err="1" smtClean="0">
                <a:solidFill>
                  <a:srgbClr val="7030A0"/>
                </a:solidFill>
                <a:latin typeface="Times New Roman" panose="02020603050405020304" pitchFamily="18" charset="0"/>
                <a:cs typeface="Times New Roman" panose="02020603050405020304" pitchFamily="18" charset="0"/>
              </a:rPr>
              <a:t>các</a:t>
            </a:r>
            <a:r>
              <a:rPr lang="en-US" sz="4400" b="1" dirty="0" smtClean="0">
                <a:solidFill>
                  <a:srgbClr val="7030A0"/>
                </a:solidFill>
                <a:latin typeface="Times New Roman" panose="02020603050405020304" pitchFamily="18" charset="0"/>
                <a:cs typeface="Times New Roman" panose="02020603050405020304" pitchFamily="18" charset="0"/>
              </a:rPr>
              <a:t> </a:t>
            </a:r>
            <a:r>
              <a:rPr lang="en-US" sz="4400" b="1" dirty="0" err="1" smtClean="0">
                <a:solidFill>
                  <a:srgbClr val="7030A0"/>
                </a:solidFill>
                <a:latin typeface="Times New Roman" panose="02020603050405020304" pitchFamily="18" charset="0"/>
                <a:cs typeface="Times New Roman" panose="02020603050405020304" pitchFamily="18" charset="0"/>
              </a:rPr>
              <a:t>thầy</a:t>
            </a:r>
            <a:r>
              <a:rPr lang="en-US" sz="4400" b="1" dirty="0" smtClean="0">
                <a:solidFill>
                  <a:srgbClr val="7030A0"/>
                </a:solidFill>
                <a:latin typeface="Times New Roman" panose="02020603050405020304" pitchFamily="18" charset="0"/>
                <a:cs typeface="Times New Roman" panose="02020603050405020304" pitchFamily="18" charset="0"/>
              </a:rPr>
              <a:t>, </a:t>
            </a:r>
            <a:r>
              <a:rPr lang="en-US" sz="4400" b="1" dirty="0" err="1" smtClean="0">
                <a:solidFill>
                  <a:srgbClr val="7030A0"/>
                </a:solidFill>
                <a:latin typeface="Times New Roman" panose="02020603050405020304" pitchFamily="18" charset="0"/>
                <a:cs typeface="Times New Roman" panose="02020603050405020304" pitchFamily="18" charset="0"/>
              </a:rPr>
              <a:t>cô</a:t>
            </a:r>
            <a:r>
              <a:rPr lang="en-US" sz="4400" b="1" dirty="0" smtClean="0">
                <a:solidFill>
                  <a:srgbClr val="7030A0"/>
                </a:solidFill>
                <a:latin typeface="Times New Roman" panose="02020603050405020304" pitchFamily="18" charset="0"/>
                <a:cs typeface="Times New Roman" panose="02020603050405020304" pitchFamily="18" charset="0"/>
              </a:rPr>
              <a:t> </a:t>
            </a:r>
            <a:r>
              <a:rPr lang="en-US" sz="4400" b="1" dirty="0" err="1" smtClean="0">
                <a:solidFill>
                  <a:srgbClr val="7030A0"/>
                </a:solidFill>
                <a:latin typeface="Times New Roman" panose="02020603050405020304" pitchFamily="18" charset="0"/>
                <a:cs typeface="Times New Roman" panose="02020603050405020304" pitchFamily="18" charset="0"/>
              </a:rPr>
              <a:t>giáo</a:t>
            </a:r>
            <a:r>
              <a:rPr lang="en-US" sz="4400" b="1" dirty="0" smtClean="0">
                <a:solidFill>
                  <a:srgbClr val="7030A0"/>
                </a:solidFill>
                <a:latin typeface="Times New Roman" panose="02020603050405020304" pitchFamily="18" charset="0"/>
                <a:cs typeface="Times New Roman" panose="02020603050405020304" pitchFamily="18" charset="0"/>
              </a:rPr>
              <a:t> </a:t>
            </a:r>
            <a:r>
              <a:rPr lang="en-US" sz="4400" b="1" dirty="0" err="1" smtClean="0">
                <a:solidFill>
                  <a:srgbClr val="7030A0"/>
                </a:solidFill>
                <a:latin typeface="Times New Roman" panose="02020603050405020304" pitchFamily="18" charset="0"/>
                <a:cs typeface="Times New Roman" panose="02020603050405020304" pitchFamily="18" charset="0"/>
              </a:rPr>
              <a:t>về</a:t>
            </a:r>
            <a:r>
              <a:rPr lang="en-US" sz="4400" b="1" dirty="0" smtClean="0">
                <a:solidFill>
                  <a:srgbClr val="7030A0"/>
                </a:solidFill>
                <a:latin typeface="Times New Roman" panose="02020603050405020304" pitchFamily="18" charset="0"/>
                <a:cs typeface="Times New Roman" panose="02020603050405020304" pitchFamily="18" charset="0"/>
              </a:rPr>
              <a:t> </a:t>
            </a:r>
            <a:r>
              <a:rPr lang="en-US" sz="4400" b="1" dirty="0" err="1" smtClean="0">
                <a:solidFill>
                  <a:srgbClr val="7030A0"/>
                </a:solidFill>
                <a:latin typeface="Times New Roman" panose="02020603050405020304" pitchFamily="18" charset="0"/>
                <a:cs typeface="Times New Roman" panose="02020603050405020304" pitchFamily="18" charset="0"/>
              </a:rPr>
              <a:t>tiết</a:t>
            </a:r>
            <a:r>
              <a:rPr lang="en-US" sz="4400" b="1" dirty="0" smtClean="0">
                <a:solidFill>
                  <a:srgbClr val="7030A0"/>
                </a:solidFill>
                <a:latin typeface="Times New Roman" panose="02020603050405020304" pitchFamily="18" charset="0"/>
                <a:cs typeface="Times New Roman" panose="02020603050405020304" pitchFamily="18" charset="0"/>
              </a:rPr>
              <a:t> </a:t>
            </a:r>
            <a:r>
              <a:rPr lang="en-US" sz="4400" b="1" dirty="0" err="1" smtClean="0">
                <a:solidFill>
                  <a:srgbClr val="7030A0"/>
                </a:solidFill>
                <a:latin typeface="Times New Roman" panose="02020603050405020304" pitchFamily="18" charset="0"/>
                <a:cs typeface="Times New Roman" panose="02020603050405020304" pitchFamily="18" charset="0"/>
              </a:rPr>
              <a:t>học</a:t>
            </a:r>
            <a:r>
              <a:rPr lang="en-US" sz="4400" b="1" dirty="0" smtClean="0">
                <a:solidFill>
                  <a:srgbClr val="7030A0"/>
                </a:solidFill>
                <a:latin typeface="Times New Roman" panose="02020603050405020304" pitchFamily="18" charset="0"/>
                <a:cs typeface="Times New Roman" panose="02020603050405020304" pitchFamily="18" charset="0"/>
              </a:rPr>
              <a:t> </a:t>
            </a:r>
            <a:r>
              <a:rPr lang="en-US" sz="4400" b="1" dirty="0" err="1" smtClean="0">
                <a:solidFill>
                  <a:srgbClr val="7030A0"/>
                </a:solidFill>
                <a:latin typeface="Times New Roman" panose="02020603050405020304" pitchFamily="18" charset="0"/>
                <a:cs typeface="Times New Roman" panose="02020603050405020304" pitchFamily="18" charset="0"/>
              </a:rPr>
              <a:t>tốt</a:t>
            </a:r>
            <a:endParaRPr lang="en-US" sz="4400" b="1" dirty="0">
              <a:solidFill>
                <a:srgbClr val="7030A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309044" y="1932261"/>
            <a:ext cx="9355015" cy="769441"/>
          </a:xfrm>
          <a:prstGeom prst="rect">
            <a:avLst/>
          </a:prstGeom>
          <a:noFill/>
        </p:spPr>
        <p:txBody>
          <a:bodyPr wrap="square" rtlCol="0">
            <a:spAutoFit/>
          </a:bodyPr>
          <a:lstStyle/>
          <a:p>
            <a:pPr algn="ctr"/>
            <a:r>
              <a:rPr lang="en-US" sz="4400" b="1" dirty="0" err="1" smtClean="0">
                <a:solidFill>
                  <a:srgbClr val="FF0000"/>
                </a:solidFill>
                <a:latin typeface="Times New Roman" panose="02020603050405020304" pitchFamily="18" charset="0"/>
                <a:cs typeface="Times New Roman" panose="02020603050405020304" pitchFamily="18" charset="0"/>
              </a:rPr>
              <a:t>Viết</a:t>
            </a:r>
            <a:r>
              <a:rPr lang="en-US" altLang="en-US" sz="4400" b="1" dirty="0" err="1" smtClean="0">
                <a:solidFill>
                  <a:srgbClr val="FF0000"/>
                </a:solidFill>
                <a:latin typeface="Times New Roman" panose="02020603050405020304" pitchFamily="18" charset="0"/>
                <a:cs typeface="Times New Roman" panose="02020603050405020304" pitchFamily="18" charset="0"/>
              </a:rPr>
              <a:t>V</a:t>
            </a:r>
            <a:r>
              <a:rPr lang="vi-VN" altLang="en-US" sz="4400" b="1" dirty="0" smtClean="0">
                <a:solidFill>
                  <a:srgbClr val="FF0000"/>
                </a:solidFill>
                <a:latin typeface="Times New Roman" panose="02020603050405020304" pitchFamily="18" charset="0"/>
                <a:cs typeface="Times New Roman" panose="02020603050405020304" pitchFamily="18" charset="0"/>
              </a:rPr>
              <a:t>iết </a:t>
            </a:r>
            <a:r>
              <a:rPr lang="vi-VN" altLang="en-US" sz="4400" b="1" dirty="0">
                <a:solidFill>
                  <a:srgbClr val="FF0000"/>
                </a:solidFill>
                <a:latin typeface="Times New Roman" panose="02020603050405020304" pitchFamily="18" charset="0"/>
                <a:cs typeface="Times New Roman" panose="02020603050405020304" pitchFamily="18" charset="0"/>
              </a:rPr>
              <a:t>đoạn văn nêu ý </a:t>
            </a:r>
            <a:r>
              <a:rPr lang="vi-VN" altLang="en-US" sz="4400" b="1" dirty="0" smtClean="0">
                <a:solidFill>
                  <a:srgbClr val="FF0000"/>
                </a:solidFill>
                <a:latin typeface="Times New Roman" panose="02020603050405020304" pitchFamily="18" charset="0"/>
                <a:cs typeface="Times New Roman" panose="02020603050405020304" pitchFamily="18" charset="0"/>
              </a:rPr>
              <a:t>kiến</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07644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89255" y="287020"/>
            <a:ext cx="1287145" cy="1084580"/>
          </a:xfrm>
          <a:prstGeom prst="rect">
            <a:avLst/>
          </a:prstGeom>
        </p:spPr>
      </p:pic>
      <p:pic>
        <p:nvPicPr>
          <p:cNvPr id="2" name="Picture 2"/>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762528" y="1828800"/>
            <a:ext cx="3533584" cy="411480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13405" y="1371600"/>
            <a:ext cx="5468173" cy="4114800"/>
          </a:xfrm>
          <a:prstGeom prst="rect">
            <a:avLst/>
          </a:prstGeom>
        </p:spPr>
      </p:pic>
      <p:sp>
        <p:nvSpPr>
          <p:cNvPr id="4" name="Rectangles 3"/>
          <p:cNvSpPr/>
          <p:nvPr/>
        </p:nvSpPr>
        <p:spPr>
          <a:xfrm>
            <a:off x="2285676" y="2552700"/>
            <a:ext cx="3829703" cy="1107996"/>
          </a:xfrm>
          <a:prstGeom prst="rect">
            <a:avLst/>
          </a:prstGeom>
          <a:noFill/>
          <a:ln>
            <a:noFill/>
          </a:ln>
        </p:spPr>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66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2. </a:t>
            </a:r>
            <a:r>
              <a:rPr kumimoji="0" lang="en-GB" altLang="en-US" sz="66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Viết</a:t>
            </a:r>
            <a:r>
              <a:rPr kumimoji="0" lang="en-GB" altLang="en-US" sz="66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66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a:t>
            </a:r>
            <a:endParaRPr kumimoji="0" lang="en-GB" altLang="en-US" sz="66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66700" y="1133475"/>
            <a:ext cx="7105650" cy="4335145"/>
          </a:xfrm>
          <a:prstGeom prst="rect">
            <a:avLst/>
          </a:prstGeom>
        </p:spPr>
      </p:pic>
      <p:sp>
        <p:nvSpPr>
          <p:cNvPr id="6" name="Rectangles 5"/>
          <p:cNvSpPr/>
          <p:nvPr/>
        </p:nvSpPr>
        <p:spPr>
          <a:xfrm>
            <a:off x="809625" y="2143125"/>
            <a:ext cx="6362700" cy="1569660"/>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Lưu ý: Khi có nhiều lí do, em cần lựa chọn những lí do nổi bật và sắp xếp theo một trình tự hợp lí.</a:t>
            </a:r>
            <a:endParaRPr kumimoji="0" lang="en-GB" altLang="en-US" sz="3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45250"/>
          <a:stretch>
            <a:fillRect/>
          </a:stretch>
        </p:blipFill>
        <p:spPr>
          <a:xfrm>
            <a:off x="6324600" y="1447800"/>
            <a:ext cx="5297170" cy="5383530"/>
          </a:xfrm>
          <a:prstGeom prst="rect">
            <a:avLst/>
          </a:prstGeom>
        </p:spPr>
      </p:pic>
      <p:sp>
        <p:nvSpPr>
          <p:cNvPr id="2" name="TextBox 1">
            <a:extLst>
              <a:ext uri="{FF2B5EF4-FFF2-40B4-BE49-F238E27FC236}">
                <a16:creationId xmlns:a16="http://schemas.microsoft.com/office/drawing/2014/main" id="{B7021BF9-85DE-ED71-EC15-F7A97125EC4E}"/>
              </a:ext>
            </a:extLst>
          </p:cNvPr>
          <p:cNvSpPr txBox="1"/>
          <p:nvPr/>
        </p:nvSpPr>
        <p:spPr>
          <a:xfrm>
            <a:off x="1371601" y="190500"/>
            <a:ext cx="894397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Thực</a:t>
            </a:r>
            <a:r>
              <a:rPr kumimoji="0" lang="en-US" sz="44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hiện</a:t>
            </a:r>
            <a:r>
              <a:rPr kumimoji="0" lang="en-US" sz="44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viết</a:t>
            </a:r>
            <a:r>
              <a:rPr kumimoji="0" lang="en-US" sz="44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3175" y="0"/>
            <a:ext cx="12167235" cy="67449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 Box 3"/>
          <p:cNvSpPr txBox="1"/>
          <p:nvPr/>
        </p:nvSpPr>
        <p:spPr>
          <a:xfrm>
            <a:off x="447675" y="390525"/>
            <a:ext cx="10889615" cy="5853910"/>
          </a:xfrm>
          <a:prstGeom prst="rect">
            <a:avLst/>
          </a:prstGeom>
          <a:noFill/>
        </p:spPr>
        <p:txBody>
          <a:bodyPr wrap="square" rtlCol="0" anchor="t">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mẫu</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Trong cuộc sống của chúng ta không thể nào thiếu được lòng tốt, tình yêu thương bởi nó là thứ tình cảm gắn kết con người gần nhau hơn. Và một trong những câu chuyện đã truyền cảm hứng về tình người cho em đó là câu chuyện Tờ báo tường của tôi của tác giả Nguyễn Luân. Câu chuyện đã cho chúng ta một bài học tình người vô cùng quý giá.</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Ngay từ lần đầu tiên đọc câu chuyện, em đã rất ấn tượng. Bởi câu chuyện đã đề cập bài học sâu sắc về tình người, giúp đỡ người khác lúc khó khăn. Không chỉ vậy, câu chuyện còn có một chi tiết cảm động đối với em. Đó là chi tiết mặc dù trời nhá nhem tối, khu rừng âm u nhưng cậu bé vẫn vượt qua nỗi sợ hãi để băng qua rừng thật nhanh vì người bị nạn. “Trời bắt đầu nhá nhem tối. Khu rừng âm u. Tiếng mấy con chim kêu “túc... túc...” không ngớt. Tôi chạy nhanh hơn. Gió thổi vù vù bên tai, bàn chân đau nhói vì giẫm lên đá răng mèo. “Phải cố lên! Người bị nạn nguy mất...”.” Chính nhờ sự dũng cảm, gan dạ và lòng tốt của cậu bé mà người bị nạn đã nhanh chóng được các chú bộ đội biên phòng cứu giúp.</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chuyện Tờ báo tường của tôi đã truyền không chỉ cho em mà cho tất cả mọi người bài học về lòng tốt. Em hứa sẽ giống như cậu bé trong câu chuyện, sẵn sàng giúp đỡ người khác lúc khó khăn..</a:t>
            </a:r>
            <a:endParaRPr kumimoji="0" lang="en-GB"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81000" y="152400"/>
            <a:ext cx="1287145" cy="1084580"/>
          </a:xfrm>
          <a:prstGeom prst="rect">
            <a:avLst/>
          </a:prstGeom>
        </p:spPr>
      </p:pic>
      <p:pic>
        <p:nvPicPr>
          <p:cNvPr id="3" name="Picture 2"/>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988845" y="1162050"/>
            <a:ext cx="5405320" cy="4114800"/>
          </a:xfrm>
          <a:prstGeom prst="rect">
            <a:avLst/>
          </a:prstGeom>
        </p:spPr>
      </p:pic>
      <p:sp>
        <p:nvSpPr>
          <p:cNvPr id="7" name="Rectangles 6"/>
          <p:cNvSpPr/>
          <p:nvPr/>
        </p:nvSpPr>
        <p:spPr>
          <a:xfrm>
            <a:off x="3776345" y="2084705"/>
            <a:ext cx="3776980" cy="2308324"/>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7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3. </a:t>
            </a:r>
            <a:r>
              <a:rPr kumimoji="0" lang="en-GB" altLang="en-US" sz="72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Đọc</a:t>
            </a:r>
            <a:r>
              <a:rPr kumimoji="0" lang="en-GB" altLang="en-US" sz="7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72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soát</a:t>
            </a:r>
            <a:r>
              <a:rPr kumimoji="0" lang="en-GB" altLang="en-US" sz="7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72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lỗi</a:t>
            </a:r>
            <a:endParaRPr kumimoji="0" lang="en-GB" altLang="en-US" sz="7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2" name="Hình ảnh 28" descr="Ảnh có chứa đầy màu sắc, được trang trí, đồ chơi, búp bê&#10;&#10;Mô tả được tạo tự động">
            <a:extLst>
              <a:ext uri="{FF2B5EF4-FFF2-40B4-BE49-F238E27FC236}">
                <a16:creationId xmlns:a16="http://schemas.microsoft.com/office/drawing/2014/main" id="{735A674C-21B4-E11B-4AE8-AFF707EE151E}"/>
              </a:ext>
            </a:extLst>
          </p:cNvPr>
          <p:cNvPicPr>
            <a:picLocks noChangeAspect="1"/>
          </p:cNvPicPr>
          <p:nvPr/>
        </p:nvPicPr>
        <p:blipFill>
          <a:blip r:embed="rId7"/>
          <a:stretch>
            <a:fillRect/>
          </a:stretch>
        </p:blipFill>
        <p:spPr>
          <a:xfrm>
            <a:off x="8210707" y="2814144"/>
            <a:ext cx="3829225" cy="3656872"/>
          </a:xfrm>
          <a:prstGeom prst="rect">
            <a:avLst/>
          </a:prstGeom>
        </p:spPr>
      </p:pic>
    </p:spTree>
    <p:extLst>
      <p:ext uri="{BB962C8B-B14F-4D97-AF65-F5344CB8AC3E}">
        <p14:creationId xmlns:p14="http://schemas.microsoft.com/office/powerpoint/2010/main" val="917342631"/>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3A10DA89-E5A6-7F70-2C09-DBFBFA9381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3" name="Rounded Rectangle 3">
            <a:extLst>
              <a:ext uri="{FF2B5EF4-FFF2-40B4-BE49-F238E27FC236}">
                <a16:creationId xmlns:a16="http://schemas.microsoft.com/office/drawing/2014/main" id="{C3D1D235-866F-229E-AC13-E4009BFDA797}"/>
              </a:ext>
            </a:extLst>
          </p:cNvPr>
          <p:cNvSpPr/>
          <p:nvPr/>
        </p:nvSpPr>
        <p:spPr>
          <a:xfrm>
            <a:off x="2277693" y="824983"/>
            <a:ext cx="8152182" cy="927617"/>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000" dirty="0">
                <a:solidFill>
                  <a:prstClr val="black">
                    <a:lumMod val="95000"/>
                    <a:lumOff val="5000"/>
                  </a:prstClr>
                </a:solidFill>
                <a:latin typeface="Cambria" panose="02040503050406030204" pitchFamily="18" charset="0"/>
                <a:ea typeface="Cambria" panose="02040503050406030204" pitchFamily="18" charset="0"/>
              </a:rPr>
              <a:t>Đoạn văn có đủ 3 phần không?</a:t>
            </a: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4" name="Rounded Rectangle 10">
            <a:extLst>
              <a:ext uri="{FF2B5EF4-FFF2-40B4-BE49-F238E27FC236}">
                <a16:creationId xmlns:a16="http://schemas.microsoft.com/office/drawing/2014/main" id="{D256077F-9C52-2D6A-EA46-E1AB963C1CCA}"/>
              </a:ext>
            </a:extLst>
          </p:cNvPr>
          <p:cNvSpPr/>
          <p:nvPr/>
        </p:nvSpPr>
        <p:spPr>
          <a:xfrm>
            <a:off x="2857500" y="2121017"/>
            <a:ext cx="9115425" cy="1060334"/>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000" dirty="0">
                <a:solidFill>
                  <a:prstClr val="black">
                    <a:lumMod val="95000"/>
                    <a:lumOff val="5000"/>
                  </a:prstClr>
                </a:solidFill>
                <a:latin typeface="Cambria" panose="02040503050406030204" pitchFamily="18" charset="0"/>
                <a:ea typeface="Cambria" panose="02040503050406030204" pitchFamily="18" charset="0"/>
              </a:rPr>
              <a:t>Lý do được trình bày có rõ ràng</a:t>
            </a:r>
            <a:r>
              <a:rPr lang="en-US" sz="4000" dirty="0">
                <a:solidFill>
                  <a:prstClr val="black">
                    <a:lumMod val="95000"/>
                    <a:lumOff val="5000"/>
                  </a:prstClr>
                </a:solidFill>
                <a:latin typeface="Cambria" panose="02040503050406030204" pitchFamily="18" charset="0"/>
                <a:ea typeface="Cambria" panose="02040503050406030204" pitchFamily="18" charset="0"/>
              </a:rPr>
              <a:t> </a:t>
            </a:r>
            <a:r>
              <a:rPr lang="vi-VN" sz="4000" dirty="0">
                <a:solidFill>
                  <a:prstClr val="black">
                    <a:lumMod val="95000"/>
                    <a:lumOff val="5000"/>
                  </a:prstClr>
                </a:solidFill>
                <a:latin typeface="Cambria" panose="02040503050406030204" pitchFamily="18" charset="0"/>
                <a:ea typeface="Cambria" panose="02040503050406030204" pitchFamily="18" charset="0"/>
              </a:rPr>
              <a:t>không?</a:t>
            </a:r>
            <a:endParaRPr kumimoji="0" lang="en-US" sz="40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
        <p:nvSpPr>
          <p:cNvPr id="5" name="Rounded Rectangle 17">
            <a:extLst>
              <a:ext uri="{FF2B5EF4-FFF2-40B4-BE49-F238E27FC236}">
                <a16:creationId xmlns:a16="http://schemas.microsoft.com/office/drawing/2014/main" id="{D2A12625-CDFF-B35E-67B0-7073C7E09CA4}"/>
              </a:ext>
            </a:extLst>
          </p:cNvPr>
          <p:cNvSpPr/>
          <p:nvPr/>
        </p:nvSpPr>
        <p:spPr>
          <a:xfrm>
            <a:off x="4238625" y="3626127"/>
            <a:ext cx="7334249"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prstClr val="black">
                    <a:lumMod val="95000"/>
                    <a:lumOff val="5000"/>
                  </a:prstClr>
                </a:solidFill>
                <a:latin typeface="Cambria" panose="02040503050406030204" pitchFamily="18" charset="0"/>
                <a:ea typeface="Cambria" panose="02040503050406030204" pitchFamily="18" charset="0"/>
              </a:rPr>
              <a:t>Bài làm có mắc lỗi về dùng từ, đặt câu, chính tả không?</a:t>
            </a:r>
            <a:endParaRPr kumimoji="0" lang="en-US" sz="40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14335753"/>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6930B-08D0-07B5-11DD-B30C6C865B7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F8E159-F6B5-94BF-7694-D66B5DCC3959}"/>
              </a:ext>
            </a:extLst>
          </p:cNvPr>
          <p:cNvSpPr>
            <a:spLocks noGrp="1"/>
          </p:cNvSpPr>
          <p:nvPr>
            <p:ph idx="1"/>
          </p:nvPr>
        </p:nvSpPr>
        <p:spPr/>
        <p:txBody>
          <a:bodyPr/>
          <a:lstStyle/>
          <a:p>
            <a:endParaRPr lang="en-US"/>
          </a:p>
        </p:txBody>
      </p:sp>
      <p:grpSp>
        <p:nvGrpSpPr>
          <p:cNvPr id="4" name="Group 3">
            <a:extLst>
              <a:ext uri="{FF2B5EF4-FFF2-40B4-BE49-F238E27FC236}">
                <a16:creationId xmlns:a16="http://schemas.microsoft.com/office/drawing/2014/main" id="{40F1B63D-5177-7338-D53C-40D7EB00FD56}"/>
              </a:ext>
            </a:extLst>
          </p:cNvPr>
          <p:cNvGrpSpPr/>
          <p:nvPr/>
        </p:nvGrpSpPr>
        <p:grpSpPr>
          <a:xfrm>
            <a:off x="380523" y="709338"/>
            <a:ext cx="3939121" cy="4034423"/>
            <a:chOff x="140091" y="293028"/>
            <a:chExt cx="3939121" cy="4034423"/>
          </a:xfrm>
        </p:grpSpPr>
        <p:pic>
          <p:nvPicPr>
            <p:cNvPr id="5" name="图片 43">
              <a:extLst>
                <a:ext uri="{FF2B5EF4-FFF2-40B4-BE49-F238E27FC236}">
                  <a16:creationId xmlns:a16="http://schemas.microsoft.com/office/drawing/2014/main" id="{28B69C3D-0159-3628-2C05-796143F403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40091" y="293028"/>
              <a:ext cx="3939121" cy="4034423"/>
            </a:xfrm>
            <a:prstGeom prst="rect">
              <a:avLst/>
            </a:prstGeom>
          </p:spPr>
        </p:pic>
        <p:sp>
          <p:nvSpPr>
            <p:cNvPr id="6" name="TextBox 5">
              <a:extLst>
                <a:ext uri="{FF2B5EF4-FFF2-40B4-BE49-F238E27FC236}">
                  <a16:creationId xmlns:a16="http://schemas.microsoft.com/office/drawing/2014/main" id="{880D262F-1B43-FBB7-C0BD-FE550ECD40CF}"/>
                </a:ext>
              </a:extLst>
            </p:cNvPr>
            <p:cNvSpPr txBox="1"/>
            <p:nvPr/>
          </p:nvSpPr>
          <p:spPr>
            <a:xfrm>
              <a:off x="1161977" y="2277350"/>
              <a:ext cx="257752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Hoàn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thành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viết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7" name="Group 6">
            <a:extLst>
              <a:ext uri="{FF2B5EF4-FFF2-40B4-BE49-F238E27FC236}">
                <a16:creationId xmlns:a16="http://schemas.microsoft.com/office/drawing/2014/main" id="{DF78A232-6DC2-EBD6-3C77-9046A20561DD}"/>
              </a:ext>
            </a:extLst>
          </p:cNvPr>
          <p:cNvGrpSpPr/>
          <p:nvPr/>
        </p:nvGrpSpPr>
        <p:grpSpPr>
          <a:xfrm>
            <a:off x="3979936" y="1945376"/>
            <a:ext cx="4045568" cy="4143445"/>
            <a:chOff x="4114024" y="2002174"/>
            <a:chExt cx="4045568" cy="4143445"/>
          </a:xfrm>
        </p:grpSpPr>
        <p:pic>
          <p:nvPicPr>
            <p:cNvPr id="8" name="图片 42">
              <a:extLst>
                <a:ext uri="{FF2B5EF4-FFF2-40B4-BE49-F238E27FC236}">
                  <a16:creationId xmlns:a16="http://schemas.microsoft.com/office/drawing/2014/main" id="{79808828-A5AB-BF51-28EE-5B296AFE62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114024" y="2002174"/>
              <a:ext cx="4045568" cy="4143445"/>
            </a:xfrm>
            <a:prstGeom prst="rect">
              <a:avLst/>
            </a:prstGeom>
          </p:spPr>
        </p:pic>
        <p:sp>
          <p:nvSpPr>
            <p:cNvPr id="9" name="TextBox 8">
              <a:extLst>
                <a:ext uri="{FF2B5EF4-FFF2-40B4-BE49-F238E27FC236}">
                  <a16:creationId xmlns:a16="http://schemas.microsoft.com/office/drawing/2014/main" id="{3C854987-0050-208B-A295-A9BCF9EF6D61}"/>
                </a:ext>
              </a:extLst>
            </p:cNvPr>
            <p:cNvSpPr txBox="1"/>
            <p:nvPr/>
          </p:nvSpPr>
          <p:spPr>
            <a:xfrm>
              <a:off x="5310044" y="4108535"/>
              <a:ext cx="246309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rPr>
                <a:t>Đọc</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trước</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bài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Đọc</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mở</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rộng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0" name="Picture 9">
            <a:extLst>
              <a:ext uri="{FF2B5EF4-FFF2-40B4-BE49-F238E27FC236}">
                <a16:creationId xmlns:a16="http://schemas.microsoft.com/office/drawing/2014/main" id="{4B8E66F1-A772-A047-A2EC-C857E6086659}"/>
              </a:ext>
            </a:extLst>
          </p:cNvPr>
          <p:cNvPicPr>
            <a:picLocks noChangeAspect="1"/>
          </p:cNvPicPr>
          <p:nvPr/>
        </p:nvPicPr>
        <p:blipFill>
          <a:blip r:embed="rId3"/>
          <a:stretch>
            <a:fillRect/>
          </a:stretch>
        </p:blipFill>
        <p:spPr>
          <a:xfrm>
            <a:off x="6952544" y="193865"/>
            <a:ext cx="4858933" cy="3877392"/>
          </a:xfrm>
          <a:prstGeom prst="rect">
            <a:avLst/>
          </a:prstGeom>
        </p:spPr>
      </p:pic>
    </p:spTree>
    <p:extLst>
      <p:ext uri="{BB962C8B-B14F-4D97-AF65-F5344CB8AC3E}">
        <p14:creationId xmlns:p14="http://schemas.microsoft.com/office/powerpoint/2010/main" val="3755717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anim calcmode="lin" valueType="num">
                                      <p:cBhvr>
                                        <p:cTn id="14" dur="2000" fill="hold"/>
                                        <p:tgtEl>
                                          <p:spTgt spid="4"/>
                                        </p:tgtEl>
                                        <p:attrNameLst>
                                          <p:attrName>ppt_w</p:attrName>
                                        </p:attrNameLst>
                                      </p:cBhvr>
                                      <p:tavLst>
                                        <p:tav tm="0" fmla="#ppt_w*sin(2.5*pi*$)">
                                          <p:val>
                                            <p:fltVal val="0"/>
                                          </p:val>
                                        </p:tav>
                                        <p:tav tm="100000">
                                          <p:val>
                                            <p:fltVal val="1"/>
                                          </p:val>
                                        </p:tav>
                                      </p:tavLst>
                                    </p:anim>
                                    <p:anim calcmode="lin" valueType="num">
                                      <p:cBhvr>
                                        <p:cTn id="15" dur="2000" fill="hold"/>
                                        <p:tgtEl>
                                          <p:spTgt spid="4"/>
                                        </p:tgtEl>
                                        <p:attrNameLst>
                                          <p:attrName>ppt_h</p:attrName>
                                        </p:attrNameLst>
                                      </p:cBhvr>
                                      <p:tavLst>
                                        <p:tav tm="0">
                                          <p:val>
                                            <p:strVal val="#ppt_h"/>
                                          </p:val>
                                        </p:tav>
                                        <p:tav tm="100000">
                                          <p:val>
                                            <p:strVal val="#ppt_h"/>
                                          </p:val>
                                        </p:tav>
                                      </p:tavLst>
                                    </p:anim>
                                  </p:childTnLst>
                                </p:cTn>
                              </p:par>
                            </p:childTnLst>
                          </p:cTn>
                        </p:par>
                        <p:par>
                          <p:cTn id="16" fill="hold">
                            <p:stCondLst>
                              <p:cond delay="2500"/>
                            </p:stCondLst>
                            <p:childTnLst>
                              <p:par>
                                <p:cTn id="17" presetID="45"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anim calcmode="lin" valueType="num">
                                      <p:cBhvr>
                                        <p:cTn id="20" dur="2000" fill="hold"/>
                                        <p:tgtEl>
                                          <p:spTgt spid="7"/>
                                        </p:tgtEl>
                                        <p:attrNameLst>
                                          <p:attrName>ppt_w</p:attrName>
                                        </p:attrNameLst>
                                      </p:cBhvr>
                                      <p:tavLst>
                                        <p:tav tm="0" fmla="#ppt_w*sin(2.5*pi*$)">
                                          <p:val>
                                            <p:fltVal val="0"/>
                                          </p:val>
                                        </p:tav>
                                        <p:tav tm="100000">
                                          <p:val>
                                            <p:fltVal val="1"/>
                                          </p:val>
                                        </p:tav>
                                      </p:tavLst>
                                    </p:anim>
                                    <p:anim calcmode="lin" valueType="num">
                                      <p:cBhvr>
                                        <p:cTn id="21"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hidden="1"/>
          <p:cNvSpPr>
            <a:spLocks noGrp="1"/>
          </p:cNvSpPr>
          <p:nvPr>
            <p:ph type="title"/>
          </p:nvPr>
        </p:nvSpPr>
        <p:spPr/>
        <p:txBody>
          <a:bodyPr/>
          <a:lstStyle/>
          <a:p>
            <a:endParaRPr lang="zh-CN" altLang="en-US">
              <a:latin typeface="+mn-lt"/>
              <a:ea typeface="+mn-ea"/>
              <a:cs typeface="+mn-ea"/>
              <a:sym typeface="+mn-lt"/>
            </a:endParaRPr>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 y="-45535"/>
            <a:ext cx="12192000" cy="6903535"/>
          </a:xfrm>
          <a:prstGeom prst="rect">
            <a:avLst/>
          </a:prstGeom>
          <a:noFill/>
          <a:ln>
            <a:noFill/>
          </a:ln>
        </p:spPr>
      </p:pic>
      <p:pic>
        <p:nvPicPr>
          <p:cNvPr id="4" name="Picture 3"/>
          <p:cNvPicPr>
            <a:picLocks noChangeAspect="1"/>
          </p:cNvPicPr>
          <p:nvPr/>
        </p:nvPicPr>
        <p:blipFill>
          <a:blip r:embed="rId4"/>
          <a:stretch>
            <a:fillRect/>
          </a:stretch>
        </p:blipFill>
        <p:spPr>
          <a:xfrm>
            <a:off x="1371600" y="1771650"/>
            <a:ext cx="9925050" cy="15716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advClick="0" advTm="3000">
        <p14:glitter pattern="hexago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95400" y="1447800"/>
            <a:ext cx="10288270" cy="3370580"/>
          </a:xfrm>
          <a:prstGeom prst="rect">
            <a:avLst/>
          </a:prstGeom>
        </p:spPr>
      </p:pic>
      <p:pic>
        <p:nvPicPr>
          <p:cNvPr id="4" name="Picture 3">
            <a:extLst>
              <a:ext uri="{FF2B5EF4-FFF2-40B4-BE49-F238E27FC236}">
                <a16:creationId xmlns:a16="http://schemas.microsoft.com/office/drawing/2014/main" id="{26F002F9-455C-7559-B3B8-8091230BA744}"/>
              </a:ext>
            </a:extLst>
          </p:cNvPr>
          <p:cNvPicPr>
            <a:picLocks noChangeAspect="1"/>
          </p:cNvPicPr>
          <p:nvPr/>
        </p:nvPicPr>
        <p:blipFill>
          <a:blip r:embed="rId5"/>
          <a:stretch>
            <a:fillRect/>
          </a:stretch>
        </p:blipFill>
        <p:spPr>
          <a:xfrm>
            <a:off x="2830535" y="2054259"/>
            <a:ext cx="6797629"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b="45250"/>
          <a:stretch>
            <a:fillRect/>
          </a:stretch>
        </p:blipFill>
        <p:spPr>
          <a:xfrm>
            <a:off x="6324600" y="1447800"/>
            <a:ext cx="5297170" cy="5383530"/>
          </a:xfrm>
          <a:prstGeom prst="rect">
            <a:avLst/>
          </a:prstGeom>
        </p:spPr>
      </p:pic>
      <p:pic>
        <p:nvPicPr>
          <p:cNvPr id="11" name="Picture 11"/>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66800" y="76200"/>
            <a:ext cx="5576570" cy="497967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267200" y="4648200"/>
            <a:ext cx="2164080" cy="2245360"/>
          </a:xfrm>
          <a:prstGeom prst="rect">
            <a:avLst/>
          </a:prstGeom>
        </p:spPr>
      </p:pic>
      <p:sp>
        <p:nvSpPr>
          <p:cNvPr id="2" name="TextBox 1">
            <a:extLst>
              <a:ext uri="{FF2B5EF4-FFF2-40B4-BE49-F238E27FC236}">
                <a16:creationId xmlns:a16="http://schemas.microsoft.com/office/drawing/2014/main" id="{BD442EAC-5B56-0F2C-32BF-2596E8F9DDD4}"/>
              </a:ext>
            </a:extLst>
          </p:cNvPr>
          <p:cNvSpPr txBox="1"/>
          <p:nvPr/>
        </p:nvSpPr>
        <p:spPr>
          <a:xfrm>
            <a:off x="1476375" y="1476375"/>
            <a:ext cx="5048250" cy="2062103"/>
          </a:xfrm>
          <a:prstGeom prst="rect">
            <a:avLst/>
          </a:prstGeom>
          <a:noFill/>
        </p:spPr>
        <p:txBody>
          <a:bodyPr wrap="square" rtlCol="0">
            <a:spAutoFit/>
          </a:bodyPr>
          <a:lstStyle/>
          <a:p>
            <a:pPr algn="ctr"/>
            <a:r>
              <a:rPr lang="en-US" sz="3200" b="1" dirty="0" err="1">
                <a:solidFill>
                  <a:schemeClr val="bg1"/>
                </a:solidFill>
                <a:effectLst/>
                <a:latin typeface="+mj-lt"/>
                <a:ea typeface="Calibri" panose="020F0502020204030204" pitchFamily="34" charset="0"/>
              </a:rPr>
              <a:t>Hôm</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trước</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các</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em</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đã</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được</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học</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bài</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Chàng</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trai</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làng</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Phù</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Ủng</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Vậy</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các</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em</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có</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thích</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bài</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này</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không</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Vì</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sao</a:t>
            </a:r>
            <a:r>
              <a:rPr lang="en-US" sz="3200" b="1" dirty="0">
                <a:solidFill>
                  <a:schemeClr val="bg1"/>
                </a:solidFill>
                <a:effectLst/>
                <a:latin typeface="+mj-lt"/>
                <a:ea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FCD9"/>
        </a:solidFill>
        <a:effectLst/>
      </p:bgPr>
    </p:bg>
    <p:spTree>
      <p:nvGrpSpPr>
        <p:cNvPr id="1" name=""/>
        <p:cNvGrpSpPr/>
        <p:nvPr/>
      </p:nvGrpSpPr>
      <p:grpSpPr>
        <a:xfrm>
          <a:off x="0" y="0"/>
          <a:ext cx="0" cy="0"/>
          <a:chOff x="0" y="0"/>
          <a:chExt cx="0" cy="0"/>
        </a:xfrm>
      </p:grpSpPr>
      <p:pic>
        <p:nvPicPr>
          <p:cNvPr id="18"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234690" y="217805"/>
            <a:ext cx="5588000" cy="1257935"/>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21540"/>
          <a:stretch>
            <a:fillRect/>
          </a:stretch>
        </p:blipFill>
        <p:spPr>
          <a:xfrm>
            <a:off x="235585" y="1659255"/>
            <a:ext cx="11591925" cy="5198745"/>
          </a:xfrm>
          <a:prstGeom prst="rect">
            <a:avLst/>
          </a:prstGeom>
        </p:spPr>
      </p:pic>
      <p:pic>
        <p:nvPicPr>
          <p:cNvPr id="2" name="Picture 1">
            <a:extLst>
              <a:ext uri="{FF2B5EF4-FFF2-40B4-BE49-F238E27FC236}">
                <a16:creationId xmlns:a16="http://schemas.microsoft.com/office/drawing/2014/main" id="{7097C2C0-A8D3-25F7-AA6A-D41EB1C91B60}"/>
              </a:ext>
            </a:extLst>
          </p:cNvPr>
          <p:cNvPicPr>
            <a:picLocks noChangeAspect="1"/>
          </p:cNvPicPr>
          <p:nvPr/>
        </p:nvPicPr>
        <p:blipFill>
          <a:blip r:embed="rId6"/>
          <a:stretch>
            <a:fillRect/>
          </a:stretch>
        </p:blipFill>
        <p:spPr>
          <a:xfrm>
            <a:off x="4489584" y="174825"/>
            <a:ext cx="2755631" cy="1231499"/>
          </a:xfrm>
          <a:prstGeom prst="rect">
            <a:avLst/>
          </a:prstGeom>
        </p:spPr>
      </p:pic>
      <p:pic>
        <p:nvPicPr>
          <p:cNvPr id="4" name="Picture 3">
            <a:extLst>
              <a:ext uri="{FF2B5EF4-FFF2-40B4-BE49-F238E27FC236}">
                <a16:creationId xmlns:a16="http://schemas.microsoft.com/office/drawing/2014/main" id="{42F2DDAB-7980-6057-8666-8797E26505BF}"/>
              </a:ext>
            </a:extLst>
          </p:cNvPr>
          <p:cNvPicPr>
            <a:picLocks noChangeAspect="1"/>
          </p:cNvPicPr>
          <p:nvPr/>
        </p:nvPicPr>
        <p:blipFill>
          <a:blip r:embed="rId7"/>
          <a:stretch>
            <a:fillRect/>
          </a:stretch>
        </p:blipFill>
        <p:spPr>
          <a:xfrm>
            <a:off x="819068" y="1422948"/>
            <a:ext cx="10687214" cy="20118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直接连接符 66"/>
          <p:cNvCxnSpPr/>
          <p:nvPr/>
        </p:nvCxnSpPr>
        <p:spPr>
          <a:xfrm>
            <a:off x="672922" y="1447897"/>
            <a:ext cx="10815311" cy="0"/>
          </a:xfrm>
          <a:prstGeom prst="line">
            <a:avLst/>
          </a:prstGeom>
          <a:noFill/>
          <a:ln w="12700" cap="flat" cmpd="sng" algn="ctr">
            <a:solidFill>
              <a:sysClr val="windowText" lastClr="000000"/>
            </a:solidFill>
            <a:prstDash val="dash"/>
          </a:ln>
          <a:effectLst/>
        </p:spPr>
      </p:cxnSp>
      <p:sp>
        <p:nvSpPr>
          <p:cNvPr id="3" name="Text Box 2"/>
          <p:cNvSpPr txBox="1"/>
          <p:nvPr/>
        </p:nvSpPr>
        <p:spPr>
          <a:xfrm>
            <a:off x="1447800" y="1728470"/>
            <a:ext cx="10041255" cy="1938992"/>
          </a:xfrm>
          <a:prstGeom prst="rect">
            <a:avLst/>
          </a:prstGeom>
          <a:noFill/>
        </p:spPr>
        <p:txBody>
          <a:bodyPr wrap="square" rtlCol="0" anchor="t">
            <a:spAutoFit/>
          </a:bodyPr>
          <a:lstStyle/>
          <a:p>
            <a:pPr lvl="0" algn="just"/>
            <a:r>
              <a:rPr lang="vi-VN" altLang="en-US" sz="4000" dirty="0">
                <a:solidFill>
                  <a:prstClr val="black"/>
                </a:solidFill>
                <a:latin typeface="Calibri" panose="020F0502020204030204" pitchFamily="34" charset="0"/>
                <a:cs typeface="Calibri" panose="020F0502020204030204" pitchFamily="34" charset="0"/>
              </a:rPr>
              <a:t>Tìm hiểu được cách viết đoạn văn nêu ý kiến (nêu lý do em yêu thích một câu chuyện về tình yêu thương hoặc lòng biết ơn).</a:t>
            </a:r>
            <a:endParaRPr kumimoji="0" lang="en-GB" alt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4"/>
          <p:cNvPicPr>
            <a:picLocks noGrp="1" noChangeAspect="1"/>
          </p:cNvPicPr>
          <p:nvPr>
            <p:ph sz="half" idx="2"/>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57200" y="1828800"/>
            <a:ext cx="904875" cy="819785"/>
          </a:xfrm>
          <a:prstGeom prst="rect">
            <a:avLst/>
          </a:prstGeom>
        </p:spPr>
      </p:pic>
      <p:pic>
        <p:nvPicPr>
          <p:cNvPr id="4" name="Picture 3">
            <a:extLst>
              <a:ext uri="{FF2B5EF4-FFF2-40B4-BE49-F238E27FC236}">
                <a16:creationId xmlns:a16="http://schemas.microsoft.com/office/drawing/2014/main" id="{D3C1B84C-9D8E-CB07-3481-D5EF1A82F66F}"/>
              </a:ext>
            </a:extLst>
          </p:cNvPr>
          <p:cNvPicPr>
            <a:picLocks noChangeAspect="1"/>
          </p:cNvPicPr>
          <p:nvPr/>
        </p:nvPicPr>
        <p:blipFill>
          <a:blip r:embed="rId5"/>
          <a:stretch>
            <a:fillRect/>
          </a:stretch>
        </p:blipFill>
        <p:spPr>
          <a:xfrm>
            <a:off x="3415028" y="323851"/>
            <a:ext cx="6297005" cy="114609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airplan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04799" y="533400"/>
            <a:ext cx="8220075" cy="538162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45250"/>
          <a:stretch>
            <a:fillRect/>
          </a:stretch>
        </p:blipFill>
        <p:spPr>
          <a:xfrm>
            <a:off x="6629400" y="1400175"/>
            <a:ext cx="5297170" cy="5383530"/>
          </a:xfrm>
          <a:prstGeom prst="rect">
            <a:avLst/>
          </a:prstGeom>
        </p:spPr>
      </p:pic>
      <p:sp>
        <p:nvSpPr>
          <p:cNvPr id="2" name="Rectangles 1"/>
          <p:cNvSpPr/>
          <p:nvPr/>
        </p:nvSpPr>
        <p:spPr>
          <a:xfrm>
            <a:off x="781050" y="1571625"/>
            <a:ext cx="5810250" cy="3477875"/>
          </a:xfrm>
          <a:prstGeom prst="rect">
            <a:avLst/>
          </a:prstGeom>
          <a:noFill/>
          <a:ln>
            <a:noFill/>
          </a:ln>
        </p:spPr>
        <p:txBody>
          <a:bodyPr wrap="square" rtlCol="0" anchor="t">
            <a:spAutoFit/>
            <a:scene3d>
              <a:camera prst="orthographicFront"/>
              <a:lightRig rig="threePt" dir="t"/>
            </a:scene3d>
          </a:bodyPr>
          <a:lstStyle/>
          <a:p>
            <a:pPr lvl="0" algn="just"/>
            <a:r>
              <a:rPr lang="vi-VN" altLang="en-US" sz="4400" b="1" dirty="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Đề bài: Viết đoạn văn nêu lý do em yêu thích một câu chuyện về tình yêu thương hoặc lòng biết ơn.</a:t>
            </a:r>
            <a:endParaRPr kumimoji="0" lang="en-GB" altLang="en-US" sz="44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par>
                                <p:cTn id="8" presetID="4"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ox(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81000" y="152400"/>
            <a:ext cx="1287145" cy="1084580"/>
          </a:xfrm>
          <a:prstGeom prst="rect">
            <a:avLst/>
          </a:prstGeom>
        </p:spPr>
      </p:pic>
      <p:pic>
        <p:nvPicPr>
          <p:cNvPr id="3" name="Picture 2"/>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217445" y="1676400"/>
            <a:ext cx="5405320" cy="4114800"/>
          </a:xfrm>
          <a:prstGeom prst="rect">
            <a:avLst/>
          </a:prstGeom>
        </p:spPr>
      </p:pic>
      <p:sp>
        <p:nvSpPr>
          <p:cNvPr id="7" name="Rectangles 6"/>
          <p:cNvSpPr/>
          <p:nvPr/>
        </p:nvSpPr>
        <p:spPr>
          <a:xfrm>
            <a:off x="4004945" y="2599055"/>
            <a:ext cx="3776980" cy="2308324"/>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7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1. </a:t>
            </a:r>
            <a:r>
              <a:rPr kumimoji="0" lang="en-GB" altLang="en-US" sz="72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Chuẩn</a:t>
            </a:r>
            <a:r>
              <a:rPr kumimoji="0" lang="en-GB" altLang="en-US" sz="7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72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bị</a:t>
            </a:r>
            <a:endParaRPr kumimoji="0" lang="en-GB" altLang="en-US" sz="7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C9B96C45-6F89-50AB-05C0-B3936CDA324A}"/>
              </a:ext>
            </a:extLst>
          </p:cNvPr>
          <p:cNvSpPr/>
          <p:nvPr/>
        </p:nvSpPr>
        <p:spPr>
          <a:xfrm>
            <a:off x="327424" y="243027"/>
            <a:ext cx="701276" cy="604697"/>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1</a:t>
            </a:r>
          </a:p>
        </p:txBody>
      </p:sp>
      <p:sp>
        <p:nvSpPr>
          <p:cNvPr id="8" name="TextBox 7">
            <a:extLst>
              <a:ext uri="{FF2B5EF4-FFF2-40B4-BE49-F238E27FC236}">
                <a16:creationId xmlns:a16="http://schemas.microsoft.com/office/drawing/2014/main" id="{FA131364-7B25-9C9B-461E-4AE1303E7D8F}"/>
              </a:ext>
            </a:extLst>
          </p:cNvPr>
          <p:cNvSpPr txBox="1"/>
          <p:nvPr/>
        </p:nvSpPr>
        <p:spPr>
          <a:xfrm>
            <a:off x="1152526" y="152400"/>
            <a:ext cx="8943974" cy="1384995"/>
          </a:xfrm>
          <a:prstGeom prst="rect">
            <a:avLst/>
          </a:prstGeom>
          <a:noFill/>
        </p:spPr>
        <p:txBody>
          <a:bodyPr wrap="square" rtlCol="0">
            <a:spAutoFit/>
          </a:bodyPr>
          <a:lstStyle/>
          <a:p>
            <a:r>
              <a:rPr lang="vi-VN" sz="2800" b="1" i="0" dirty="0">
                <a:solidFill>
                  <a:srgbClr val="000000"/>
                </a:solidFill>
                <a:effectLst/>
                <a:latin typeface="Cambria" panose="02040503050406030204" pitchFamily="18" charset="0"/>
                <a:ea typeface="Cambria" panose="02040503050406030204" pitchFamily="18" charset="0"/>
              </a:rPr>
              <a:t>Chọn câu chuyện kể về tình yêu thương hoặc lòng biết ơn mà em yêu thích (ví dụ: Tờ bảo tường của tôi, Trên khóm tre đầu ngõ,...).</a:t>
            </a:r>
            <a:endParaRPr lang="en-US" sz="2800" b="1"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3E04883-A08E-3A01-9EF4-69C2E6241407}"/>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00049" y="2212776"/>
            <a:ext cx="6598708" cy="3711773"/>
          </a:xfrm>
          <a:prstGeom prst="rect">
            <a:avLst/>
          </a:prstGeom>
        </p:spPr>
      </p:pic>
      <p:pic>
        <p:nvPicPr>
          <p:cNvPr id="10" name="Picture 9" descr="A cartoon of a child reaching for a tree&#10;&#10;Description automatically generated">
            <a:extLst>
              <a:ext uri="{FF2B5EF4-FFF2-40B4-BE49-F238E27FC236}">
                <a16:creationId xmlns:a16="http://schemas.microsoft.com/office/drawing/2014/main" id="{E14801F1-FD73-C810-1AD1-46389B326C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0749" y="1952625"/>
            <a:ext cx="2418638" cy="4305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C9B96C45-6F89-50AB-05C0-B3936CDA324A}"/>
              </a:ext>
            </a:extLst>
          </p:cNvPr>
          <p:cNvSpPr/>
          <p:nvPr/>
        </p:nvSpPr>
        <p:spPr>
          <a:xfrm>
            <a:off x="327424" y="243027"/>
            <a:ext cx="701276" cy="604697"/>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8" name="TextBox 7">
            <a:extLst>
              <a:ext uri="{FF2B5EF4-FFF2-40B4-BE49-F238E27FC236}">
                <a16:creationId xmlns:a16="http://schemas.microsoft.com/office/drawing/2014/main" id="{FA131364-7B25-9C9B-461E-4AE1303E7D8F}"/>
              </a:ext>
            </a:extLst>
          </p:cNvPr>
          <p:cNvSpPr txBox="1"/>
          <p:nvPr/>
        </p:nvSpPr>
        <p:spPr>
          <a:xfrm>
            <a:off x="1152526" y="152400"/>
            <a:ext cx="894397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Tìm</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ý</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aphicFrame>
        <p:nvGraphicFramePr>
          <p:cNvPr id="2" name="Table 2">
            <a:extLst>
              <a:ext uri="{FF2B5EF4-FFF2-40B4-BE49-F238E27FC236}">
                <a16:creationId xmlns:a16="http://schemas.microsoft.com/office/drawing/2014/main" id="{CEA83DAF-AF0A-C654-9B01-5B02407A27C4}"/>
              </a:ext>
            </a:extLst>
          </p:cNvPr>
          <p:cNvGraphicFramePr>
            <a:graphicFrameLocks noGrp="1"/>
          </p:cNvGraphicFramePr>
          <p:nvPr>
            <p:extLst>
              <p:ext uri="{D42A27DB-BD31-4B8C-83A1-F6EECF244321}">
                <p14:modId xmlns:p14="http://schemas.microsoft.com/office/powerpoint/2010/main" val="1539912497"/>
              </p:ext>
            </p:extLst>
          </p:nvPr>
        </p:nvGraphicFramePr>
        <p:xfrm>
          <a:off x="790574" y="1562099"/>
          <a:ext cx="10182226" cy="4108451"/>
        </p:xfrm>
        <a:graphic>
          <a:graphicData uri="http://schemas.openxmlformats.org/drawingml/2006/table">
            <a:tbl>
              <a:tblPr firstRow="1" bandRow="1">
                <a:tableStyleId>{7DF18680-E054-41AD-8BC1-D1AEF772440D}</a:tableStyleId>
              </a:tblPr>
              <a:tblGrid>
                <a:gridCol w="2247901">
                  <a:extLst>
                    <a:ext uri="{9D8B030D-6E8A-4147-A177-3AD203B41FA5}">
                      <a16:colId xmlns:a16="http://schemas.microsoft.com/office/drawing/2014/main" val="1246945049"/>
                    </a:ext>
                  </a:extLst>
                </a:gridCol>
                <a:gridCol w="7934325">
                  <a:extLst>
                    <a:ext uri="{9D8B030D-6E8A-4147-A177-3AD203B41FA5}">
                      <a16:colId xmlns:a16="http://schemas.microsoft.com/office/drawing/2014/main" val="1137185728"/>
                    </a:ext>
                  </a:extLst>
                </a:gridCol>
              </a:tblGrid>
              <a:tr h="1219201">
                <a:tc>
                  <a:txBody>
                    <a:bodyPr/>
                    <a:lstStyle/>
                    <a:p>
                      <a:r>
                        <a:rPr lang="en-US" b="1" dirty="0" err="1">
                          <a:solidFill>
                            <a:srgbClr val="FFFF00"/>
                          </a:solidFill>
                          <a:latin typeface="Cambria" panose="02040503050406030204" pitchFamily="18" charset="0"/>
                          <a:ea typeface="Cambria" panose="02040503050406030204" pitchFamily="18" charset="0"/>
                        </a:rPr>
                        <a:t>Mở</a:t>
                      </a:r>
                      <a:r>
                        <a:rPr lang="en-US" b="1" dirty="0">
                          <a:solidFill>
                            <a:srgbClr val="FFFF00"/>
                          </a:solidFill>
                          <a:latin typeface="Cambria" panose="02040503050406030204" pitchFamily="18" charset="0"/>
                          <a:ea typeface="Cambria" panose="02040503050406030204" pitchFamily="18" charset="0"/>
                        </a:rPr>
                        <a:t> </a:t>
                      </a:r>
                      <a:r>
                        <a:rPr lang="en-US" b="1" dirty="0" err="1">
                          <a:solidFill>
                            <a:srgbClr val="FFFF00"/>
                          </a:solidFill>
                          <a:latin typeface="Cambria" panose="02040503050406030204" pitchFamily="18" charset="0"/>
                          <a:ea typeface="Cambria" panose="02040503050406030204" pitchFamily="18" charset="0"/>
                        </a:rPr>
                        <a:t>đoạn</a:t>
                      </a:r>
                      <a:endParaRPr lang="en-US" b="1" dirty="0">
                        <a:solidFill>
                          <a:srgbClr val="FFFF0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43686053"/>
                  </a:ext>
                </a:extLst>
              </a:tr>
              <a:tr h="1444625">
                <a:tc>
                  <a:txBody>
                    <a:bodyPr/>
                    <a:lstStyle/>
                    <a:p>
                      <a:pPr marL="0" marR="0" lvl="0" indent="0" algn="l" defTabSz="1662430" rtl="0" eaLnBrk="1" fontAlgn="auto" latinLnBrk="0" hangingPunct="1">
                        <a:lnSpc>
                          <a:spcPct val="100000"/>
                        </a:lnSpc>
                        <a:spcBef>
                          <a:spcPts val="0"/>
                        </a:spcBef>
                        <a:spcAft>
                          <a:spcPts val="0"/>
                        </a:spcAft>
                        <a:buClrTx/>
                        <a:buSzTx/>
                        <a:buFontTx/>
                        <a:buNone/>
                        <a:tabLst/>
                        <a:defRPr/>
                      </a:pPr>
                      <a:r>
                        <a:rPr lang="en-US" b="1" dirty="0" err="1">
                          <a:solidFill>
                            <a:srgbClr val="FFFF00"/>
                          </a:solidFill>
                          <a:latin typeface="Cambria" panose="02040503050406030204" pitchFamily="18" charset="0"/>
                          <a:ea typeface="Cambria" panose="02040503050406030204" pitchFamily="18" charset="0"/>
                        </a:rPr>
                        <a:t>Triển</a:t>
                      </a:r>
                      <a:r>
                        <a:rPr lang="en-US" b="1" dirty="0">
                          <a:solidFill>
                            <a:srgbClr val="FFFF00"/>
                          </a:solidFill>
                          <a:latin typeface="Cambria" panose="02040503050406030204" pitchFamily="18" charset="0"/>
                          <a:ea typeface="Cambria" panose="02040503050406030204" pitchFamily="18" charset="0"/>
                        </a:rPr>
                        <a:t> </a:t>
                      </a:r>
                      <a:r>
                        <a:rPr lang="en-US" b="1" dirty="0" err="1">
                          <a:solidFill>
                            <a:srgbClr val="FFFF00"/>
                          </a:solidFill>
                          <a:latin typeface="Cambria" panose="02040503050406030204" pitchFamily="18" charset="0"/>
                          <a:ea typeface="Cambria" panose="02040503050406030204" pitchFamily="18" charset="0"/>
                        </a:rPr>
                        <a:t>khai</a:t>
                      </a:r>
                      <a:endParaRPr lang="en-US" b="1" dirty="0">
                        <a:solidFill>
                          <a:srgbClr val="FFFF00"/>
                        </a:solidFill>
                        <a:latin typeface="Cambria" panose="02040503050406030204" pitchFamily="18" charset="0"/>
                        <a:ea typeface="Cambria" panose="02040503050406030204" pitchFamily="18" charset="0"/>
                      </a:endParaRPr>
                    </a:p>
                    <a:p>
                      <a:endParaRPr lang="en-US" b="1" dirty="0">
                        <a:solidFill>
                          <a:srgbClr val="FFFF0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6586165"/>
                  </a:ext>
                </a:extLst>
              </a:tr>
              <a:tr h="1444625">
                <a:tc>
                  <a:txBody>
                    <a:bodyPr/>
                    <a:lstStyle/>
                    <a:p>
                      <a:r>
                        <a:rPr lang="en-US" b="1" dirty="0" err="1">
                          <a:solidFill>
                            <a:srgbClr val="FFFF00"/>
                          </a:solidFill>
                          <a:latin typeface="Cambria" panose="02040503050406030204" pitchFamily="18" charset="0"/>
                          <a:ea typeface="Cambria" panose="02040503050406030204" pitchFamily="18" charset="0"/>
                        </a:rPr>
                        <a:t>Kết</a:t>
                      </a:r>
                      <a:r>
                        <a:rPr lang="en-US" b="1" dirty="0">
                          <a:solidFill>
                            <a:srgbClr val="FFFF00"/>
                          </a:solidFill>
                          <a:latin typeface="Cambria" panose="02040503050406030204" pitchFamily="18" charset="0"/>
                          <a:ea typeface="Cambria" panose="02040503050406030204" pitchFamily="18" charset="0"/>
                        </a:rPr>
                        <a:t> </a:t>
                      </a:r>
                      <a:r>
                        <a:rPr lang="en-US" b="1" dirty="0" err="1">
                          <a:solidFill>
                            <a:srgbClr val="FFFF00"/>
                          </a:solidFill>
                          <a:latin typeface="Cambria" panose="02040503050406030204" pitchFamily="18" charset="0"/>
                          <a:ea typeface="Cambria" panose="02040503050406030204" pitchFamily="18" charset="0"/>
                        </a:rPr>
                        <a:t>thúc</a:t>
                      </a:r>
                      <a:endParaRPr lang="en-US" b="1" dirty="0">
                        <a:solidFill>
                          <a:srgbClr val="FFFF0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1831642"/>
                  </a:ext>
                </a:extLst>
              </a:tr>
            </a:tbl>
          </a:graphicData>
        </a:graphic>
      </p:graphicFrame>
      <p:sp>
        <p:nvSpPr>
          <p:cNvPr id="3" name="TextBox 2">
            <a:extLst>
              <a:ext uri="{FF2B5EF4-FFF2-40B4-BE49-F238E27FC236}">
                <a16:creationId xmlns:a16="http://schemas.microsoft.com/office/drawing/2014/main" id="{488E6197-F9B5-B5CC-DB29-89BAF56EC4DF}"/>
              </a:ext>
            </a:extLst>
          </p:cNvPr>
          <p:cNvSpPr txBox="1"/>
          <p:nvPr/>
        </p:nvSpPr>
        <p:spPr>
          <a:xfrm>
            <a:off x="3305175" y="1676400"/>
            <a:ext cx="7477125" cy="954107"/>
          </a:xfrm>
          <a:prstGeom prst="rect">
            <a:avLst/>
          </a:prstGeom>
          <a:noFill/>
        </p:spPr>
        <p:txBody>
          <a:bodyPr wrap="square" rtlCol="0">
            <a:spAutoFit/>
          </a:bodyPr>
          <a:lstStyle/>
          <a:p>
            <a:pPr algn="just"/>
            <a:r>
              <a:rPr lang="en-US" sz="2800" b="0" i="0" u="none" strike="noStrike" dirty="0" err="1">
                <a:solidFill>
                  <a:srgbClr val="002060"/>
                </a:solidFill>
                <a:effectLst/>
                <a:latin typeface="Cambria" panose="02040503050406030204" pitchFamily="18" charset="0"/>
                <a:ea typeface="Cambria" panose="02040503050406030204" pitchFamily="18" charset="0"/>
              </a:rPr>
              <a:t>Giới</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thiệu</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câu</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chuyện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tên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câu</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chuyện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tên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tác</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giả</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và</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nêu</a:t>
            </a:r>
            <a:r>
              <a:rPr lang="en-US" sz="2800" b="0" i="0" u="none" strike="noStrike" dirty="0">
                <a:solidFill>
                  <a:srgbClr val="002060"/>
                </a:solidFill>
                <a:effectLst/>
                <a:latin typeface="Cambria" panose="02040503050406030204" pitchFamily="18" charset="0"/>
                <a:ea typeface="Cambria" panose="02040503050406030204" pitchFamily="18" charset="0"/>
              </a:rPr>
              <a:t> ý </a:t>
            </a:r>
            <a:r>
              <a:rPr lang="en-US" sz="2800" b="0" i="0" u="none" strike="noStrike" dirty="0" err="1">
                <a:solidFill>
                  <a:srgbClr val="002060"/>
                </a:solidFill>
                <a:effectLst/>
                <a:latin typeface="Cambria" panose="02040503050406030204" pitchFamily="18" charset="0"/>
                <a:ea typeface="Cambria" panose="02040503050406030204" pitchFamily="18" charset="0"/>
              </a:rPr>
              <a:t>kiến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chung</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về</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câu</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chuyện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đó</a:t>
            </a:r>
            <a:r>
              <a:rPr lang="en-US" sz="2800" b="0" i="0" u="none" strike="noStrike" dirty="0">
                <a:solidFill>
                  <a:srgbClr val="002060"/>
                </a:solidFill>
                <a:effectLst/>
                <a:latin typeface="Cambria" panose="02040503050406030204" pitchFamily="18" charset="0"/>
                <a:ea typeface="Cambria" panose="02040503050406030204" pitchFamily="18" charset="0"/>
              </a:rPr>
              <a:t>.</a:t>
            </a:r>
            <a:endParaRPr lang="en-US" sz="2800"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B732E970-2F53-361F-F1B2-0616F2E23C1E}"/>
              </a:ext>
            </a:extLst>
          </p:cNvPr>
          <p:cNvSpPr txBox="1"/>
          <p:nvPr/>
        </p:nvSpPr>
        <p:spPr>
          <a:xfrm>
            <a:off x="3333750" y="2838450"/>
            <a:ext cx="7543800" cy="1384995"/>
          </a:xfrm>
          <a:prstGeom prst="rect">
            <a:avLst/>
          </a:prstGeom>
          <a:noFill/>
        </p:spPr>
        <p:txBody>
          <a:bodyPr wrap="square" rtlCol="0">
            <a:spAutoFit/>
          </a:bodyPr>
          <a:lstStyle/>
          <a:p>
            <a:pPr algn="just"/>
            <a:r>
              <a:rPr lang="vi-VN" sz="2800" dirty="0">
                <a:solidFill>
                  <a:srgbClr val="002060"/>
                </a:solidFill>
                <a:latin typeface="Cambria" panose="02040503050406030204" pitchFamily="18" charset="0"/>
                <a:ea typeface="Cambria" panose="02040503050406030204" pitchFamily="18" charset="0"/>
              </a:rPr>
              <a:t>Nêu lí do yêu thích câu chuyện (ví dụ: bài học sâu sắc về lòng biết ơn, nhân vật hấp dẫn, chi tiết cảm động,...) kèm theo dẫn chứng cụ thể.</a:t>
            </a:r>
            <a:endParaRPr lang="en-US" sz="2800" dirty="0">
              <a:solidFill>
                <a:srgbClr val="00206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EB973527-79C6-7078-4FA1-2502E022C20E}"/>
              </a:ext>
            </a:extLst>
          </p:cNvPr>
          <p:cNvSpPr txBox="1"/>
          <p:nvPr/>
        </p:nvSpPr>
        <p:spPr>
          <a:xfrm>
            <a:off x="3257550" y="4552950"/>
            <a:ext cx="7543800" cy="523220"/>
          </a:xfrm>
          <a:prstGeom prst="rect">
            <a:avLst/>
          </a:prstGeom>
          <a:noFill/>
        </p:spPr>
        <p:txBody>
          <a:bodyPr wrap="square" rtlCol="0">
            <a:spAutoFit/>
          </a:bodyPr>
          <a:lstStyle/>
          <a:p>
            <a:pPr algn="just"/>
            <a:r>
              <a:rPr lang="vi-VN" sz="2800" dirty="0">
                <a:solidFill>
                  <a:srgbClr val="002060"/>
                </a:solidFill>
                <a:latin typeface="Cambria" panose="02040503050406030204" pitchFamily="18" charset="0"/>
                <a:ea typeface="Cambria" panose="02040503050406030204" pitchFamily="18" charset="0"/>
              </a:rPr>
              <a:t>Khẳng định lại ý kiến của em đối với câu chuyện.</a:t>
            </a:r>
          </a:p>
        </p:txBody>
      </p:sp>
    </p:spTree>
    <p:extLst>
      <p:ext uri="{BB962C8B-B14F-4D97-AF65-F5344CB8AC3E}">
        <p14:creationId xmlns:p14="http://schemas.microsoft.com/office/powerpoint/2010/main" val="1157614577"/>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barn(inVertical)">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barn(inVertical)">
                                      <p:cBhvr>
                                        <p:cTn id="25"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701</Words>
  <Application>Microsoft Office PowerPoint</Application>
  <PresentationFormat>Widescreen</PresentationFormat>
  <Paragraphs>40</Paragraphs>
  <Slides>16</Slides>
  <Notes>8</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16</vt:i4>
      </vt:variant>
    </vt:vector>
  </HeadingPairs>
  <TitlesOfParts>
    <vt:vector size="25" baseType="lpstr">
      <vt:lpstr>宋体</vt:lpstr>
      <vt:lpstr>Arial</vt:lpstr>
      <vt:lpstr>Calibri</vt:lpstr>
      <vt:lpstr>Cambria</vt:lpstr>
      <vt:lpstr>等线</vt:lpstr>
      <vt:lpstr>Times New Roman</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21</cp:revision>
  <dcterms:created xsi:type="dcterms:W3CDTF">2023-12-08T14:43:51Z</dcterms:created>
  <dcterms:modified xsi:type="dcterms:W3CDTF">2025-04-23T15:21:33Z</dcterms:modified>
</cp:coreProperties>
</file>