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31"/>
  </p:notesMasterIdLst>
  <p:sldIdLst>
    <p:sldId id="334" r:id="rId3"/>
    <p:sldId id="289" r:id="rId4"/>
    <p:sldId id="312" r:id="rId5"/>
    <p:sldId id="320" r:id="rId6"/>
    <p:sldId id="321" r:id="rId7"/>
    <p:sldId id="286" r:id="rId8"/>
    <p:sldId id="287" r:id="rId9"/>
    <p:sldId id="296" r:id="rId10"/>
    <p:sldId id="322" r:id="rId11"/>
    <p:sldId id="323" r:id="rId12"/>
    <p:sldId id="324" r:id="rId13"/>
    <p:sldId id="325" r:id="rId14"/>
    <p:sldId id="326" r:id="rId15"/>
    <p:sldId id="297" r:id="rId16"/>
    <p:sldId id="299" r:id="rId17"/>
    <p:sldId id="327" r:id="rId18"/>
    <p:sldId id="315" r:id="rId19"/>
    <p:sldId id="317" r:id="rId20"/>
    <p:sldId id="328" r:id="rId21"/>
    <p:sldId id="310" r:id="rId22"/>
    <p:sldId id="329" r:id="rId23"/>
    <p:sldId id="330" r:id="rId24"/>
    <p:sldId id="333" r:id="rId25"/>
    <p:sldId id="318" r:id="rId26"/>
    <p:sldId id="319" r:id="rId27"/>
    <p:sldId id="332" r:id="rId28"/>
    <p:sldId id="288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1399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=""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=""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699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58F3A6C9-832C-8841-0E9C-C958F93986F5}"/>
              </a:ext>
            </a:extLst>
          </p:cNvPr>
          <p:cNvSpPr/>
          <p:nvPr/>
        </p:nvSpPr>
        <p:spPr>
          <a:xfrm>
            <a:off x="857548" y="187878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47385" y="182234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70576" y="707396"/>
            <a:ext cx="2750781" cy="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81965" y="699078"/>
            <a:ext cx="2750781" cy="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loud 5"/>
          <p:cNvSpPr/>
          <p:nvPr/>
        </p:nvSpPr>
        <p:spPr>
          <a:xfrm>
            <a:off x="503584" y="1987825"/>
            <a:ext cx="2663686" cy="206733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7549" y="2275989"/>
            <a:ext cx="2137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tập này các em sẽ làm thế nào?</a:t>
            </a:r>
            <a:endParaRPr lang="en-US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14191" y="1987825"/>
            <a:ext cx="7580244" cy="400215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85253" y="2266121"/>
            <a:ext cx="5707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Đọc thầm lại các đoạn a và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0548" y="2845949"/>
            <a:ext cx="7087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 lại 3 cách dùng của dấu gạch ngang trong tiết học trước.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0548" y="3855540"/>
            <a:ext cx="7087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 định dấu gạch ngang trong mỗi đoạn dùng để làm gì?.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0548" y="4803913"/>
            <a:ext cx="5707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Trao đổi kết quả cùng bạn.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82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2644" y="1485080"/>
            <a:ext cx="7553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đánh dấu lời nói trực tiếp của nhân vật.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503584" y="2275989"/>
            <a:ext cx="2663686" cy="122258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7549" y="2275989"/>
            <a:ext cx="2137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 gạch ngang</a:t>
            </a:r>
            <a:endParaRPr lang="en-US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167270" y="1945537"/>
            <a:ext cx="755374" cy="6493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69028" y="2594893"/>
            <a:ext cx="7553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đánh dấu các ý trong một đoạn liệt kê.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endCxn id="8" idx="1"/>
          </p:cNvCxnSpPr>
          <p:nvPr/>
        </p:nvCxnSpPr>
        <p:spPr>
          <a:xfrm flipV="1">
            <a:off x="3127514" y="2887281"/>
            <a:ext cx="841514" cy="108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9028" y="3637723"/>
            <a:ext cx="7553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nối các từ ngữ trong một liên danh.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>
            <a:endCxn id="12" idx="1"/>
          </p:cNvCxnSpPr>
          <p:nvPr/>
        </p:nvCxnSpPr>
        <p:spPr>
          <a:xfrm>
            <a:off x="2756452" y="3288219"/>
            <a:ext cx="1212576" cy="641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777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58F3A6C9-832C-8841-0E9C-C958F93986F5}"/>
              </a:ext>
            </a:extLst>
          </p:cNvPr>
          <p:cNvSpPr/>
          <p:nvPr/>
        </p:nvSpPr>
        <p:spPr>
          <a:xfrm>
            <a:off x="857548" y="187878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47385" y="182234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70576" y="707396"/>
            <a:ext cx="2750781" cy="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81965" y="699078"/>
            <a:ext cx="2750781" cy="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3975652" y="1676400"/>
            <a:ext cx="75007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</a:t>
            </a:r>
            <a:r>
              <a:rPr lang="vi-VN" sz="2800" b="0" i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Pháp.</a:t>
            </a:r>
            <a:endParaRPr lang="vi-VN" sz="28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b="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pic>
        <p:nvPicPr>
          <p:cNvPr id="7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=""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1676400"/>
            <a:ext cx="2941983" cy="256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4124734" y="3172446"/>
            <a:ext cx="238125" cy="1857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4124734" y="4026788"/>
            <a:ext cx="238125" cy="1857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4112515" y="4444656"/>
            <a:ext cx="238125" cy="1857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4110448" y="5272918"/>
            <a:ext cx="238125" cy="1857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833;p6">
            <a:extLst>
              <a:ext uri="{FF2B5EF4-FFF2-40B4-BE49-F238E27FC236}">
                <a16:creationId xmlns="" xmlns:a16="http://schemas.microsoft.com/office/drawing/2014/main" id="{5F99C477-C360-7748-4B1A-D3E0528C09F9}"/>
              </a:ext>
            </a:extLst>
          </p:cNvPr>
          <p:cNvSpPr/>
          <p:nvPr/>
        </p:nvSpPr>
        <p:spPr>
          <a:xfrm>
            <a:off x="245320" y="5557219"/>
            <a:ext cx="5400106" cy="117329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38100" cap="flat" cmpd="sng">
            <a:solidFill>
              <a:srgbClr val="97480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</p:spTree>
    <p:extLst>
      <p:ext uri="{BB962C8B-B14F-4D97-AF65-F5344CB8AC3E}">
        <p14:creationId xmlns:p14="http://schemas.microsoft.com/office/powerpoint/2010/main" val="4061194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58F3A6C9-832C-8841-0E9C-C958F93986F5}"/>
              </a:ext>
            </a:extLst>
          </p:cNvPr>
          <p:cNvSpPr/>
          <p:nvPr/>
        </p:nvSpPr>
        <p:spPr>
          <a:xfrm>
            <a:off x="857548" y="187878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47385" y="182234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70576" y="707396"/>
            <a:ext cx="2750781" cy="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81965" y="699078"/>
            <a:ext cx="2750781" cy="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1027872" y="1805195"/>
            <a:ext cx="10887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6786356" y="1961322"/>
            <a:ext cx="290305" cy="2837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833;p6">
            <a:extLst>
              <a:ext uri="{FF2B5EF4-FFF2-40B4-BE49-F238E27FC236}">
                <a16:creationId xmlns="" xmlns:a16="http://schemas.microsoft.com/office/drawing/2014/main" id="{B480FFD2-1FBC-C67E-E379-752B438CB62B}"/>
              </a:ext>
            </a:extLst>
          </p:cNvPr>
          <p:cNvSpPr/>
          <p:nvPr/>
        </p:nvSpPr>
        <p:spPr>
          <a:xfrm>
            <a:off x="3011386" y="4592418"/>
            <a:ext cx="5708544" cy="117329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38100" cap="flat" cmpd="sng">
            <a:solidFill>
              <a:srgbClr val="97480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nl-NL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 để nối các từ ngữ trong một liên danh</a:t>
            </a:r>
            <a:endParaRPr lang="en-US" sz="3200" b="1" i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43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58F3A6C9-832C-8841-0E9C-C958F93986F5}"/>
              </a:ext>
            </a:extLst>
          </p:cNvPr>
          <p:cNvSpPr/>
          <p:nvPr/>
        </p:nvSpPr>
        <p:spPr>
          <a:xfrm>
            <a:off x="857548" y="522479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</a:t>
            </a:r>
            <a:r>
              <a:rPr lang="vi-VN" sz="2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Pháp.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=""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5754115" y="1865107"/>
            <a:ext cx="6028310" cy="649493"/>
            <a:chOff x="6113699" y="2166104"/>
            <a:chExt cx="2751463" cy="954368"/>
          </a:xfrm>
        </p:grpSpPr>
        <p:sp>
          <p:nvSpPr>
            <p:cNvPr id="14" name="Google Shape;832;p6">
              <a:extLst>
                <a:ext uri="{FF2B5EF4-FFF2-40B4-BE49-F238E27FC236}">
                  <a16:creationId xmlns=""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113699" y="2173135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20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=""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113699" y="2166104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0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2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2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=""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4584879" y="5357611"/>
            <a:ext cx="6671256" cy="891987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=""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24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=""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430820" y="972436"/>
            <a:ext cx="2750781" cy="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42209" y="964118"/>
            <a:ext cx="2750781" cy="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4D94D4B3-475C-E7B7-DB39-DDA826AE751C}"/>
              </a:ext>
            </a:extLst>
          </p:cNvPr>
          <p:cNvSpPr/>
          <p:nvPr/>
        </p:nvSpPr>
        <p:spPr>
          <a:xfrm>
            <a:off x="968614" y="379699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167005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66" y="1178634"/>
            <a:ext cx="10206991" cy="1837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14" y="3016293"/>
            <a:ext cx="10262343" cy="166535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574364" y="661456"/>
            <a:ext cx="19976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92970" y="1178634"/>
            <a:ext cx="2651463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62" y="4561847"/>
            <a:ext cx="10262343" cy="18650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044433" y="661456"/>
            <a:ext cx="38814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81965" y="699078"/>
            <a:ext cx="2750781" cy="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loud 5"/>
          <p:cNvSpPr/>
          <p:nvPr/>
        </p:nvSpPr>
        <p:spPr>
          <a:xfrm>
            <a:off x="503584" y="1987825"/>
            <a:ext cx="2663686" cy="206733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7549" y="2275989"/>
            <a:ext cx="2137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tập này các em sẽ làm thế nào?</a:t>
            </a:r>
            <a:endParaRPr lang="en-US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14191" y="1987825"/>
            <a:ext cx="7580244" cy="31540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85253" y="2266121"/>
            <a:ext cx="5707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Đọc thầm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đoạn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 a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0548" y="2845949"/>
            <a:ext cx="7087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 định vị trí mỗi bông hoa để cần điền dấu câu.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0548" y="3855540"/>
            <a:ext cx="7087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 vào cách dùng của dấu câu để thay vào vị trí mỗi bông hoa cho đúng.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4D94D4B3-475C-E7B7-DB39-DDA826AE751C}"/>
              </a:ext>
            </a:extLst>
          </p:cNvPr>
          <p:cNvSpPr/>
          <p:nvPr/>
        </p:nvSpPr>
        <p:spPr>
          <a:xfrm>
            <a:off x="968614" y="379699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246182" y="180258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574364" y="661456"/>
            <a:ext cx="19976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392970" y="1178634"/>
            <a:ext cx="2651463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36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21273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396" y="5479533"/>
            <a:ext cx="6653005" cy="830997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Dấu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dụng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dẫn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nói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trực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đoạn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thoại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637183" y="1669774"/>
            <a:ext cx="9541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26836" y="2900155"/>
            <a:ext cx="12390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01948" y="1724025"/>
            <a:ext cx="2623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50335" y="2091773"/>
            <a:ext cx="2623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26665" y="2047875"/>
            <a:ext cx="2623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2644" y="1485080"/>
            <a:ext cx="7553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đánh dấu lời nói trực tiếp của nhân vật.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503584" y="2275989"/>
            <a:ext cx="2663686" cy="122258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7549" y="2275989"/>
            <a:ext cx="2137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 gạch ngang</a:t>
            </a:r>
            <a:endParaRPr lang="en-US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167270" y="1945537"/>
            <a:ext cx="755374" cy="6493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69028" y="2594893"/>
            <a:ext cx="7553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đánh dấu các ý trong một đoạn liệt kê.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endCxn id="8" idx="1"/>
          </p:cNvCxnSpPr>
          <p:nvPr/>
        </p:nvCxnSpPr>
        <p:spPr>
          <a:xfrm flipV="1">
            <a:off x="3127514" y="2887281"/>
            <a:ext cx="841514" cy="108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9028" y="3637723"/>
            <a:ext cx="7553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nối các từ ngữ trong một liên danh.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>
            <a:endCxn id="12" idx="1"/>
          </p:cNvCxnSpPr>
          <p:nvPr/>
        </p:nvCxnSpPr>
        <p:spPr>
          <a:xfrm>
            <a:off x="2756452" y="3288219"/>
            <a:ext cx="1212576" cy="641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18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E890F388-A756-1FEA-93AF-E6333AA7D759}"/>
              </a:ext>
            </a:extLst>
          </p:cNvPr>
          <p:cNvSpPr/>
          <p:nvPr/>
        </p:nvSpPr>
        <p:spPr>
          <a:xfrm>
            <a:off x="1095375" y="532409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endParaRPr lang="en-US" sz="3200" b="1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 algn="just"/>
            <a:r>
              <a:rPr lang="en-US" sz="3200" b="1" smtClean="0">
                <a:solidFill>
                  <a:prstClr val="black"/>
                </a:solidFill>
                <a:latin typeface="Cambria" panose="02040503050406030204" pitchFamily="18" charset="0"/>
              </a:rPr>
              <a:t>Ghi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097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3" y="3143245"/>
            <a:ext cx="3419061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=""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890629" y="2584843"/>
            <a:ext cx="3828055" cy="707905"/>
          </a:xfrm>
          <a:prstGeom prst="wedgeRoundRectCallout">
            <a:avLst>
              <a:gd name="adj1" fmla="val 61182"/>
              <a:gd name="adj2" fmla="val 5813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Lương Định Của là ai</a:t>
            </a:r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=""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8027091" y="2026442"/>
            <a:ext cx="3621570" cy="1116803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 ấy</a:t>
            </a:r>
            <a:r>
              <a:rPr lang="vi-VN" sz="2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=""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7454763" y="1959003"/>
            <a:ext cx="4457700" cy="1752600"/>
          </a:xfrm>
          <a:prstGeom prst="wedgeRoundRectCallout">
            <a:avLst>
              <a:gd name="adj1" fmla="val -38660"/>
              <a:gd name="adj2" fmla="val 6096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 đã tìm ra nhiều giống lúa cho nước ta, đóng góp cho nền nông nghiệp nước nhà.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20">
            <a:extLst>
              <a:ext uri="{FF2B5EF4-FFF2-40B4-BE49-F238E27FC236}">
                <a16:creationId xmlns=""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828095" y="2500787"/>
            <a:ext cx="3890589" cy="791961"/>
          </a:xfrm>
          <a:prstGeom prst="wedgeRoundRectCallout">
            <a:avLst>
              <a:gd name="adj1" fmla="val 60228"/>
              <a:gd name="adj2" fmla="val 5356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Ông </a:t>
            </a:r>
            <a:r>
              <a:rPr lang="en-US" sz="2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 cứu về gì?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96" y="3886392"/>
            <a:ext cx="2480722" cy="236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289" y="3849239"/>
            <a:ext cx="2955613" cy="208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8897" y="6132021"/>
            <a:ext cx="1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Niu - tơn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8494" y="5936975"/>
            <a:ext cx="207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 - éc - xanh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752725" y="924915"/>
            <a:ext cx="33432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52725" y="1396933"/>
            <a:ext cx="48563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22193" y="1854133"/>
            <a:ext cx="44374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11" grpId="0" animBg="1"/>
      <p:bldP spid="6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E890F388-A756-1FEA-93AF-E6333AA7D759}"/>
              </a:ext>
            </a:extLst>
          </p:cNvPr>
          <p:cNvSpPr/>
          <p:nvPr/>
        </p:nvSpPr>
        <p:spPr>
          <a:xfrm>
            <a:off x="1095375" y="532409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endParaRPr lang="en-US" sz="3200" b="1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 algn="just"/>
            <a:r>
              <a:rPr lang="en-US" sz="3200" b="1" smtClean="0">
                <a:solidFill>
                  <a:prstClr val="black"/>
                </a:solidFill>
                <a:latin typeface="Cambria" panose="02040503050406030204" pitchFamily="18" charset="0"/>
              </a:rPr>
              <a:t>Ghi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52725" y="1396933"/>
            <a:ext cx="48563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322193" y="1854133"/>
            <a:ext cx="44374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loud 6"/>
          <p:cNvSpPr/>
          <p:nvPr/>
        </p:nvSpPr>
        <p:spPr>
          <a:xfrm>
            <a:off x="516840" y="2690360"/>
            <a:ext cx="2254790" cy="173942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TextBox 7"/>
          <p:cNvSpPr txBox="1"/>
          <p:nvPr/>
        </p:nvSpPr>
        <p:spPr>
          <a:xfrm>
            <a:off x="634188" y="3083016"/>
            <a:ext cx="2137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viết cần chú ý gì?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062" y="2397973"/>
            <a:ext cx="75537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dấu gạch ngang đánh dấu câu hỏi, câu đáp của nhân vật.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78257" y="2758338"/>
            <a:ext cx="755374" cy="6493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19062" y="3772830"/>
            <a:ext cx="7553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ý viết lùi vào 1 đơn vị chữ và viết dấu gạch ngang dài hơn dấu gạch nối, viết ở đầu dòng ngang với đơn vị chữ.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58887" y="4037123"/>
            <a:ext cx="1060175" cy="975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201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522"/>
            <a:ext cx="12192000" cy="699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125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1667"/>
            <a:ext cx="12192000" cy="659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989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171" y="1423851"/>
            <a:ext cx="7007299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256" y="125360"/>
            <a:ext cx="10796154" cy="6452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965436" y="1673148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</p:spTree>
    <p:extLst>
      <p:ext uri="{BB962C8B-B14F-4D97-AF65-F5344CB8AC3E}">
        <p14:creationId xmlns:p14="http://schemas.microsoft.com/office/powerpoint/2010/main" val="2012606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=""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=""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572927" y="694434"/>
            <a:ext cx="11207165" cy="120032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	Trong bài đọc “Nhà phát minh 6 tuổi” nhắc đến nhà khoa học nào? </a:t>
            </a:r>
            <a:endParaRPr kumimoji="0" lang="en-US" sz="36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7641" y="2413129"/>
            <a:ext cx="3097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3200" b="1" i="1" kern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Ma - ri Quy - ri</a:t>
            </a:r>
            <a:endParaRPr lang="en-US" sz="3200" b="1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99280" y="1296167"/>
            <a:ext cx="11207165" cy="120032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	Dấu câu nào để đánh dấu các  ý trong một đoạn liệt kê? </a:t>
            </a:r>
            <a:endParaRPr kumimoji="0" lang="en-US" sz="36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7641" y="2632070"/>
            <a:ext cx="35504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3200" b="1" i="1" kern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 gạch ngang</a:t>
            </a:r>
            <a:endParaRPr lang="en-US" sz="3200" b="1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62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99280" y="1296167"/>
            <a:ext cx="11207165" cy="120032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	Để nối các danh từ có chức năng ngang nhau người ta gọi là gì? </a:t>
            </a:r>
            <a:endParaRPr kumimoji="0" lang="en-US" sz="36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7641" y="2632070"/>
            <a:ext cx="35504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3200" b="1" i="1" kern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liên danh</a:t>
            </a:r>
            <a:endParaRPr lang="en-US" sz="3200" b="1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09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=""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=""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58F3A6C9-832C-8841-0E9C-C958F93986F5}"/>
              </a:ext>
            </a:extLst>
          </p:cNvPr>
          <p:cNvSpPr/>
          <p:nvPr/>
        </p:nvSpPr>
        <p:spPr>
          <a:xfrm>
            <a:off x="857548" y="187878"/>
            <a:ext cx="864524" cy="8645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9211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47385" y="182234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70576" y="707396"/>
            <a:ext cx="2750781" cy="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81965" y="699078"/>
            <a:ext cx="2750781" cy="6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</a:t>
            </a:r>
            <a:r>
              <a:rPr lang="vi-VN" sz="2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Pháp.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0796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1108</Words>
  <Application>Microsoft Office PowerPoint</Application>
  <PresentationFormat>Custom</PresentationFormat>
  <Paragraphs>117</Paragraphs>
  <Slides>28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2025-04-10T03:00:00Z</dcterms:modified>
  <cp:category>9Slide.vn</cp:category>
</cp:coreProperties>
</file>