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37"/>
  </p:notesMasterIdLst>
  <p:sldIdLst>
    <p:sldId id="439" r:id="rId3"/>
    <p:sldId id="380" r:id="rId4"/>
    <p:sldId id="382" r:id="rId5"/>
    <p:sldId id="386" r:id="rId6"/>
    <p:sldId id="387" r:id="rId7"/>
    <p:sldId id="388" r:id="rId8"/>
    <p:sldId id="390" r:id="rId9"/>
    <p:sldId id="392" r:id="rId10"/>
    <p:sldId id="393" r:id="rId11"/>
    <p:sldId id="394" r:id="rId12"/>
    <p:sldId id="395" r:id="rId13"/>
    <p:sldId id="396" r:id="rId14"/>
    <p:sldId id="355" r:id="rId15"/>
    <p:sldId id="349" r:id="rId16"/>
    <p:sldId id="357" r:id="rId17"/>
    <p:sldId id="358" r:id="rId18"/>
    <p:sldId id="359" r:id="rId19"/>
    <p:sldId id="360" r:id="rId20"/>
    <p:sldId id="412" r:id="rId21"/>
    <p:sldId id="414" r:id="rId22"/>
    <p:sldId id="435" r:id="rId23"/>
    <p:sldId id="416" r:id="rId24"/>
    <p:sldId id="418" r:id="rId25"/>
    <p:sldId id="419" r:id="rId26"/>
    <p:sldId id="421" r:id="rId27"/>
    <p:sldId id="436" r:id="rId28"/>
    <p:sldId id="423" r:id="rId29"/>
    <p:sldId id="437" r:id="rId30"/>
    <p:sldId id="426" r:id="rId31"/>
    <p:sldId id="428" r:id="rId32"/>
    <p:sldId id="429" r:id="rId33"/>
    <p:sldId id="430" r:id="rId34"/>
    <p:sldId id="431" r:id="rId35"/>
    <p:sldId id="43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F477A-96B1-42D4-9BCC-2F1A4674BDF4}"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2F871-BA2F-49EC-B627-A4F09D11BD78}" type="slidenum">
              <a:rPr lang="en-US" smtClean="0"/>
              <a:t>‹#›</a:t>
            </a:fld>
            <a:endParaRPr lang="en-US"/>
          </a:p>
        </p:txBody>
      </p:sp>
    </p:spTree>
    <p:extLst>
      <p:ext uri="{BB962C8B-B14F-4D97-AF65-F5344CB8AC3E}">
        <p14:creationId xmlns:p14="http://schemas.microsoft.com/office/powerpoint/2010/main" val="182928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F0484-0F60-4837-8BE2-4414FF4B5C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5484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baseline="0" dirty="0"/>
              <a:t> </a:t>
            </a:r>
            <a:r>
              <a:rPr lang="en-US" baseline="0" dirty="0" err="1"/>
              <a:t>hình</a:t>
            </a:r>
            <a:r>
              <a:rPr lang="en-US" baseline="0" dirty="0"/>
              <a:t> </a:t>
            </a:r>
            <a:r>
              <a:rPr lang="en-US" baseline="0" dirty="0" err="1"/>
              <a:t>cái</a:t>
            </a:r>
            <a:r>
              <a:rPr lang="en-US" baseline="0" dirty="0"/>
              <a:t> </a:t>
            </a:r>
            <a:r>
              <a:rPr lang="en-US" baseline="0" dirty="0" err="1"/>
              <a:t>xẻng</a:t>
            </a:r>
            <a:r>
              <a:rPr lang="en-US" baseline="0" dirty="0"/>
              <a:t> </a:t>
            </a:r>
            <a:r>
              <a:rPr lang="en-US" baseline="0" dirty="0">
                <a:sym typeface="Wingdings" panose="05000000000000000000" pitchFamily="2" charset="2"/>
              </a:rPr>
              <a:t> HS </a:t>
            </a:r>
            <a:r>
              <a:rPr lang="en-US" baseline="0" dirty="0" err="1">
                <a:sym typeface="Wingdings" panose="05000000000000000000" pitchFamily="2" charset="2"/>
              </a:rPr>
              <a:t>chọn</a:t>
            </a:r>
            <a:r>
              <a:rPr lang="en-US" baseline="0" dirty="0">
                <a:sym typeface="Wingdings" panose="05000000000000000000" pitchFamily="2" charset="2"/>
              </a:rPr>
              <a:t> </a:t>
            </a:r>
            <a:r>
              <a:rPr lang="en-US" baseline="0" dirty="0" err="1">
                <a:sym typeface="Wingdings" panose="05000000000000000000" pitchFamily="2" charset="2"/>
              </a:rPr>
              <a:t>đáp</a:t>
            </a:r>
            <a:r>
              <a:rPr lang="en-US" baseline="0" dirty="0">
                <a:sym typeface="Wingdings" panose="05000000000000000000" pitchFamily="2" charset="2"/>
              </a:rPr>
              <a:t> </a:t>
            </a:r>
            <a:r>
              <a:rPr lang="en-US" baseline="0" dirty="0" err="1">
                <a:sym typeface="Wingdings" panose="05000000000000000000" pitchFamily="2" charset="2"/>
              </a:rPr>
              <a:t>án</a:t>
            </a:r>
            <a:r>
              <a:rPr lang="en-US" baseline="0" dirty="0">
                <a:sym typeface="Wingdings" panose="05000000000000000000" pitchFamily="2" charset="2"/>
              </a:rPr>
              <a:t>  </a:t>
            </a:r>
            <a:r>
              <a:rPr lang="en-US" baseline="0" dirty="0" err="1">
                <a:sym typeface="Wingdings" panose="05000000000000000000" pitchFamily="2" charset="2"/>
              </a:rPr>
              <a:t>Nhấn</a:t>
            </a:r>
            <a:r>
              <a:rPr lang="en-US" baseline="0" dirty="0">
                <a:sym typeface="Wingdings" panose="05000000000000000000" pitchFamily="2" charset="2"/>
              </a:rPr>
              <a:t> </a:t>
            </a:r>
            <a:r>
              <a:rPr lang="en-US" baseline="0" dirty="0" err="1">
                <a:sym typeface="Wingdings" panose="05000000000000000000" pitchFamily="2" charset="2"/>
              </a:rPr>
              <a:t>hình</a:t>
            </a:r>
            <a:r>
              <a:rPr lang="en-US" baseline="0" dirty="0">
                <a:sym typeface="Wingdings" panose="05000000000000000000" pitchFamily="2" charset="2"/>
              </a:rPr>
              <a:t> </a:t>
            </a:r>
            <a:r>
              <a:rPr lang="en-US" baseline="0" dirty="0" err="1">
                <a:sym typeface="Wingdings" panose="05000000000000000000" pitchFamily="2" charset="2"/>
              </a:rPr>
              <a:t>dấu</a:t>
            </a:r>
            <a:r>
              <a:rPr lang="en-US" baseline="0" dirty="0">
                <a:sym typeface="Wingdings" panose="05000000000000000000" pitchFamily="2" charset="2"/>
              </a:rPr>
              <a:t> </a:t>
            </a:r>
            <a:r>
              <a:rPr lang="en-US" baseline="0" dirty="0" err="1">
                <a:sym typeface="Wingdings" panose="05000000000000000000" pitchFamily="2" charset="2"/>
              </a:rPr>
              <a:t>tích</a:t>
            </a:r>
            <a:r>
              <a:rPr lang="en-US" baseline="0" dirty="0">
                <a:sym typeface="Wingdings" panose="05000000000000000000" pitchFamily="2" charset="2"/>
              </a:rPr>
              <a:t> </a:t>
            </a:r>
            <a:r>
              <a:rPr lang="en-US" baseline="0" dirty="0" err="1">
                <a:sym typeface="Wingdings" panose="05000000000000000000" pitchFamily="2" charset="2"/>
              </a:rPr>
              <a:t>xanh</a:t>
            </a:r>
            <a:r>
              <a:rPr lang="en-US" baseline="0" dirty="0">
                <a:sym typeface="Wingdings" panose="05000000000000000000" pitchFamily="2" charset="2"/>
              </a:rPr>
              <a:t> </a:t>
            </a:r>
            <a:r>
              <a:rPr lang="en-US" baseline="0" dirty="0" err="1">
                <a:sym typeface="Wingdings" panose="05000000000000000000" pitchFamily="2" charset="2"/>
              </a:rPr>
              <a:t>để</a:t>
            </a:r>
            <a:r>
              <a:rPr lang="en-US" baseline="0" dirty="0">
                <a:sym typeface="Wingdings" panose="05000000000000000000" pitchFamily="2" charset="2"/>
              </a:rPr>
              <a:t> </a:t>
            </a:r>
            <a:r>
              <a:rPr lang="en-US" baseline="0" dirty="0" err="1">
                <a:sym typeface="Wingdings" panose="05000000000000000000" pitchFamily="2" charset="2"/>
              </a:rPr>
              <a:t>xẻng</a:t>
            </a:r>
            <a:r>
              <a:rPr lang="en-US" baseline="0" dirty="0">
                <a:sym typeface="Wingdings" panose="05000000000000000000" pitchFamily="2" charset="2"/>
              </a:rPr>
              <a:t> </a:t>
            </a:r>
            <a:r>
              <a:rPr lang="en-US" baseline="0" dirty="0" err="1">
                <a:sym typeface="Wingdings" panose="05000000000000000000" pitchFamily="2" charset="2"/>
              </a:rPr>
              <a:t>làm</a:t>
            </a:r>
            <a:r>
              <a:rPr lang="en-US" baseline="0" dirty="0">
                <a:sym typeface="Wingdings" panose="05000000000000000000" pitchFamily="2" charset="2"/>
              </a:rPr>
              <a:t> </a:t>
            </a:r>
            <a:r>
              <a:rPr lang="en-US" baseline="0" dirty="0" err="1">
                <a:sym typeface="Wingdings" panose="05000000000000000000" pitchFamily="2" charset="2"/>
              </a:rPr>
              <a:t>đất</a:t>
            </a:r>
            <a:r>
              <a:rPr lang="en-US" baseline="0" dirty="0">
                <a:sym typeface="Wingdings" panose="05000000000000000000" pitchFamily="2" charset="2"/>
              </a:rPr>
              <a:t>  </a:t>
            </a:r>
            <a:r>
              <a:rPr lang="en-US" baseline="0" dirty="0" err="1">
                <a:sym typeface="Wingdings" panose="05000000000000000000" pitchFamily="2" charset="2"/>
              </a:rPr>
              <a:t>làm</a:t>
            </a:r>
            <a:r>
              <a:rPr lang="en-US" baseline="0" dirty="0">
                <a:sym typeface="Wingdings" panose="05000000000000000000" pitchFamily="2" charset="2"/>
              </a:rPr>
              <a:t> </a:t>
            </a:r>
            <a:r>
              <a:rPr lang="en-US" baseline="0" dirty="0" err="1">
                <a:sym typeface="Wingdings" panose="05000000000000000000" pitchFamily="2" charset="2"/>
              </a:rPr>
              <a:t>đất</a:t>
            </a:r>
            <a:r>
              <a:rPr lang="en-US" baseline="0" dirty="0">
                <a:sym typeface="Wingdings" panose="05000000000000000000" pitchFamily="2" charset="2"/>
              </a:rPr>
              <a:t> </a:t>
            </a:r>
            <a:r>
              <a:rPr lang="en-US" baseline="0" dirty="0" err="1">
                <a:sym typeface="Wingdings" panose="05000000000000000000" pitchFamily="2" charset="2"/>
              </a:rPr>
              <a:t>xong</a:t>
            </a:r>
            <a:r>
              <a:rPr lang="en-US" baseline="0" dirty="0">
                <a:sym typeface="Wingdings" panose="05000000000000000000" pitchFamily="2" charset="2"/>
              </a:rPr>
              <a:t> </a:t>
            </a:r>
            <a:r>
              <a:rPr lang="en-US" baseline="0" dirty="0" err="1">
                <a:sym typeface="Wingdings" panose="05000000000000000000" pitchFamily="2" charset="2"/>
              </a:rPr>
              <a:t>nhấn</a:t>
            </a:r>
            <a:r>
              <a:rPr lang="en-US" baseline="0" dirty="0">
                <a:sym typeface="Wingdings" panose="05000000000000000000" pitchFamily="2" charset="2"/>
              </a:rPr>
              <a:t> </a:t>
            </a:r>
            <a:r>
              <a:rPr lang="en-US" baseline="0" dirty="0" err="1">
                <a:sym typeface="Wingdings" panose="05000000000000000000" pitchFamily="2" charset="2"/>
              </a:rPr>
              <a:t>hình</a:t>
            </a:r>
            <a:r>
              <a:rPr lang="en-US" baseline="0" dirty="0">
                <a:sym typeface="Wingdings" panose="05000000000000000000" pitchFamily="2" charset="2"/>
              </a:rPr>
              <a:t> </a:t>
            </a:r>
            <a:r>
              <a:rPr lang="en-US" baseline="0" dirty="0" err="1">
                <a:sym typeface="Wingdings" panose="05000000000000000000" pitchFamily="2" charset="2"/>
              </a:rPr>
              <a:t>túi</a:t>
            </a:r>
            <a:r>
              <a:rPr lang="en-US" baseline="0" dirty="0">
                <a:sym typeface="Wingdings" panose="05000000000000000000" pitchFamily="2" charset="2"/>
              </a:rPr>
              <a:t> </a:t>
            </a:r>
            <a:r>
              <a:rPr lang="en-US" baseline="0" dirty="0" err="1">
                <a:sym typeface="Wingdings" panose="05000000000000000000" pitchFamily="2" charset="2"/>
              </a:rPr>
              <a:t>hạt</a:t>
            </a:r>
            <a:r>
              <a:rPr lang="en-US" baseline="0" dirty="0">
                <a:sym typeface="Wingdings" panose="05000000000000000000" pitchFamily="2" charset="2"/>
              </a:rPr>
              <a:t> </a:t>
            </a:r>
            <a:r>
              <a:rPr lang="en-US" baseline="0" dirty="0" err="1">
                <a:sym typeface="Wingdings" panose="05000000000000000000" pitchFamily="2" charset="2"/>
              </a:rPr>
              <a:t>giống</a:t>
            </a:r>
            <a:r>
              <a:rPr lang="en-US" baseline="0" dirty="0">
                <a:sym typeface="Wingdings" panose="05000000000000000000" pitchFamily="2" charset="2"/>
              </a:rPr>
              <a:t> </a:t>
            </a:r>
            <a:r>
              <a:rPr lang="en-US" baseline="0" dirty="0" err="1">
                <a:sym typeface="Wingdings" panose="05000000000000000000" pitchFamily="2" charset="2"/>
              </a:rPr>
              <a:t>để</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sang slide </a:t>
            </a:r>
            <a:r>
              <a:rPr lang="en-US" baseline="0" dirty="0" err="1">
                <a:sym typeface="Wingdings" panose="05000000000000000000" pitchFamily="2" charset="2"/>
              </a:rPr>
              <a:t>tiếp</a:t>
            </a:r>
            <a:r>
              <a:rPr lang="en-US" baseline="0" dirty="0">
                <a:sym typeface="Wingdings" panose="05000000000000000000" pitchFamily="2" charset="2"/>
              </a:rPr>
              <a:t> </a:t>
            </a:r>
            <a:r>
              <a:rPr lang="en-US" baseline="0" dirty="0" err="1">
                <a:sym typeface="Wingdings" panose="05000000000000000000" pitchFamily="2" charset="2"/>
              </a:rPr>
              <a:t>theo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7DCC9-34F5-4C63-BEC8-2AAE7C2D62E1}" type="slidenum">
              <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56870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ym typeface="Wingdings" panose="05000000000000000000" pitchFamily="2" charset="2"/>
              </a:rPr>
              <a:t>HS </a:t>
            </a:r>
            <a:r>
              <a:rPr lang="en-US" baseline="0" dirty="0" err="1">
                <a:sym typeface="Wingdings" panose="05000000000000000000" pitchFamily="2" charset="2"/>
              </a:rPr>
              <a:t>chọn</a:t>
            </a:r>
            <a:r>
              <a:rPr lang="en-US" baseline="0" dirty="0">
                <a:sym typeface="Wingdings" panose="05000000000000000000" pitchFamily="2" charset="2"/>
              </a:rPr>
              <a:t> </a:t>
            </a:r>
            <a:r>
              <a:rPr lang="en-US" baseline="0" dirty="0" err="1">
                <a:sym typeface="Wingdings" panose="05000000000000000000" pitchFamily="2" charset="2"/>
              </a:rPr>
              <a:t>đáp</a:t>
            </a:r>
            <a:r>
              <a:rPr lang="en-US" baseline="0" dirty="0">
                <a:sym typeface="Wingdings" panose="05000000000000000000" pitchFamily="2" charset="2"/>
              </a:rPr>
              <a:t> </a:t>
            </a:r>
            <a:r>
              <a:rPr lang="en-US" baseline="0" dirty="0" err="1">
                <a:sym typeface="Wingdings" panose="05000000000000000000" pitchFamily="2" charset="2"/>
              </a:rPr>
              <a:t>án</a:t>
            </a:r>
            <a:r>
              <a:rPr lang="en-US" baseline="0" dirty="0">
                <a:sym typeface="Wingdings" panose="05000000000000000000" pitchFamily="2" charset="2"/>
              </a:rPr>
              <a:t>  </a:t>
            </a:r>
            <a:r>
              <a:rPr lang="en-US" baseline="0" dirty="0" err="1">
                <a:sym typeface="Wingdings" panose="05000000000000000000" pitchFamily="2" charset="2"/>
              </a:rPr>
              <a:t>Nhấn</a:t>
            </a:r>
            <a:r>
              <a:rPr lang="en-US" baseline="0" dirty="0">
                <a:sym typeface="Wingdings" panose="05000000000000000000" pitchFamily="2" charset="2"/>
              </a:rPr>
              <a:t> </a:t>
            </a:r>
            <a:r>
              <a:rPr lang="en-US" baseline="0" dirty="0" err="1">
                <a:sym typeface="Wingdings" panose="05000000000000000000" pitchFamily="2" charset="2"/>
              </a:rPr>
              <a:t>hình</a:t>
            </a:r>
            <a:r>
              <a:rPr lang="en-US" baseline="0" dirty="0">
                <a:sym typeface="Wingdings" panose="05000000000000000000" pitchFamily="2" charset="2"/>
              </a:rPr>
              <a:t> </a:t>
            </a:r>
            <a:r>
              <a:rPr lang="en-US" baseline="0" dirty="0" err="1">
                <a:sym typeface="Wingdings" panose="05000000000000000000" pitchFamily="2" charset="2"/>
              </a:rPr>
              <a:t>dấu</a:t>
            </a:r>
            <a:r>
              <a:rPr lang="en-US" baseline="0" dirty="0">
                <a:sym typeface="Wingdings" panose="05000000000000000000" pitchFamily="2" charset="2"/>
              </a:rPr>
              <a:t> </a:t>
            </a:r>
            <a:r>
              <a:rPr lang="en-US" baseline="0" dirty="0" err="1">
                <a:sym typeface="Wingdings" panose="05000000000000000000" pitchFamily="2" charset="2"/>
              </a:rPr>
              <a:t>tích</a:t>
            </a:r>
            <a:r>
              <a:rPr lang="en-US" baseline="0" dirty="0">
                <a:sym typeface="Wingdings" panose="05000000000000000000" pitchFamily="2" charset="2"/>
              </a:rPr>
              <a:t> </a:t>
            </a:r>
            <a:r>
              <a:rPr lang="en-US" baseline="0" dirty="0" err="1">
                <a:sym typeface="Wingdings" panose="05000000000000000000" pitchFamily="2" charset="2"/>
              </a:rPr>
              <a:t>xanh</a:t>
            </a:r>
            <a:r>
              <a:rPr lang="en-US" baseline="0" dirty="0">
                <a:sym typeface="Wingdings" panose="05000000000000000000" pitchFamily="2" charset="2"/>
              </a:rPr>
              <a:t> </a:t>
            </a:r>
            <a:r>
              <a:rPr lang="en-US" baseline="0" dirty="0" err="1">
                <a:sym typeface="Wingdings" panose="05000000000000000000" pitchFamily="2" charset="2"/>
              </a:rPr>
              <a:t>để</a:t>
            </a:r>
            <a:r>
              <a:rPr lang="en-US" baseline="0" dirty="0">
                <a:sym typeface="Wingdings" panose="05000000000000000000" pitchFamily="2" charset="2"/>
              </a:rPr>
              <a:t> </a:t>
            </a:r>
            <a:r>
              <a:rPr lang="en-US" baseline="0" dirty="0" err="1">
                <a:sym typeface="Wingdings" panose="05000000000000000000" pitchFamily="2" charset="2"/>
              </a:rPr>
              <a:t>gieo</a:t>
            </a:r>
            <a:r>
              <a:rPr lang="en-US" baseline="0" dirty="0">
                <a:sym typeface="Wingdings" panose="05000000000000000000" pitchFamily="2" charset="2"/>
              </a:rPr>
              <a:t> </a:t>
            </a:r>
            <a:r>
              <a:rPr lang="en-US" baseline="0" dirty="0" err="1">
                <a:sym typeface="Wingdings" panose="05000000000000000000" pitchFamily="2" charset="2"/>
              </a:rPr>
              <a:t>hạt</a:t>
            </a:r>
            <a:r>
              <a:rPr lang="en-US" baseline="0" dirty="0">
                <a:sym typeface="Wingdings" panose="05000000000000000000" pitchFamily="2" charset="2"/>
              </a:rPr>
              <a:t>  </a:t>
            </a:r>
            <a:r>
              <a:rPr lang="en-US" baseline="0" dirty="0" err="1">
                <a:sym typeface="Wingdings" panose="05000000000000000000" pitchFamily="2" charset="2"/>
              </a:rPr>
              <a:t>gieo</a:t>
            </a:r>
            <a:r>
              <a:rPr lang="en-US" baseline="0" dirty="0">
                <a:sym typeface="Wingdings" panose="05000000000000000000" pitchFamily="2" charset="2"/>
              </a:rPr>
              <a:t> </a:t>
            </a:r>
            <a:r>
              <a:rPr lang="en-US" baseline="0" dirty="0" err="1">
                <a:sym typeface="Wingdings" panose="05000000000000000000" pitchFamily="2" charset="2"/>
              </a:rPr>
              <a:t>hạt</a:t>
            </a:r>
            <a:r>
              <a:rPr lang="en-US" baseline="0" dirty="0">
                <a:sym typeface="Wingdings" panose="05000000000000000000" pitchFamily="2" charset="2"/>
              </a:rPr>
              <a:t> </a:t>
            </a:r>
            <a:r>
              <a:rPr lang="en-US" baseline="0" dirty="0" err="1">
                <a:sym typeface="Wingdings" panose="05000000000000000000" pitchFamily="2" charset="2"/>
              </a:rPr>
              <a:t>xong</a:t>
            </a:r>
            <a:r>
              <a:rPr lang="en-US" baseline="0" dirty="0">
                <a:sym typeface="Wingdings" panose="05000000000000000000" pitchFamily="2" charset="2"/>
              </a:rPr>
              <a:t> </a:t>
            </a:r>
            <a:r>
              <a:rPr lang="en-US" baseline="0" dirty="0" err="1">
                <a:sym typeface="Wingdings" panose="05000000000000000000" pitchFamily="2" charset="2"/>
              </a:rPr>
              <a:t>nhấn</a:t>
            </a:r>
            <a:r>
              <a:rPr lang="en-US" baseline="0" dirty="0">
                <a:sym typeface="Wingdings" panose="05000000000000000000" pitchFamily="2" charset="2"/>
              </a:rPr>
              <a:t> </a:t>
            </a:r>
            <a:r>
              <a:rPr lang="en-US" baseline="0" dirty="0" err="1">
                <a:sym typeface="Wingdings" panose="05000000000000000000" pitchFamily="2" charset="2"/>
              </a:rPr>
              <a:t>hình</a:t>
            </a:r>
            <a:r>
              <a:rPr lang="en-US" baseline="0" dirty="0">
                <a:sym typeface="Wingdings" panose="05000000000000000000" pitchFamily="2" charset="2"/>
              </a:rPr>
              <a:t> </a:t>
            </a:r>
            <a:r>
              <a:rPr lang="en-US" baseline="0" dirty="0" err="1">
                <a:sym typeface="Wingdings" panose="05000000000000000000" pitchFamily="2" charset="2"/>
              </a:rPr>
              <a:t>bình</a:t>
            </a:r>
            <a:r>
              <a:rPr lang="en-US" baseline="0" dirty="0">
                <a:sym typeface="Wingdings" panose="05000000000000000000" pitchFamily="2" charset="2"/>
              </a:rPr>
              <a:t> </a:t>
            </a:r>
            <a:r>
              <a:rPr lang="en-US" baseline="0" dirty="0" err="1">
                <a:sym typeface="Wingdings" panose="05000000000000000000" pitchFamily="2" charset="2"/>
              </a:rPr>
              <a:t>nước</a:t>
            </a:r>
            <a:r>
              <a:rPr lang="en-US" baseline="0" dirty="0">
                <a:sym typeface="Wingdings" panose="05000000000000000000" pitchFamily="2" charset="2"/>
              </a:rPr>
              <a:t> </a:t>
            </a:r>
            <a:r>
              <a:rPr lang="en-US" baseline="0" dirty="0" err="1">
                <a:sym typeface="Wingdings" panose="05000000000000000000" pitchFamily="2" charset="2"/>
              </a:rPr>
              <a:t>để</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sang slide </a:t>
            </a:r>
            <a:r>
              <a:rPr lang="en-US" baseline="0" dirty="0" err="1">
                <a:sym typeface="Wingdings" panose="05000000000000000000" pitchFamily="2" charset="2"/>
              </a:rPr>
              <a:t>tiếp</a:t>
            </a:r>
            <a:r>
              <a:rPr lang="en-US" baseline="0" dirty="0">
                <a:sym typeface="Wingdings" panose="05000000000000000000" pitchFamily="2" charset="2"/>
              </a:rPr>
              <a:t> </a:t>
            </a:r>
            <a:r>
              <a:rPr lang="en-US" baseline="0" dirty="0" err="1">
                <a:sym typeface="Wingdings" panose="05000000000000000000" pitchFamily="2" charset="2"/>
              </a:rPr>
              <a:t>theo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7DCC9-34F5-4C63-BEC8-2AAE7C2D62E1}" type="slidenum">
              <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29487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Tương</a:t>
            </a:r>
            <a:r>
              <a:rPr lang="en-US" baseline="0" dirty="0"/>
              <a:t> </a:t>
            </a:r>
            <a:r>
              <a:rPr lang="en-US" baseline="0" dirty="0" err="1"/>
              <a:t>tự</a:t>
            </a:r>
            <a:r>
              <a:rPr lang="en-US" baseline="0" dirty="0"/>
              <a:t> slide 3,4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07DCC9-34F5-4C63-BEC8-2AAE7C2D62E1}" type="slidenum">
              <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42116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838211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313502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2546923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909255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5775430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060178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5407565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51785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420817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817021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215958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6941081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3767505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18592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3232507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4804570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856086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2445241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0256667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7674362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5375180"/>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130825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6894182"/>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71882809"/>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9955448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3304634"/>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2262785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60060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802533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5098034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1889118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2047451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8497740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013860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323496"/>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675119"/>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194671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4473233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4157685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72544774"/>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322913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2621765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637726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810419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052504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87064821"/>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5668876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1295881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486950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02494476"/>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80934380"/>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3536271"/>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138955"/>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1710570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542196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5560180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57021064"/>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8188442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9715839"/>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69569923"/>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01900687"/>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94942314"/>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4294821"/>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15127434"/>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4558774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6065872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43508686"/>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50464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5511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24492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2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23758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0632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196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59892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11164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539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34338758"/>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72483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descr="水中的倒影&#10;&#10;描述已自动生成">
            <a:extLst>
              <a:ext uri="{FF2B5EF4-FFF2-40B4-BE49-F238E27FC236}">
                <a16:creationId xmlns:a16="http://schemas.microsoft.com/office/drawing/2014/main" id="{E84C4BCD-A035-47CA-9313-31B95FFE14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6085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49765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1">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86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96F1052E-9318-4EE8-9F70-AC7C059B8AB5}"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12/5/2024</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270EE86F-A67A-4542-B66D-889F3BF5AF94}"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300515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7.png"/><Relationship Id="rId3" Type="http://schemas.openxmlformats.org/officeDocument/2006/relationships/audio" Target="NULL" TargetMode="External"/><Relationship Id="rId7" Type="http://schemas.openxmlformats.org/officeDocument/2006/relationships/image" Target="../media/image16.png"/><Relationship Id="rId12" Type="http://schemas.openxmlformats.org/officeDocument/2006/relationships/image" Target="../media/image9.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13.png"/><Relationship Id="rId20" Type="http://schemas.openxmlformats.org/officeDocument/2006/relationships/image" Target="../media/image15.png"/><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8.png"/><Relationship Id="rId5" Type="http://schemas.openxmlformats.org/officeDocument/2006/relationships/slideLayout" Target="../slideLayouts/slideLayout76.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8.png"/><Relationship Id="rId4" Type="http://schemas.microsoft.com/office/2007/relationships/media" Target="../media/media2.mp3"/><Relationship Id="rId9" Type="http://schemas.openxmlformats.org/officeDocument/2006/relationships/slide" Target="slide31.xml"/><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22.png"/><Relationship Id="rId3" Type="http://schemas.openxmlformats.org/officeDocument/2006/relationships/audio" Target="NULL" TargetMode="External"/><Relationship Id="rId7" Type="http://schemas.openxmlformats.org/officeDocument/2006/relationships/image" Target="../media/image16.png"/><Relationship Id="rId12" Type="http://schemas.openxmlformats.org/officeDocument/2006/relationships/image" Target="../media/image11.png"/><Relationship Id="rId17" Type="http://schemas.microsoft.com/office/2007/relationships/hdphoto" Target="../media/hdphoto2.wdp"/><Relationship Id="rId2" Type="http://schemas.openxmlformats.org/officeDocument/2006/relationships/audio" Target="../media/media1.mp3"/><Relationship Id="rId16" Type="http://schemas.openxmlformats.org/officeDocument/2006/relationships/image" Target="../media/image21.png"/><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0.png"/><Relationship Id="rId5" Type="http://schemas.openxmlformats.org/officeDocument/2006/relationships/slideLayout" Target="../slideLayouts/slideLayout76.xml"/><Relationship Id="rId15"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8.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4.gif"/><Relationship Id="rId12" Type="http://schemas.openxmlformats.org/officeDocument/2006/relationships/image" Target="../media/image26.gif"/><Relationship Id="rId2" Type="http://schemas.openxmlformats.org/officeDocument/2006/relationships/audio" Target="../media/audio1.wav"/><Relationship Id="rId1" Type="http://schemas.openxmlformats.org/officeDocument/2006/relationships/slideLayout" Target="../slideLayouts/slideLayout70.xml"/><Relationship Id="rId6" Type="http://schemas.openxmlformats.org/officeDocument/2006/relationships/image" Target="../media/image23.gif"/><Relationship Id="rId11" Type="http://schemas.openxmlformats.org/officeDocument/2006/relationships/slide" Target="slide17.xml"/><Relationship Id="rId5" Type="http://schemas.openxmlformats.org/officeDocument/2006/relationships/audio" Target="../media/audio4.wav"/><Relationship Id="rId15" Type="http://schemas.openxmlformats.org/officeDocument/2006/relationships/image" Target="../media/image28.gif"/><Relationship Id="rId10" Type="http://schemas.openxmlformats.org/officeDocument/2006/relationships/slide" Target="slide16.xml"/><Relationship Id="rId4" Type="http://schemas.openxmlformats.org/officeDocument/2006/relationships/audio" Target="../media/audio3.wav"/><Relationship Id="rId9" Type="http://schemas.openxmlformats.org/officeDocument/2006/relationships/image" Target="../media/image25.png"/><Relationship Id="rId14" Type="http://schemas.openxmlformats.org/officeDocument/2006/relationships/slide" Target="slide18.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slide" Target="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1.xml"/><Relationship Id="rId5" Type="http://schemas.openxmlformats.org/officeDocument/2006/relationships/image" Target="../media/image32.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1.xml"/><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1.xml"/><Relationship Id="rId5" Type="http://schemas.openxmlformats.org/officeDocument/2006/relationships/image" Target="../media/image36.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audio" Target="NULL" TargetMode="External"/><Relationship Id="rId7" Type="http://schemas.openxmlformats.org/officeDocument/2006/relationships/image" Target="../media/image4.png"/><Relationship Id="rId12" Type="http://schemas.openxmlformats.org/officeDocument/2006/relationships/image" Target="../media/image9.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13.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8.png"/><Relationship Id="rId5" Type="http://schemas.openxmlformats.org/officeDocument/2006/relationships/slideLayout" Target="../slideLayouts/slideLayout76.xml"/><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5.png"/><Relationship Id="rId4" Type="http://schemas.microsoft.com/office/2007/relationships/media" Target="../media/media2.mp3"/><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artoon of a person sitting on a pile of coins next to a piggy bank&#10;&#10;Description automatically generated">
            <a:extLst>
              <a:ext uri="{FF2B5EF4-FFF2-40B4-BE49-F238E27FC236}">
                <a16:creationId xmlns:a16="http://schemas.microsoft.com/office/drawing/2014/main" id="{F87571A4-F6B2-903F-FA82-791A0B199F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82144" y="3743324"/>
            <a:ext cx="2733681" cy="2733681"/>
          </a:xfrm>
          <a:prstGeom prst="rect">
            <a:avLst/>
          </a:prstGeom>
        </p:spPr>
      </p:pic>
      <p:sp>
        <p:nvSpPr>
          <p:cNvPr id="3" name="TextBox 2"/>
          <p:cNvSpPr txBox="1"/>
          <p:nvPr/>
        </p:nvSpPr>
        <p:spPr>
          <a:xfrm>
            <a:off x="422031" y="474784"/>
            <a:ext cx="11303977" cy="1908215"/>
          </a:xfrm>
          <a:prstGeom prst="rect">
            <a:avLst/>
          </a:prstGeom>
          <a:noFill/>
        </p:spPr>
        <p:txBody>
          <a:bodyPr wrap="square" rtlCol="0">
            <a:spAutoFit/>
          </a:bodyPr>
          <a:lstStyle/>
          <a:p>
            <a:pPr algn="ctr"/>
            <a:r>
              <a:rPr lang="en-US" sz="4000" b="1" dirty="0">
                <a:solidFill>
                  <a:srgbClr val="7030A0"/>
                </a:solidFill>
                <a:latin typeface="Times New Roman" panose="02020603050405020304" pitchFamily="18" charset="0"/>
                <a:cs typeface="Times New Roman" panose="02020603050405020304" pitchFamily="18" charset="0"/>
              </a:rPr>
              <a:t>BÁO CÁO BIỆN PHÁP</a:t>
            </a:r>
          </a:p>
          <a:p>
            <a:pPr algn="ctr"/>
            <a:r>
              <a:rPr lang="en-US" sz="3200" b="1" dirty="0">
                <a:solidFill>
                  <a:srgbClr val="7030A0"/>
                </a:solidFill>
                <a:latin typeface="Times New Roman" panose="02020603050405020304" pitchFamily="18" charset="0"/>
                <a:cs typeface="Times New Roman" panose="02020603050405020304" pitchFamily="18" charset="0"/>
              </a:rPr>
              <a:t> </a:t>
            </a:r>
            <a:r>
              <a:rPr lang="en-US" sz="2800" b="1" dirty="0">
                <a:solidFill>
                  <a:srgbClr val="7030A0"/>
                </a:solidFill>
                <a:latin typeface="Times New Roman" panose="02020603050405020304" pitchFamily="18" charset="0"/>
                <a:cs typeface="Times New Roman" panose="02020603050405020304" pitchFamily="18" charset="0"/>
              </a:rPr>
              <a:t>"TỔ CHỨC TRÒ CHƠI HỌC TẬP NHẰM TẠO HỨNG THÚ CHO HỌC SINH TRONG </a:t>
            </a:r>
            <a:r>
              <a:rPr lang="en-US" sz="2800" b="1">
                <a:solidFill>
                  <a:srgbClr val="7030A0"/>
                </a:solidFill>
                <a:latin typeface="Times New Roman" panose="02020603050405020304" pitchFamily="18" charset="0"/>
                <a:cs typeface="Times New Roman" panose="02020603050405020304" pitchFamily="18" charset="0"/>
              </a:rPr>
              <a:t>GIỜ </a:t>
            </a:r>
            <a:r>
              <a:rPr lang="en-US" sz="2800" b="1" smtClean="0">
                <a:solidFill>
                  <a:srgbClr val="7030A0"/>
                </a:solidFill>
                <a:latin typeface="Times New Roman" panose="02020603050405020304" pitchFamily="18" charset="0"/>
                <a:cs typeface="Times New Roman" panose="02020603050405020304" pitchFamily="18" charset="0"/>
              </a:rPr>
              <a:t> HỌC TOÁN  </a:t>
            </a:r>
            <a:r>
              <a:rPr lang="en-US" sz="2800" b="1" dirty="0">
                <a:solidFill>
                  <a:srgbClr val="7030A0"/>
                </a:solidFill>
                <a:latin typeface="Times New Roman" panose="02020603050405020304" pitchFamily="18" charset="0"/>
                <a:cs typeface="Times New Roman" panose="02020603050405020304" pitchFamily="18" charset="0"/>
              </a:rPr>
              <a:t>LỚP 4"</a:t>
            </a:r>
            <a:endParaRPr lang="en-US" sz="2800" dirty="0">
              <a:solidFill>
                <a:srgbClr val="7030A0"/>
              </a:solidFill>
              <a:latin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576382" y="2934432"/>
            <a:ext cx="9633809"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Vượng</a:t>
            </a:r>
            <a:endParaRPr lang="en-US" sz="3200" b="1" dirty="0">
              <a:solidFill>
                <a:srgbClr val="FF0000"/>
              </a:solidFill>
              <a:latin typeface="Times New Roman" panose="02020603050405020304" pitchFamily="18" charset="0"/>
              <a:cs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Thắng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647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 y="6532"/>
            <a:ext cx="12188388" cy="6858000"/>
          </a:xfrm>
          <a:prstGeom prst="rect">
            <a:avLst/>
          </a:prstGeom>
        </p:spPr>
      </p:pic>
      <p:sp>
        <p:nvSpPr>
          <p:cNvPr id="10" name="Rectangle: Rounded Corners 3"/>
          <p:cNvSpPr/>
          <p:nvPr/>
        </p:nvSpPr>
        <p:spPr>
          <a:xfrm rot="5400000">
            <a:off x="-1023882" y="1185924"/>
            <a:ext cx="3774957" cy="1523999"/>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ectangle: Rounded Corners 4"/>
          <p:cNvSpPr/>
          <p:nvPr/>
        </p:nvSpPr>
        <p:spPr>
          <a:xfrm>
            <a:off x="302772" y="279396"/>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4"/>
          <p:cNvSpPr/>
          <p:nvPr/>
        </p:nvSpPr>
        <p:spPr>
          <a:xfrm>
            <a:off x="307864" y="1397000"/>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4"/>
          <p:cNvSpPr/>
          <p:nvPr/>
        </p:nvSpPr>
        <p:spPr>
          <a:xfrm>
            <a:off x="307864" y="2514600"/>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557" y="1492787"/>
            <a:ext cx="860077" cy="902775"/>
          </a:xfrm>
          <a:prstGeom prst="rect">
            <a:avLst/>
          </a:prstGeom>
        </p:spPr>
      </p:pic>
      <p:pic>
        <p:nvPicPr>
          <p:cNvPr id="18" name="Picture 1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000" y="2651999"/>
            <a:ext cx="1095400" cy="878601"/>
          </a:xfrm>
          <a:prstGeom prst="rect">
            <a:avLst/>
          </a:prstGeom>
        </p:spPr>
      </p:pic>
      <p:grpSp>
        <p:nvGrpSpPr>
          <p:cNvPr id="9" name="Group 8"/>
          <p:cNvGrpSpPr/>
          <p:nvPr/>
        </p:nvGrpSpPr>
        <p:grpSpPr>
          <a:xfrm>
            <a:off x="8229600" y="5408961"/>
            <a:ext cx="3767404" cy="1213970"/>
            <a:chOff x="374847" y="4019551"/>
            <a:chExt cx="2825553" cy="910477"/>
          </a:xfrm>
        </p:grpSpPr>
        <p:grpSp>
          <p:nvGrpSpPr>
            <p:cNvPr id="7" name="Group 6"/>
            <p:cNvGrpSpPr/>
            <p:nvPr/>
          </p:nvGrpSpPr>
          <p:grpSpPr>
            <a:xfrm>
              <a:off x="374847" y="4019551"/>
              <a:ext cx="2825553" cy="910477"/>
              <a:chOff x="374847" y="3855540"/>
              <a:chExt cx="3254370" cy="1074487"/>
            </a:xfrm>
          </p:grpSpPr>
          <p:sp>
            <p:nvSpPr>
              <p:cNvPr id="24"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6" name="TextBox 5"/>
              <p:cNvSpPr txBox="1"/>
              <p:nvPr/>
            </p:nvSpPr>
            <p:spPr>
              <a:xfrm>
                <a:off x="502990"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white"/>
                      </a:solidFill>
                    </a:ln>
                    <a:solidFill>
                      <a:srgbClr val="C00000"/>
                    </a:solidFill>
                    <a:effectLst/>
                    <a:uLnTx/>
                    <a:uFillTx/>
                    <a:latin typeface="Cambria" panose="02040503050406030204" pitchFamily="18" charset="0"/>
                    <a:ea typeface="Cambria" panose="02040503050406030204" pitchFamily="18" charset="0"/>
                  </a:rPr>
                  <a:t>C</a:t>
                </a:r>
              </a:p>
            </p:txBody>
          </p:sp>
        </p:grpSp>
        <p:sp>
          <p:nvSpPr>
            <p:cNvPr id="8" name="TextBox 7"/>
            <p:cNvSpPr txBox="1"/>
            <p:nvPr/>
          </p:nvSpPr>
          <p:spPr>
            <a:xfrm>
              <a:off x="1311762" y="4171950"/>
              <a:ext cx="173623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506 002</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36" name="Group 35"/>
          <p:cNvGrpSpPr/>
          <p:nvPr/>
        </p:nvGrpSpPr>
        <p:grpSpPr>
          <a:xfrm>
            <a:off x="4165600" y="5449093"/>
            <a:ext cx="3915748" cy="1213970"/>
            <a:chOff x="374847" y="4019551"/>
            <a:chExt cx="2936811" cy="910477"/>
          </a:xfrm>
        </p:grpSpPr>
        <p:grpSp>
          <p:nvGrpSpPr>
            <p:cNvPr id="37" name="Group 36"/>
            <p:cNvGrpSpPr/>
            <p:nvPr/>
          </p:nvGrpSpPr>
          <p:grpSpPr>
            <a:xfrm>
              <a:off x="374847" y="4019551"/>
              <a:ext cx="2825553" cy="910477"/>
              <a:chOff x="374847" y="3855540"/>
              <a:chExt cx="3254370" cy="1074487"/>
            </a:xfrm>
          </p:grpSpPr>
          <p:sp>
            <p:nvSpPr>
              <p:cNvPr id="39"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41" name="TextBox 40"/>
              <p:cNvSpPr txBox="1"/>
              <p:nvPr/>
            </p:nvSpPr>
            <p:spPr>
              <a:xfrm>
                <a:off x="583668"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white"/>
                      </a:solidFill>
                    </a:ln>
                    <a:solidFill>
                      <a:srgbClr val="C00000"/>
                    </a:solidFill>
                    <a:effectLst/>
                    <a:uLnTx/>
                    <a:uFillTx/>
                    <a:latin typeface="Cambria" panose="02040503050406030204" pitchFamily="18" charset="0"/>
                    <a:ea typeface="Cambria" panose="02040503050406030204" pitchFamily="18" charset="0"/>
                  </a:rPr>
                  <a:t>B</a:t>
                </a:r>
              </a:p>
            </p:txBody>
          </p:sp>
        </p:grpSp>
        <p:sp>
          <p:nvSpPr>
            <p:cNvPr id="38" name="TextBox 37"/>
            <p:cNvSpPr txBox="1"/>
            <p:nvPr/>
          </p:nvSpPr>
          <p:spPr>
            <a:xfrm>
              <a:off x="1311762" y="4171950"/>
              <a:ext cx="1999896" cy="5614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500 062</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42" name="Group 41"/>
          <p:cNvGrpSpPr/>
          <p:nvPr/>
        </p:nvGrpSpPr>
        <p:grpSpPr>
          <a:xfrm>
            <a:off x="86888" y="5403051"/>
            <a:ext cx="3767404" cy="1213970"/>
            <a:chOff x="374847" y="4019551"/>
            <a:chExt cx="2825553" cy="910477"/>
          </a:xfrm>
        </p:grpSpPr>
        <p:grpSp>
          <p:nvGrpSpPr>
            <p:cNvPr id="43" name="Group 42"/>
            <p:cNvGrpSpPr/>
            <p:nvPr/>
          </p:nvGrpSpPr>
          <p:grpSpPr>
            <a:xfrm>
              <a:off x="374847" y="4019551"/>
              <a:ext cx="2825553" cy="910477"/>
              <a:chOff x="374847" y="3855540"/>
              <a:chExt cx="3254370" cy="1074487"/>
            </a:xfrm>
          </p:grpSpPr>
          <p:sp>
            <p:nvSpPr>
              <p:cNvPr id="46"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48" name="TextBox 47"/>
              <p:cNvSpPr txBox="1"/>
              <p:nvPr/>
            </p:nvSpPr>
            <p:spPr>
              <a:xfrm>
                <a:off x="502990"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white"/>
                      </a:solidFill>
                    </a:ln>
                    <a:solidFill>
                      <a:srgbClr val="C00000"/>
                    </a:solidFill>
                    <a:effectLst/>
                    <a:uLnTx/>
                    <a:uFillTx/>
                    <a:latin typeface="Cambria" panose="02040503050406030204" pitchFamily="18" charset="0"/>
                    <a:ea typeface="Cambria" panose="02040503050406030204" pitchFamily="18" charset="0"/>
                  </a:rPr>
                  <a:t>A</a:t>
                </a:r>
              </a:p>
            </p:txBody>
          </p:sp>
        </p:grpSp>
        <p:sp>
          <p:nvSpPr>
            <p:cNvPr id="45" name="TextBox 44"/>
            <p:cNvSpPr txBox="1"/>
            <p:nvPr/>
          </p:nvSpPr>
          <p:spPr>
            <a:xfrm>
              <a:off x="1311762" y="4171950"/>
              <a:ext cx="173623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500 602</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56" name="Group 55"/>
          <p:cNvGrpSpPr/>
          <p:nvPr/>
        </p:nvGrpSpPr>
        <p:grpSpPr>
          <a:xfrm>
            <a:off x="2599267" y="220868"/>
            <a:ext cx="8576733" cy="3411332"/>
            <a:chOff x="1949450" y="165651"/>
            <a:chExt cx="6432550" cy="2558499"/>
          </a:xfrm>
        </p:grpSpPr>
        <p:sp>
          <p:nvSpPr>
            <p:cNvPr id="16" name="Rectangle: Rounded Corners 3"/>
            <p:cNvSpPr/>
            <p:nvPr/>
          </p:nvSpPr>
          <p:spPr>
            <a:xfrm>
              <a:off x="2632029" y="165651"/>
              <a:ext cx="5749971" cy="2558499"/>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Rounded Corners 4"/>
            <p:cNvSpPr/>
            <p:nvPr/>
          </p:nvSpPr>
          <p:spPr>
            <a:xfrm>
              <a:off x="2817559" y="357807"/>
              <a:ext cx="5410200" cy="2200648"/>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54" name="Group 53"/>
            <p:cNvGrpSpPr/>
            <p:nvPr/>
          </p:nvGrpSpPr>
          <p:grpSpPr>
            <a:xfrm>
              <a:off x="1949450" y="683368"/>
              <a:ext cx="1511300" cy="1506538"/>
              <a:chOff x="1949450" y="683368"/>
              <a:chExt cx="1511300" cy="1506538"/>
            </a:xfrm>
          </p:grpSpPr>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9450" y="683368"/>
                <a:ext cx="1511300"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469277" y="985334"/>
                <a:ext cx="762000" cy="8072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2</a:t>
                </a:r>
              </a:p>
            </p:txBody>
          </p:sp>
        </p:grpSp>
        <p:sp>
          <p:nvSpPr>
            <p:cNvPr id="55" name="TextBox 54"/>
            <p:cNvSpPr txBox="1"/>
            <p:nvPr/>
          </p:nvSpPr>
          <p:spPr>
            <a:xfrm>
              <a:off x="3349330" y="570002"/>
              <a:ext cx="4765542" cy="10849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400" dirty="0" err="1">
                  <a:solidFill>
                    <a:srgbClr val="000000"/>
                  </a:solidFill>
                  <a:latin typeface="Cambria" panose="02040503050406030204" pitchFamily="18" charset="0"/>
                  <a:ea typeface="Cambria" panose="02040503050406030204" pitchFamily="18" charset="0"/>
                </a:rPr>
                <a:t>Viết</a:t>
              </a:r>
              <a:r>
                <a:rPr lang="en-US" altLang="en-US" sz="4400" dirty="0">
                  <a:solidFill>
                    <a:srgbClr val="000000"/>
                  </a:solidFill>
                  <a:latin typeface="Cambria" panose="02040503050406030204" pitchFamily="18" charset="0"/>
                  <a:ea typeface="Cambria" panose="02040503050406030204" pitchFamily="18" charset="0"/>
                </a:rPr>
                <a:t> </a:t>
              </a:r>
              <a:r>
                <a:rPr lang="en-US" altLang="en-US" sz="4400" dirty="0" err="1">
                  <a:solidFill>
                    <a:srgbClr val="000000"/>
                  </a:solidFill>
                  <a:latin typeface="Cambria" panose="02040503050406030204" pitchFamily="18" charset="0"/>
                  <a:ea typeface="Cambria" panose="02040503050406030204" pitchFamily="18" charset="0"/>
                </a:rPr>
                <a:t>số</a:t>
              </a:r>
              <a:r>
                <a:rPr lang="en-US" altLang="en-US" sz="4400" dirty="0">
                  <a:solidFill>
                    <a:srgbClr val="000000"/>
                  </a:solidFill>
                  <a:latin typeface="Cambria" panose="02040503050406030204" pitchFamily="18" charset="0"/>
                  <a:ea typeface="Cambria" panose="02040503050406030204" pitchFamily="18" charset="0"/>
                </a:rPr>
                <a:t> </a:t>
              </a:r>
              <a:r>
                <a:rPr lang="en-US" altLang="en-US" sz="4400" dirty="0" err="1">
                  <a:solidFill>
                    <a:srgbClr val="000000"/>
                  </a:solidFill>
                  <a:latin typeface="Cambria" panose="02040503050406030204" pitchFamily="18" charset="0"/>
                  <a:ea typeface="Cambria" panose="02040503050406030204" pitchFamily="18" charset="0"/>
                </a:rPr>
                <a:t>gồm</a:t>
              </a:r>
              <a:r>
                <a:rPr lang="en-US" altLang="en-US" sz="4400" dirty="0">
                  <a:solidFill>
                    <a:srgbClr val="000000"/>
                  </a:solidFill>
                  <a:latin typeface="Cambria" panose="02040503050406030204" pitchFamily="18" charset="0"/>
                  <a:ea typeface="Cambria" panose="02040503050406030204" pitchFamily="18" charset="0"/>
                </a:rPr>
                <a:t>: 5 </a:t>
              </a:r>
              <a:r>
                <a:rPr lang="en-US" altLang="en-US" sz="4400" dirty="0" err="1">
                  <a:solidFill>
                    <a:srgbClr val="000000"/>
                  </a:solidFill>
                  <a:latin typeface="Cambria" panose="02040503050406030204" pitchFamily="18" charset="0"/>
                  <a:ea typeface="Cambria" panose="02040503050406030204" pitchFamily="18" charset="0"/>
                </a:rPr>
                <a:t>trăm</a:t>
              </a:r>
              <a:r>
                <a:rPr lang="en-US" altLang="en-US" sz="4400" dirty="0">
                  <a:solidFill>
                    <a:srgbClr val="000000"/>
                  </a:solidFill>
                  <a:latin typeface="Cambria" panose="02040503050406030204" pitchFamily="18" charset="0"/>
                  <a:ea typeface="Cambria" panose="02040503050406030204" pitchFamily="18" charset="0"/>
                </a:rPr>
                <a:t> </a:t>
              </a:r>
              <a:r>
                <a:rPr lang="en-US" altLang="en-US" sz="4400" dirty="0" err="1">
                  <a:solidFill>
                    <a:srgbClr val="000000"/>
                  </a:solidFill>
                  <a:latin typeface="Cambria" panose="02040503050406030204" pitchFamily="18" charset="0"/>
                  <a:ea typeface="Cambria" panose="02040503050406030204" pitchFamily="18" charset="0"/>
                </a:rPr>
                <a:t>nghìn</a:t>
              </a:r>
              <a:r>
                <a:rPr lang="en-US" altLang="en-US" sz="4400" dirty="0">
                  <a:solidFill>
                    <a:srgbClr val="000000"/>
                  </a:solidFill>
                  <a:latin typeface="Cambria" panose="02040503050406030204" pitchFamily="18" charset="0"/>
                  <a:ea typeface="Cambria" panose="02040503050406030204" pitchFamily="18" charset="0"/>
                </a:rPr>
                <a:t>, 6 </a:t>
              </a:r>
              <a:r>
                <a:rPr lang="en-US" altLang="en-US" sz="4400" dirty="0" err="1">
                  <a:solidFill>
                    <a:srgbClr val="000000"/>
                  </a:solidFill>
                  <a:latin typeface="Cambria" panose="02040503050406030204" pitchFamily="18" charset="0"/>
                  <a:ea typeface="Cambria" panose="02040503050406030204" pitchFamily="18" charset="0"/>
                </a:rPr>
                <a:t>trăm</a:t>
              </a:r>
              <a:r>
                <a:rPr lang="en-US" altLang="en-US" sz="4400" dirty="0">
                  <a:solidFill>
                    <a:srgbClr val="000000"/>
                  </a:solidFill>
                  <a:latin typeface="Cambria" panose="02040503050406030204" pitchFamily="18" charset="0"/>
                  <a:ea typeface="Cambria" panose="02040503050406030204" pitchFamily="18" charset="0"/>
                </a:rPr>
                <a:t> </a:t>
              </a:r>
              <a:r>
                <a:rPr lang="en-US" altLang="en-US" sz="4400" dirty="0" err="1">
                  <a:solidFill>
                    <a:srgbClr val="000000"/>
                  </a:solidFill>
                  <a:latin typeface="Cambria" panose="02040503050406030204" pitchFamily="18" charset="0"/>
                  <a:ea typeface="Cambria" panose="02040503050406030204" pitchFamily="18" charset="0"/>
                </a:rPr>
                <a:t>và</a:t>
              </a:r>
              <a:r>
                <a:rPr lang="en-US" altLang="en-US" sz="4400" dirty="0">
                  <a:solidFill>
                    <a:srgbClr val="000000"/>
                  </a:solidFill>
                  <a:latin typeface="Cambria" panose="02040503050406030204" pitchFamily="18" charset="0"/>
                  <a:ea typeface="Cambria" panose="02040503050406030204" pitchFamily="18" charset="0"/>
                </a:rPr>
                <a:t> 2 </a:t>
              </a:r>
              <a:r>
                <a:rPr lang="en-US" altLang="en-US" sz="4400" dirty="0" err="1">
                  <a:solidFill>
                    <a:srgbClr val="000000"/>
                  </a:solidFill>
                  <a:latin typeface="Cambria" panose="02040503050406030204" pitchFamily="18" charset="0"/>
                  <a:ea typeface="Cambria" panose="02040503050406030204" pitchFamily="18" charset="0"/>
                </a:rPr>
                <a:t>đơn</a:t>
              </a:r>
              <a:r>
                <a:rPr lang="en-US" altLang="en-US" sz="4400" dirty="0">
                  <a:solidFill>
                    <a:srgbClr val="000000"/>
                  </a:solidFill>
                  <a:latin typeface="Cambria" panose="02040503050406030204" pitchFamily="18" charset="0"/>
                  <a:ea typeface="Cambria" panose="02040503050406030204" pitchFamily="18" charset="0"/>
                </a:rPr>
                <a:t> </a:t>
              </a:r>
              <a:r>
                <a:rPr lang="en-US" altLang="en-US" sz="4400" dirty="0" err="1">
                  <a:solidFill>
                    <a:srgbClr val="000000"/>
                  </a:solidFill>
                  <a:latin typeface="Cambria" panose="02040503050406030204" pitchFamily="18" charset="0"/>
                  <a:ea typeface="Cambria" panose="02040503050406030204" pitchFamily="18" charset="0"/>
                </a:rPr>
                <a:t>vị</a:t>
              </a:r>
              <a:r>
                <a:rPr lang="en-US" altLang="en-US" sz="4400" dirty="0">
                  <a:solidFill>
                    <a:srgbClr val="000000"/>
                  </a:solidFill>
                  <a:latin typeface="Cambria" panose="02040503050406030204" pitchFamily="18" charset="0"/>
                  <a:ea typeface="Cambria" panose="02040503050406030204" pitchFamily="18" charset="0"/>
                </a:rPr>
                <a:t>?</a:t>
              </a:r>
              <a:endParaRPr kumimoji="0" lang="vi-VN" altLang="en-US"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497" y="4636351"/>
            <a:ext cx="1523748" cy="1572275"/>
          </a:xfrm>
          <a:prstGeom prst="rect">
            <a:avLst/>
          </a:prstGeom>
        </p:spPr>
      </p:pic>
      <p:pic>
        <p:nvPicPr>
          <p:cNvPr id="58" name="Picture 5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51939" y="4868897"/>
            <a:ext cx="1462919" cy="1422283"/>
          </a:xfrm>
          <a:prstGeom prst="rect">
            <a:avLst/>
          </a:prstGeom>
        </p:spPr>
      </p:pic>
      <p:pic>
        <p:nvPicPr>
          <p:cNvPr id="60" name="Picture 5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1339" y="4941151"/>
            <a:ext cx="1462919" cy="1422283"/>
          </a:xfrm>
          <a:prstGeom prst="rect">
            <a:avLst/>
          </a:prstGeom>
        </p:spPr>
      </p:pic>
      <p:pic>
        <p:nvPicPr>
          <p:cNvPr id="59" name="sadtrombone.sw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98400" y="-6877"/>
            <a:ext cx="812800" cy="812800"/>
          </a:xfrm>
          <a:prstGeom prst="rect">
            <a:avLst/>
          </a:prstGeom>
        </p:spPr>
      </p:pic>
      <p:pic>
        <p:nvPicPr>
          <p:cNvPr id="62" name="sadtrombone.sw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98400" y="1445541"/>
            <a:ext cx="812800" cy="812800"/>
          </a:xfrm>
          <a:prstGeom prst="rect">
            <a:avLst/>
          </a:prstGeom>
        </p:spPr>
      </p:pic>
      <p:pic>
        <p:nvPicPr>
          <p:cNvPr id="52" name="Picture 51"/>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597144" y="4369972"/>
            <a:ext cx="956735" cy="353256"/>
          </a:xfrm>
          <a:prstGeom prst="rect">
            <a:avLst/>
          </a:prstGeom>
        </p:spPr>
      </p:pic>
      <p:pic>
        <p:nvPicPr>
          <p:cNvPr id="63" name="Picture 62"/>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71731" y="3709800"/>
            <a:ext cx="956735" cy="353256"/>
          </a:xfrm>
          <a:prstGeom prst="rect">
            <a:avLst/>
          </a:prstGeom>
        </p:spPr>
      </p:pic>
      <p:pic>
        <p:nvPicPr>
          <p:cNvPr id="68" name="Picture 67"/>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288865" y="3757869"/>
            <a:ext cx="956735" cy="353256"/>
          </a:xfrm>
          <a:prstGeom prst="rect">
            <a:avLst/>
          </a:prstGeom>
        </p:spPr>
      </p:pic>
      <p:pic>
        <p:nvPicPr>
          <p:cNvPr id="69" name="Picture 68"/>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922128" y="4416073"/>
            <a:ext cx="956735" cy="353256"/>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89928" y="3436905"/>
            <a:ext cx="192901" cy="304800"/>
          </a:xfrm>
          <a:prstGeom prst="rect">
            <a:avLst/>
          </a:prstGeom>
        </p:spPr>
      </p:pic>
      <p:pic>
        <p:nvPicPr>
          <p:cNvPr id="71" name="Picture 7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21835" y="1860665"/>
            <a:ext cx="2285365" cy="2279535"/>
          </a:xfrm>
          <a:prstGeom prst="rect">
            <a:avLst/>
          </a:prstGeom>
        </p:spPr>
      </p:pic>
      <p:pic>
        <p:nvPicPr>
          <p:cNvPr id="72" name="Picture 7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66395" y="2819400"/>
            <a:ext cx="192901" cy="304800"/>
          </a:xfrm>
          <a:prstGeom prst="rect">
            <a:avLst/>
          </a:prstGeom>
        </p:spPr>
      </p:pic>
      <p:pic>
        <p:nvPicPr>
          <p:cNvPr id="73" name="Picture 7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62200" y="2827305"/>
            <a:ext cx="192901" cy="304800"/>
          </a:xfrm>
          <a:prstGeom prst="rect">
            <a:avLst/>
          </a:prstGeom>
        </p:spPr>
      </p:pic>
      <p:pic>
        <p:nvPicPr>
          <p:cNvPr id="74" name="Picture 7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282395" y="3530600"/>
            <a:ext cx="192901" cy="304800"/>
          </a:xfrm>
          <a:prstGeom prst="rect">
            <a:avLst/>
          </a:prstGeom>
        </p:spPr>
      </p:pic>
      <p:pic>
        <p:nvPicPr>
          <p:cNvPr id="51"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20"/>
          <a:stretch>
            <a:fillRect/>
          </a:stretch>
        </p:blipFill>
        <p:spPr>
          <a:xfrm>
            <a:off x="12594264" y="2598473"/>
            <a:ext cx="812800" cy="812800"/>
          </a:xfrm>
          <a:prstGeom prst="rect">
            <a:avLst/>
          </a:prstGeom>
        </p:spPr>
      </p:pic>
      <p:pic>
        <p:nvPicPr>
          <p:cNvPr id="61"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20"/>
          <a:stretch>
            <a:fillRect/>
          </a:stretch>
        </p:blipFill>
        <p:spPr>
          <a:xfrm>
            <a:off x="12611197" y="3573019"/>
            <a:ext cx="812800" cy="812800"/>
          </a:xfrm>
          <a:prstGeom prst="rect">
            <a:avLst/>
          </a:prstGeom>
        </p:spPr>
      </p:pic>
      <p:pic>
        <p:nvPicPr>
          <p:cNvPr id="64"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20"/>
          <a:stretch>
            <a:fillRect/>
          </a:stretch>
        </p:blipFill>
        <p:spPr>
          <a:xfrm>
            <a:off x="12594264" y="4606037"/>
            <a:ext cx="812800" cy="812800"/>
          </a:xfrm>
          <a:prstGeom prst="rect">
            <a:avLst/>
          </a:prstGeom>
        </p:spPr>
      </p:pic>
      <p:pic>
        <p:nvPicPr>
          <p:cNvPr id="65"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20"/>
          <a:stretch>
            <a:fillRect/>
          </a:stretch>
        </p:blipFill>
        <p:spPr>
          <a:xfrm>
            <a:off x="12594264" y="5568555"/>
            <a:ext cx="812800" cy="812800"/>
          </a:xfrm>
          <a:prstGeom prst="rect">
            <a:avLst/>
          </a:prstGeom>
        </p:spPr>
      </p:pic>
      <p:sp>
        <p:nvSpPr>
          <p:cNvPr id="66" name="Rectangle 65">
            <a:extLst>
              <a:ext uri="{FF2B5EF4-FFF2-40B4-BE49-F238E27FC236}">
                <a16:creationId xmlns:a16="http://schemas.microsoft.com/office/drawing/2014/main" id="{6EB42546-C469-4665-A389-1DF62A4F9E0C}"/>
              </a:ext>
            </a:extLst>
          </p:cNvPr>
          <p:cNvSpPr/>
          <p:nvPr/>
        </p:nvSpPr>
        <p:spPr>
          <a:xfrm>
            <a:off x="10349775" y="4592701"/>
            <a:ext cx="1842225" cy="781792"/>
          </a:xfrm>
          <a:prstGeom prst="rect">
            <a:avLst/>
          </a:prstGeom>
          <a:solidFill>
            <a:srgbClr val="A2C31E"/>
          </a:solidFill>
          <a:ln>
            <a:solidFill>
              <a:srgbClr val="A2C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8537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1+#ppt_w/2"/>
                                          </p:val>
                                        </p:tav>
                                        <p:tav tm="100000">
                                          <p:val>
                                            <p:strVal val="#ppt_x"/>
                                          </p:val>
                                        </p:tav>
                                      </p:tavLst>
                                    </p:anim>
                                    <p:anim calcmode="lin" valueType="num">
                                      <p:cBhvr additive="base">
                                        <p:cTn id="14" dur="500" fill="hold"/>
                                        <p:tgtEl>
                                          <p:spTgt spid="4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1+#ppt_w/2"/>
                                          </p:val>
                                        </p:tav>
                                        <p:tav tm="100000">
                                          <p:val>
                                            <p:strVal val="#ppt_x"/>
                                          </p:val>
                                        </p:tav>
                                      </p:tavLst>
                                    </p:anim>
                                    <p:anim calcmode="lin" valueType="num">
                                      <p:cBhvr additive="base">
                                        <p:cTn id="18" dur="500" fill="hold"/>
                                        <p:tgtEl>
                                          <p:spTgt spid="5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500"/>
                                        <p:tgtEl>
                                          <p:spTgt spid="57"/>
                                        </p:tgtEl>
                                      </p:cBhvr>
                                    </p:animEffect>
                                  </p:childTnLst>
                                </p:cTn>
                              </p:par>
                              <p:par>
                                <p:cTn id="32" presetID="22" presetClass="entr" presetSubtype="4"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9"/>
                </p:tgtEl>
              </p:cMediaNode>
            </p:audio>
            <p:seq concurrent="1" nextAc="seek">
              <p:cTn id="39" restart="whenNotActive" fill="hold" evtFilter="cancelBubble" nodeType="interactiveSeq">
                <p:stCondLst>
                  <p:cond evt="onClick" delay="0">
                    <p:tgtEl>
                      <p:spTgt spid="36"/>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withEffect">
                                  <p:stCondLst>
                                    <p:cond delay="0"/>
                                  </p:stCondLst>
                                  <p:childTnLst>
                                    <p:cmd type="call" cmd="playFrom(0.0)">
                                      <p:cBhvr>
                                        <p:cTn id="43" dur="3622" fill="hold"/>
                                        <p:tgtEl>
                                          <p:spTgt spid="59"/>
                                        </p:tgtEl>
                                      </p:cBhvr>
                                    </p:cmd>
                                  </p:childTnLst>
                                </p:cTn>
                              </p:par>
                            </p:childTnLst>
                          </p:cTn>
                        </p:par>
                      </p:childTnLst>
                    </p:cTn>
                  </p:par>
                </p:childTnLst>
              </p:cTn>
              <p:nextCondLst>
                <p:cond evt="onClick" delay="0">
                  <p:tgtEl>
                    <p:spTgt spid="36"/>
                  </p:tgtEl>
                </p:cond>
              </p:nextCondLst>
            </p:seq>
            <p:audio>
              <p:cMediaNode vol="80000">
                <p:cTn id="44" fill="hold" display="0">
                  <p:stCondLst>
                    <p:cond delay="indefinite"/>
                  </p:stCondLst>
                  <p:endCondLst>
                    <p:cond evt="onStopAudio" delay="0">
                      <p:tgtEl>
                        <p:sldTgt/>
                      </p:tgtEl>
                    </p:cond>
                  </p:endCondLst>
                </p:cTn>
                <p:tgtEl>
                  <p:spTgt spid="62"/>
                </p:tgtEl>
              </p:cMediaNode>
            </p:audio>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3622" fill="hold"/>
                                        <p:tgtEl>
                                          <p:spTgt spid="62"/>
                                        </p:tgtEl>
                                      </p:cBhvr>
                                    </p:cmd>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5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32" presetClass="emph" presetSubtype="0" fill="hold" nodeType="withEffect">
                                  <p:stCondLst>
                                    <p:cond delay="0"/>
                                  </p:stCondLst>
                                  <p:childTnLst>
                                    <p:animRot by="120000">
                                      <p:cBhvr>
                                        <p:cTn id="73" dur="50" fill="hold">
                                          <p:stCondLst>
                                            <p:cond delay="0"/>
                                          </p:stCondLst>
                                        </p:cTn>
                                        <p:tgtEl>
                                          <p:spTgt spid="71"/>
                                        </p:tgtEl>
                                        <p:attrNameLst>
                                          <p:attrName>r</p:attrName>
                                        </p:attrNameLst>
                                      </p:cBhvr>
                                    </p:animRot>
                                    <p:animRot by="-240000">
                                      <p:cBhvr>
                                        <p:cTn id="74" dur="100" fill="hold">
                                          <p:stCondLst>
                                            <p:cond delay="100"/>
                                          </p:stCondLst>
                                        </p:cTn>
                                        <p:tgtEl>
                                          <p:spTgt spid="71"/>
                                        </p:tgtEl>
                                        <p:attrNameLst>
                                          <p:attrName>r</p:attrName>
                                        </p:attrNameLst>
                                      </p:cBhvr>
                                    </p:animRot>
                                    <p:animRot by="240000">
                                      <p:cBhvr>
                                        <p:cTn id="75" dur="100" fill="hold">
                                          <p:stCondLst>
                                            <p:cond delay="200"/>
                                          </p:stCondLst>
                                        </p:cTn>
                                        <p:tgtEl>
                                          <p:spTgt spid="71"/>
                                        </p:tgtEl>
                                        <p:attrNameLst>
                                          <p:attrName>r</p:attrName>
                                        </p:attrNameLst>
                                      </p:cBhvr>
                                    </p:animRot>
                                    <p:animRot by="-240000">
                                      <p:cBhvr>
                                        <p:cTn id="76" dur="100" fill="hold">
                                          <p:stCondLst>
                                            <p:cond delay="300"/>
                                          </p:stCondLst>
                                        </p:cTn>
                                        <p:tgtEl>
                                          <p:spTgt spid="71"/>
                                        </p:tgtEl>
                                        <p:attrNameLst>
                                          <p:attrName>r</p:attrName>
                                        </p:attrNameLst>
                                      </p:cBhvr>
                                    </p:animRot>
                                    <p:animRot by="120000">
                                      <p:cBhvr>
                                        <p:cTn id="77" dur="100" fill="hold">
                                          <p:stCondLst>
                                            <p:cond delay="400"/>
                                          </p:stCondLst>
                                        </p:cTn>
                                        <p:tgtEl>
                                          <p:spTgt spid="71"/>
                                        </p:tgtEl>
                                        <p:attrNameLst>
                                          <p:attrName>r</p:attrName>
                                        </p:attrNameLst>
                                      </p:cBhvr>
                                    </p:animRot>
                                  </p:childTnLst>
                                </p:cTn>
                              </p:par>
                              <p:par>
                                <p:cTn id="78" presetID="1" presetClass="mediacall" presetSubtype="0" fill="hold" nodeType="withEffect">
                                  <p:stCondLst>
                                    <p:cond delay="0"/>
                                  </p:stCondLst>
                                  <p:childTnLst>
                                    <p:cmd type="call" cmd="playFrom(0.0)">
                                      <p:cBhvr>
                                        <p:cTn id="79" dur="409" fill="hold"/>
                                        <p:tgtEl>
                                          <p:spTgt spid="51"/>
                                        </p:tgtEl>
                                      </p:cBhvr>
                                    </p:cmd>
                                  </p:childTnLst>
                                </p:cTn>
                              </p:par>
                            </p:childTnLst>
                          </p:cTn>
                        </p:par>
                        <p:par>
                          <p:cTn id="80" fill="hold">
                            <p:stCondLst>
                              <p:cond delay="1000"/>
                            </p:stCondLst>
                            <p:childTnLst>
                              <p:par>
                                <p:cTn id="81" presetID="35" presetClass="path" presetSubtype="0" accel="50000" decel="50000" fill="hold" nodeType="afterEffect">
                                  <p:stCondLst>
                                    <p:cond delay="0"/>
                                  </p:stCondLst>
                                  <p:childTnLst>
                                    <p:animMotion origin="layout" path="M -3.33333E-6 5.55112E-17 L 0.10625 -0.08634 " pathEditMode="relative" rAng="0" ptsTypes="AA">
                                      <p:cBhvr>
                                        <p:cTn id="82" dur="500" fill="hold"/>
                                        <p:tgtEl>
                                          <p:spTgt spid="71"/>
                                        </p:tgtEl>
                                        <p:attrNameLst>
                                          <p:attrName>ppt_x</p:attrName>
                                          <p:attrName>ppt_y</p:attrName>
                                        </p:attrNameLst>
                                      </p:cBhvr>
                                      <p:rCtr x="5313" y="-4329"/>
                                    </p:animMotion>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42" presetClass="path" presetSubtype="0" accel="50000" decel="50000" fill="hold" nodeType="withEffect">
                                  <p:stCondLst>
                                    <p:cond delay="0"/>
                                  </p:stCondLst>
                                  <p:childTnLst>
                                    <p:animMotion origin="layout" path="M 2.5E-6 3.20988E-6 L -0.00052 0.1395 " pathEditMode="relative" rAng="0" ptsTypes="AA">
                                      <p:cBhvr>
                                        <p:cTn id="87" dur="500" fill="hold"/>
                                        <p:tgtEl>
                                          <p:spTgt spid="22"/>
                                        </p:tgtEl>
                                        <p:attrNameLst>
                                          <p:attrName>ppt_x</p:attrName>
                                          <p:attrName>ppt_y</p:attrName>
                                        </p:attrNameLst>
                                      </p:cBhvr>
                                      <p:rCtr x="-35" y="6975"/>
                                    </p:animMotion>
                                  </p:childTnLst>
                                </p:cTn>
                              </p:par>
                            </p:childTnLst>
                          </p:cTn>
                        </p:par>
                        <p:par>
                          <p:cTn id="88" fill="hold">
                            <p:stCondLst>
                              <p:cond delay="1500"/>
                            </p:stCondLst>
                            <p:childTnLst>
                              <p:par>
                                <p:cTn id="89" presetID="10" presetClass="exit" presetSubtype="0" fill="hold" nodeType="after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52"/>
                                        </p:tgtEl>
                                      </p:cBhvr>
                                    </p:animEffect>
                                    <p:set>
                                      <p:cBhvr>
                                        <p:cTn id="94" dur="1" fill="hold">
                                          <p:stCondLst>
                                            <p:cond delay="499"/>
                                          </p:stCondLst>
                                        </p:cTn>
                                        <p:tgtEl>
                                          <p:spTgt spid="52"/>
                                        </p:tgtEl>
                                        <p:attrNameLst>
                                          <p:attrName>style.visibility</p:attrName>
                                        </p:attrNameLst>
                                      </p:cBhvr>
                                      <p:to>
                                        <p:strVal val="hidden"/>
                                      </p:to>
                                    </p:set>
                                  </p:childTnLst>
                                </p:cTn>
                              </p:par>
                            </p:childTnLst>
                          </p:cTn>
                        </p:par>
                        <p:par>
                          <p:cTn id="95" fill="hold">
                            <p:stCondLst>
                              <p:cond delay="2000"/>
                            </p:stCondLst>
                            <p:childTnLst>
                              <p:par>
                                <p:cTn id="96" presetID="32" presetClass="emph" presetSubtype="0" fill="hold" nodeType="afterEffect">
                                  <p:stCondLst>
                                    <p:cond delay="0"/>
                                  </p:stCondLst>
                                  <p:childTnLst>
                                    <p:animRot by="120000">
                                      <p:cBhvr>
                                        <p:cTn id="97" dur="60" fill="hold">
                                          <p:stCondLst>
                                            <p:cond delay="0"/>
                                          </p:stCondLst>
                                        </p:cTn>
                                        <p:tgtEl>
                                          <p:spTgt spid="71"/>
                                        </p:tgtEl>
                                        <p:attrNameLst>
                                          <p:attrName>r</p:attrName>
                                        </p:attrNameLst>
                                      </p:cBhvr>
                                    </p:animRot>
                                    <p:animRot by="-240000">
                                      <p:cBhvr>
                                        <p:cTn id="98" dur="120" fill="hold">
                                          <p:stCondLst>
                                            <p:cond delay="120"/>
                                          </p:stCondLst>
                                        </p:cTn>
                                        <p:tgtEl>
                                          <p:spTgt spid="71"/>
                                        </p:tgtEl>
                                        <p:attrNameLst>
                                          <p:attrName>r</p:attrName>
                                        </p:attrNameLst>
                                      </p:cBhvr>
                                    </p:animRot>
                                    <p:animRot by="240000">
                                      <p:cBhvr>
                                        <p:cTn id="99" dur="120" fill="hold">
                                          <p:stCondLst>
                                            <p:cond delay="240"/>
                                          </p:stCondLst>
                                        </p:cTn>
                                        <p:tgtEl>
                                          <p:spTgt spid="71"/>
                                        </p:tgtEl>
                                        <p:attrNameLst>
                                          <p:attrName>r</p:attrName>
                                        </p:attrNameLst>
                                      </p:cBhvr>
                                    </p:animRot>
                                    <p:animRot by="-240000">
                                      <p:cBhvr>
                                        <p:cTn id="100" dur="120" fill="hold">
                                          <p:stCondLst>
                                            <p:cond delay="360"/>
                                          </p:stCondLst>
                                        </p:cTn>
                                        <p:tgtEl>
                                          <p:spTgt spid="71"/>
                                        </p:tgtEl>
                                        <p:attrNameLst>
                                          <p:attrName>r</p:attrName>
                                        </p:attrNameLst>
                                      </p:cBhvr>
                                    </p:animRot>
                                    <p:animRot by="120000">
                                      <p:cBhvr>
                                        <p:cTn id="101" dur="120" fill="hold">
                                          <p:stCondLst>
                                            <p:cond delay="480"/>
                                          </p:stCondLst>
                                        </p:cTn>
                                        <p:tgtEl>
                                          <p:spTgt spid="71"/>
                                        </p:tgtEl>
                                        <p:attrNameLst>
                                          <p:attrName>r</p:attrName>
                                        </p:attrNameLst>
                                      </p:cBhvr>
                                    </p:animRot>
                                  </p:childTnLst>
                                </p:cTn>
                              </p:par>
                              <p:par>
                                <p:cTn id="102" presetID="1" presetClass="mediacall" presetSubtype="0" fill="hold" nodeType="withEffect">
                                  <p:stCondLst>
                                    <p:cond delay="0"/>
                                  </p:stCondLst>
                                  <p:childTnLst>
                                    <p:cmd type="call" cmd="playFrom(0.0)">
                                      <p:cBhvr>
                                        <p:cTn id="103" dur="409" fill="hold"/>
                                        <p:tgtEl>
                                          <p:spTgt spid="61"/>
                                        </p:tgtEl>
                                      </p:cBhvr>
                                    </p:cmd>
                                  </p:childTnLst>
                                </p:cTn>
                              </p:par>
                            </p:childTnLst>
                          </p:cTn>
                        </p:par>
                        <p:par>
                          <p:cTn id="104" fill="hold">
                            <p:stCondLst>
                              <p:cond delay="2600"/>
                            </p:stCondLst>
                            <p:childTnLst>
                              <p:par>
                                <p:cTn id="105" presetID="63" presetClass="path" presetSubtype="0" accel="50000" decel="50000" fill="hold" nodeType="afterEffect">
                                  <p:stCondLst>
                                    <p:cond delay="0"/>
                                  </p:stCondLst>
                                  <p:childTnLst>
                                    <p:animMotion origin="layout" path="M 0.10625 -0.08634 L 0.30625 -0.08634 " pathEditMode="relative" rAng="0" ptsTypes="AA">
                                      <p:cBhvr>
                                        <p:cTn id="106" dur="500" fill="hold"/>
                                        <p:tgtEl>
                                          <p:spTgt spid="71"/>
                                        </p:tgtEl>
                                        <p:attrNameLst>
                                          <p:attrName>ppt_x</p:attrName>
                                          <p:attrName>ppt_y</p:attrName>
                                        </p:attrNameLst>
                                      </p:cBhvr>
                                      <p:rCtr x="10000" y="0"/>
                                    </p:animMotion>
                                  </p:childTnLst>
                                </p:cTn>
                              </p:par>
                              <p:par>
                                <p:cTn id="107" presetID="10"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42" presetClass="path" presetSubtype="0" accel="50000" decel="50000" fill="hold" nodeType="withEffect">
                                  <p:stCondLst>
                                    <p:cond delay="0"/>
                                  </p:stCondLst>
                                  <p:childTnLst>
                                    <p:animMotion origin="layout" path="M -1.94444E-6 -6.20562E-7 L -0.00121 0.13276 " pathEditMode="relative" rAng="0" ptsTypes="AA">
                                      <p:cBhvr>
                                        <p:cTn id="111" dur="500" fill="hold"/>
                                        <p:tgtEl>
                                          <p:spTgt spid="72"/>
                                        </p:tgtEl>
                                        <p:attrNameLst>
                                          <p:attrName>ppt_x</p:attrName>
                                          <p:attrName>ppt_y</p:attrName>
                                        </p:attrNameLst>
                                      </p:cBhvr>
                                      <p:rCtr x="-69" y="6638"/>
                                    </p:animMotion>
                                  </p:childTnLst>
                                </p:cTn>
                              </p:par>
                            </p:childTnLst>
                          </p:cTn>
                        </p:par>
                        <p:par>
                          <p:cTn id="112" fill="hold">
                            <p:stCondLst>
                              <p:cond delay="3100"/>
                            </p:stCondLst>
                            <p:childTnLst>
                              <p:par>
                                <p:cTn id="113" presetID="10" presetClass="exit" presetSubtype="0" fill="hold" nodeType="afterEffect">
                                  <p:stCondLst>
                                    <p:cond delay="0"/>
                                  </p:stCondLst>
                                  <p:childTnLst>
                                    <p:animEffect transition="out" filter="fade">
                                      <p:cBhvr>
                                        <p:cTn id="114" dur="500"/>
                                        <p:tgtEl>
                                          <p:spTgt spid="72"/>
                                        </p:tgtEl>
                                      </p:cBhvr>
                                    </p:animEffect>
                                    <p:set>
                                      <p:cBhvr>
                                        <p:cTn id="115" dur="1" fill="hold">
                                          <p:stCondLst>
                                            <p:cond delay="499"/>
                                          </p:stCondLst>
                                        </p:cTn>
                                        <p:tgtEl>
                                          <p:spTgt spid="7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63"/>
                                        </p:tgtEl>
                                      </p:cBhvr>
                                    </p:animEffect>
                                    <p:set>
                                      <p:cBhvr>
                                        <p:cTn id="118" dur="1" fill="hold">
                                          <p:stCondLst>
                                            <p:cond delay="499"/>
                                          </p:stCondLst>
                                        </p:cTn>
                                        <p:tgtEl>
                                          <p:spTgt spid="63"/>
                                        </p:tgtEl>
                                        <p:attrNameLst>
                                          <p:attrName>style.visibility</p:attrName>
                                        </p:attrNameLst>
                                      </p:cBhvr>
                                      <p:to>
                                        <p:strVal val="hidden"/>
                                      </p:to>
                                    </p:set>
                                  </p:childTnLst>
                                </p:cTn>
                              </p:par>
                            </p:childTnLst>
                          </p:cTn>
                        </p:par>
                        <p:par>
                          <p:cTn id="119" fill="hold">
                            <p:stCondLst>
                              <p:cond delay="3600"/>
                            </p:stCondLst>
                            <p:childTnLst>
                              <p:par>
                                <p:cTn id="120" presetID="32" presetClass="emph" presetSubtype="0" fill="hold" nodeType="afterEffect">
                                  <p:stCondLst>
                                    <p:cond delay="0"/>
                                  </p:stCondLst>
                                  <p:childTnLst>
                                    <p:animRot by="120000">
                                      <p:cBhvr>
                                        <p:cTn id="121" dur="50" fill="hold">
                                          <p:stCondLst>
                                            <p:cond delay="0"/>
                                          </p:stCondLst>
                                        </p:cTn>
                                        <p:tgtEl>
                                          <p:spTgt spid="71"/>
                                        </p:tgtEl>
                                        <p:attrNameLst>
                                          <p:attrName>r</p:attrName>
                                        </p:attrNameLst>
                                      </p:cBhvr>
                                    </p:animRot>
                                    <p:animRot by="-240000">
                                      <p:cBhvr>
                                        <p:cTn id="122" dur="100" fill="hold">
                                          <p:stCondLst>
                                            <p:cond delay="100"/>
                                          </p:stCondLst>
                                        </p:cTn>
                                        <p:tgtEl>
                                          <p:spTgt spid="71"/>
                                        </p:tgtEl>
                                        <p:attrNameLst>
                                          <p:attrName>r</p:attrName>
                                        </p:attrNameLst>
                                      </p:cBhvr>
                                    </p:animRot>
                                    <p:animRot by="240000">
                                      <p:cBhvr>
                                        <p:cTn id="123" dur="100" fill="hold">
                                          <p:stCondLst>
                                            <p:cond delay="200"/>
                                          </p:stCondLst>
                                        </p:cTn>
                                        <p:tgtEl>
                                          <p:spTgt spid="71"/>
                                        </p:tgtEl>
                                        <p:attrNameLst>
                                          <p:attrName>r</p:attrName>
                                        </p:attrNameLst>
                                      </p:cBhvr>
                                    </p:animRot>
                                    <p:animRot by="-240000">
                                      <p:cBhvr>
                                        <p:cTn id="124" dur="100" fill="hold">
                                          <p:stCondLst>
                                            <p:cond delay="300"/>
                                          </p:stCondLst>
                                        </p:cTn>
                                        <p:tgtEl>
                                          <p:spTgt spid="71"/>
                                        </p:tgtEl>
                                        <p:attrNameLst>
                                          <p:attrName>r</p:attrName>
                                        </p:attrNameLst>
                                      </p:cBhvr>
                                    </p:animRot>
                                    <p:animRot by="120000">
                                      <p:cBhvr>
                                        <p:cTn id="125" dur="100" fill="hold">
                                          <p:stCondLst>
                                            <p:cond delay="400"/>
                                          </p:stCondLst>
                                        </p:cTn>
                                        <p:tgtEl>
                                          <p:spTgt spid="71"/>
                                        </p:tgtEl>
                                        <p:attrNameLst>
                                          <p:attrName>r</p:attrName>
                                        </p:attrNameLst>
                                      </p:cBhvr>
                                    </p:animRot>
                                  </p:childTnLst>
                                </p:cTn>
                              </p:par>
                              <p:par>
                                <p:cTn id="126" presetID="1" presetClass="mediacall" presetSubtype="0" fill="hold" nodeType="withEffect">
                                  <p:stCondLst>
                                    <p:cond delay="0"/>
                                  </p:stCondLst>
                                  <p:childTnLst>
                                    <p:cmd type="call" cmd="playFrom(0.0)">
                                      <p:cBhvr>
                                        <p:cTn id="127" dur="409" fill="hold"/>
                                        <p:tgtEl>
                                          <p:spTgt spid="64"/>
                                        </p:tgtEl>
                                      </p:cBhvr>
                                    </p:cmd>
                                  </p:childTnLst>
                                </p:cTn>
                              </p:par>
                            </p:childTnLst>
                          </p:cTn>
                        </p:par>
                        <p:par>
                          <p:cTn id="128" fill="hold">
                            <p:stCondLst>
                              <p:cond delay="4100"/>
                            </p:stCondLst>
                            <p:childTnLst>
                              <p:par>
                                <p:cTn id="129" presetID="63" presetClass="path" presetSubtype="0" accel="50000" decel="50000" fill="hold" nodeType="afterEffect">
                                  <p:stCondLst>
                                    <p:cond delay="0"/>
                                  </p:stCondLst>
                                  <p:childTnLst>
                                    <p:animMotion origin="layout" path="M 0.30625 -0.08634 L 0.19792 0.01736 " pathEditMode="relative" rAng="0" ptsTypes="AA">
                                      <p:cBhvr>
                                        <p:cTn id="130" dur="400" fill="hold"/>
                                        <p:tgtEl>
                                          <p:spTgt spid="71"/>
                                        </p:tgtEl>
                                        <p:attrNameLst>
                                          <p:attrName>ppt_x</p:attrName>
                                          <p:attrName>ppt_y</p:attrName>
                                        </p:attrNameLst>
                                      </p:cBhvr>
                                      <p:rCtr x="-5417" y="5185"/>
                                    </p:animMotion>
                                  </p:childTnLst>
                                </p:cTn>
                              </p:par>
                              <p:par>
                                <p:cTn id="131" presetID="10" presetClass="entr" presetSubtype="0" fill="hold" nodeType="with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fade">
                                      <p:cBhvr>
                                        <p:cTn id="133" dur="500"/>
                                        <p:tgtEl>
                                          <p:spTgt spid="73"/>
                                        </p:tgtEl>
                                      </p:cBhvr>
                                    </p:animEffect>
                                  </p:childTnLst>
                                </p:cTn>
                              </p:par>
                              <p:par>
                                <p:cTn id="134" presetID="42" presetClass="path" presetSubtype="0" accel="50000" decel="50000" fill="hold" nodeType="withEffect">
                                  <p:stCondLst>
                                    <p:cond delay="0"/>
                                  </p:stCondLst>
                                  <p:childTnLst>
                                    <p:animMotion origin="layout" path="M -1.94444E-6 -6.20562E-7 L -0.00121 0.13276 " pathEditMode="relative" rAng="0" ptsTypes="AA">
                                      <p:cBhvr>
                                        <p:cTn id="135" dur="500" fill="hold"/>
                                        <p:tgtEl>
                                          <p:spTgt spid="73"/>
                                        </p:tgtEl>
                                        <p:attrNameLst>
                                          <p:attrName>ppt_x</p:attrName>
                                          <p:attrName>ppt_y</p:attrName>
                                        </p:attrNameLst>
                                      </p:cBhvr>
                                      <p:rCtr x="-69" y="6638"/>
                                    </p:animMotion>
                                  </p:childTnLst>
                                </p:cTn>
                              </p:par>
                            </p:childTnLst>
                          </p:cTn>
                        </p:par>
                        <p:par>
                          <p:cTn id="136" fill="hold">
                            <p:stCondLst>
                              <p:cond delay="4600"/>
                            </p:stCondLst>
                            <p:childTnLst>
                              <p:par>
                                <p:cTn id="137" presetID="10" presetClass="exit" presetSubtype="0" fill="hold" nodeType="afterEffect">
                                  <p:stCondLst>
                                    <p:cond delay="0"/>
                                  </p:stCondLst>
                                  <p:childTnLst>
                                    <p:animEffect transition="out" filter="fade">
                                      <p:cBhvr>
                                        <p:cTn id="138" dur="500"/>
                                        <p:tgtEl>
                                          <p:spTgt spid="73"/>
                                        </p:tgtEl>
                                      </p:cBhvr>
                                    </p:animEffect>
                                    <p:set>
                                      <p:cBhvr>
                                        <p:cTn id="139" dur="1" fill="hold">
                                          <p:stCondLst>
                                            <p:cond delay="499"/>
                                          </p:stCondLst>
                                        </p:cTn>
                                        <p:tgtEl>
                                          <p:spTgt spid="73"/>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68"/>
                                        </p:tgtEl>
                                      </p:cBhvr>
                                    </p:animEffect>
                                    <p:set>
                                      <p:cBhvr>
                                        <p:cTn id="142" dur="1" fill="hold">
                                          <p:stCondLst>
                                            <p:cond delay="499"/>
                                          </p:stCondLst>
                                        </p:cTn>
                                        <p:tgtEl>
                                          <p:spTgt spid="68"/>
                                        </p:tgtEl>
                                        <p:attrNameLst>
                                          <p:attrName>style.visibility</p:attrName>
                                        </p:attrNameLst>
                                      </p:cBhvr>
                                      <p:to>
                                        <p:strVal val="hidden"/>
                                      </p:to>
                                    </p:set>
                                  </p:childTnLst>
                                </p:cTn>
                              </p:par>
                            </p:childTnLst>
                          </p:cTn>
                        </p:par>
                        <p:par>
                          <p:cTn id="143" fill="hold">
                            <p:stCondLst>
                              <p:cond delay="5100"/>
                            </p:stCondLst>
                            <p:childTnLst>
                              <p:par>
                                <p:cTn id="144" presetID="32" presetClass="emph" presetSubtype="0" fill="hold" nodeType="afterEffect">
                                  <p:stCondLst>
                                    <p:cond delay="0"/>
                                  </p:stCondLst>
                                  <p:childTnLst>
                                    <p:animRot by="120000">
                                      <p:cBhvr>
                                        <p:cTn id="145" dur="60" fill="hold">
                                          <p:stCondLst>
                                            <p:cond delay="0"/>
                                          </p:stCondLst>
                                        </p:cTn>
                                        <p:tgtEl>
                                          <p:spTgt spid="71"/>
                                        </p:tgtEl>
                                        <p:attrNameLst>
                                          <p:attrName>r</p:attrName>
                                        </p:attrNameLst>
                                      </p:cBhvr>
                                    </p:animRot>
                                    <p:animRot by="-240000">
                                      <p:cBhvr>
                                        <p:cTn id="146" dur="120" fill="hold">
                                          <p:stCondLst>
                                            <p:cond delay="120"/>
                                          </p:stCondLst>
                                        </p:cTn>
                                        <p:tgtEl>
                                          <p:spTgt spid="71"/>
                                        </p:tgtEl>
                                        <p:attrNameLst>
                                          <p:attrName>r</p:attrName>
                                        </p:attrNameLst>
                                      </p:cBhvr>
                                    </p:animRot>
                                    <p:animRot by="240000">
                                      <p:cBhvr>
                                        <p:cTn id="147" dur="120" fill="hold">
                                          <p:stCondLst>
                                            <p:cond delay="240"/>
                                          </p:stCondLst>
                                        </p:cTn>
                                        <p:tgtEl>
                                          <p:spTgt spid="71"/>
                                        </p:tgtEl>
                                        <p:attrNameLst>
                                          <p:attrName>r</p:attrName>
                                        </p:attrNameLst>
                                      </p:cBhvr>
                                    </p:animRot>
                                    <p:animRot by="-240000">
                                      <p:cBhvr>
                                        <p:cTn id="148" dur="120" fill="hold">
                                          <p:stCondLst>
                                            <p:cond delay="360"/>
                                          </p:stCondLst>
                                        </p:cTn>
                                        <p:tgtEl>
                                          <p:spTgt spid="71"/>
                                        </p:tgtEl>
                                        <p:attrNameLst>
                                          <p:attrName>r</p:attrName>
                                        </p:attrNameLst>
                                      </p:cBhvr>
                                    </p:animRot>
                                    <p:animRot by="120000">
                                      <p:cBhvr>
                                        <p:cTn id="149" dur="120" fill="hold">
                                          <p:stCondLst>
                                            <p:cond delay="480"/>
                                          </p:stCondLst>
                                        </p:cTn>
                                        <p:tgtEl>
                                          <p:spTgt spid="71"/>
                                        </p:tgtEl>
                                        <p:attrNameLst>
                                          <p:attrName>r</p:attrName>
                                        </p:attrNameLst>
                                      </p:cBhvr>
                                    </p:animRot>
                                  </p:childTnLst>
                                </p:cTn>
                              </p:par>
                              <p:par>
                                <p:cTn id="150" presetID="1" presetClass="mediacall" presetSubtype="0" fill="hold" nodeType="withEffect">
                                  <p:stCondLst>
                                    <p:cond delay="0"/>
                                  </p:stCondLst>
                                  <p:childTnLst>
                                    <p:cmd type="call" cmd="playFrom(0.0)">
                                      <p:cBhvr>
                                        <p:cTn id="151" dur="409" fill="hold"/>
                                        <p:tgtEl>
                                          <p:spTgt spid="65"/>
                                        </p:tgtEl>
                                      </p:cBhvr>
                                    </p:cmd>
                                  </p:childTnLst>
                                </p:cTn>
                              </p:par>
                              <p:par>
                                <p:cTn id="152" presetID="10" presetClass="exit" presetSubtype="0" fill="hold"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74"/>
                                        </p:tgtEl>
                                        <p:attrNameLst>
                                          <p:attrName>style.visibility</p:attrName>
                                        </p:attrNameLst>
                                      </p:cBhvr>
                                      <p:to>
                                        <p:strVal val="visible"/>
                                      </p:to>
                                    </p:set>
                                    <p:animEffect transition="in" filter="fade">
                                      <p:cBhvr>
                                        <p:cTn id="157" dur="500"/>
                                        <p:tgtEl>
                                          <p:spTgt spid="74"/>
                                        </p:tgtEl>
                                      </p:cBhvr>
                                    </p:animEffect>
                                  </p:childTnLst>
                                </p:cTn>
                              </p:par>
                              <p:par>
                                <p:cTn id="158" presetID="42" presetClass="path" presetSubtype="0" accel="50000" decel="50000" fill="hold" nodeType="withEffect">
                                  <p:stCondLst>
                                    <p:cond delay="0"/>
                                  </p:stCondLst>
                                  <p:childTnLst>
                                    <p:animMotion origin="layout" path="M -1.94444E-6 -6.20562E-7 L -0.00121 0.13276 " pathEditMode="relative" rAng="0" ptsTypes="AA">
                                      <p:cBhvr>
                                        <p:cTn id="159" dur="600" fill="hold"/>
                                        <p:tgtEl>
                                          <p:spTgt spid="74"/>
                                        </p:tgtEl>
                                        <p:attrNameLst>
                                          <p:attrName>ppt_x</p:attrName>
                                          <p:attrName>ppt_y</p:attrName>
                                        </p:attrNameLst>
                                      </p:cBhvr>
                                      <p:rCtr x="-69" y="6638"/>
                                    </p:animMotion>
                                  </p:childTnLst>
                                </p:cTn>
                              </p:par>
                            </p:childTnLst>
                          </p:cTn>
                        </p:par>
                        <p:par>
                          <p:cTn id="160" fill="hold">
                            <p:stCondLst>
                              <p:cond delay="5700"/>
                            </p:stCondLst>
                            <p:childTnLst>
                              <p:par>
                                <p:cTn id="161" presetID="10" presetClass="exit" presetSubtype="0" fill="hold" nodeType="afterEffect">
                                  <p:stCondLst>
                                    <p:cond delay="0"/>
                                  </p:stCondLst>
                                  <p:childTnLst>
                                    <p:animEffect transition="out" filter="fade">
                                      <p:cBhvr>
                                        <p:cTn id="162" dur="500"/>
                                        <p:tgtEl>
                                          <p:spTgt spid="74"/>
                                        </p:tgtEl>
                                      </p:cBhvr>
                                    </p:animEffect>
                                    <p:set>
                                      <p:cBhvr>
                                        <p:cTn id="163" dur="1" fill="hold">
                                          <p:stCondLst>
                                            <p:cond delay="499"/>
                                          </p:stCondLst>
                                        </p:cTn>
                                        <p:tgtEl>
                                          <p:spTgt spid="74"/>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69"/>
                                        </p:tgtEl>
                                      </p:cBhvr>
                                    </p:animEffect>
                                    <p:set>
                                      <p:cBhvr>
                                        <p:cTn id="16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57"/>
                  </p:tgtEl>
                </p:cond>
              </p:nextCondLst>
            </p:seq>
            <p:audio>
              <p:cMediaNode vol="80000">
                <p:cTn id="167" fill="hold" display="0">
                  <p:stCondLst>
                    <p:cond delay="indefinite"/>
                  </p:stCondLst>
                  <p:endCondLst>
                    <p:cond evt="onStopAudio" delay="0">
                      <p:tgtEl>
                        <p:sldTgt/>
                      </p:tgtEl>
                    </p:cond>
                  </p:endCondLst>
                </p:cTn>
                <p:tgtEl>
                  <p:spTgt spid="51"/>
                </p:tgtEl>
              </p:cMediaNode>
            </p:audio>
            <p:audio>
              <p:cMediaNode vol="80000">
                <p:cTn id="168" fill="hold" display="0">
                  <p:stCondLst>
                    <p:cond delay="indefinite"/>
                  </p:stCondLst>
                  <p:endCondLst>
                    <p:cond evt="onStopAudio" delay="0">
                      <p:tgtEl>
                        <p:sldTgt/>
                      </p:tgtEl>
                    </p:cond>
                  </p:endCondLst>
                </p:cTn>
                <p:tgtEl>
                  <p:spTgt spid="61"/>
                </p:tgtEl>
              </p:cMediaNode>
            </p:audio>
            <p:audio>
              <p:cMediaNode vol="80000">
                <p:cTn id="169" fill="hold" display="0">
                  <p:stCondLst>
                    <p:cond delay="indefinite"/>
                  </p:stCondLst>
                  <p:endCondLst>
                    <p:cond evt="onStopAudio" delay="0">
                      <p:tgtEl>
                        <p:sldTgt/>
                      </p:tgtEl>
                    </p:cond>
                  </p:endCondLst>
                </p:cTn>
                <p:tgtEl>
                  <p:spTgt spid="64"/>
                </p:tgtEl>
              </p:cMediaNode>
            </p:audio>
            <p:audio>
              <p:cMediaNode vol="80000">
                <p:cTn id="170" fill="hold" display="0">
                  <p:stCondLst>
                    <p:cond delay="indefinite"/>
                  </p:stCondLst>
                  <p:endCondLst>
                    <p:cond evt="onStopAudio" delay="0">
                      <p:tgtEl>
                        <p:sldTgt/>
                      </p:tgtEl>
                    </p:cond>
                  </p:endCondLst>
                </p:cTn>
                <p:tgtEl>
                  <p:spTgt spid="6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5" y="6532"/>
            <a:ext cx="12188388" cy="6858000"/>
          </a:xfrm>
          <a:prstGeom prst="rect">
            <a:avLst/>
          </a:prstGeom>
        </p:spPr>
      </p:pic>
      <p:sp>
        <p:nvSpPr>
          <p:cNvPr id="10" name="Rectangle: Rounded Corners 3"/>
          <p:cNvSpPr/>
          <p:nvPr/>
        </p:nvSpPr>
        <p:spPr>
          <a:xfrm rot="5400000">
            <a:off x="-1022388" y="1184430"/>
            <a:ext cx="3771970" cy="1523999"/>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ectangle: Rounded Corners 4"/>
          <p:cNvSpPr/>
          <p:nvPr/>
        </p:nvSpPr>
        <p:spPr>
          <a:xfrm>
            <a:off x="302772" y="279396"/>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4"/>
          <p:cNvSpPr/>
          <p:nvPr/>
        </p:nvSpPr>
        <p:spPr>
          <a:xfrm>
            <a:off x="307864" y="1397000"/>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4"/>
          <p:cNvSpPr/>
          <p:nvPr/>
        </p:nvSpPr>
        <p:spPr>
          <a:xfrm>
            <a:off x="307864" y="2514600"/>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177" y="2642831"/>
            <a:ext cx="1092336" cy="876144"/>
          </a:xfrm>
          <a:prstGeom prst="rect">
            <a:avLst/>
          </a:prstGeom>
        </p:spPr>
      </p:pic>
      <p:grpSp>
        <p:nvGrpSpPr>
          <p:cNvPr id="9" name="Group 8"/>
          <p:cNvGrpSpPr/>
          <p:nvPr/>
        </p:nvGrpSpPr>
        <p:grpSpPr>
          <a:xfrm>
            <a:off x="101597" y="5408961"/>
            <a:ext cx="3767404" cy="1213970"/>
            <a:chOff x="374847" y="4019551"/>
            <a:chExt cx="2825553" cy="910477"/>
          </a:xfrm>
        </p:grpSpPr>
        <p:grpSp>
          <p:nvGrpSpPr>
            <p:cNvPr id="7" name="Group 6"/>
            <p:cNvGrpSpPr/>
            <p:nvPr/>
          </p:nvGrpSpPr>
          <p:grpSpPr>
            <a:xfrm>
              <a:off x="374847" y="4019551"/>
              <a:ext cx="2825553" cy="910477"/>
              <a:chOff x="374847" y="3855540"/>
              <a:chExt cx="3254370" cy="1074487"/>
            </a:xfrm>
          </p:grpSpPr>
          <p:sp>
            <p:nvSpPr>
              <p:cNvPr id="24"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6" name="TextBox 5"/>
              <p:cNvSpPr txBox="1"/>
              <p:nvPr/>
            </p:nvSpPr>
            <p:spPr>
              <a:xfrm>
                <a:off x="502990"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white"/>
                      </a:solidFill>
                    </a:ln>
                    <a:solidFill>
                      <a:srgbClr val="C00000"/>
                    </a:solidFill>
                    <a:effectLst/>
                    <a:uLnTx/>
                    <a:uFillTx/>
                    <a:latin typeface="Cambria" panose="02040503050406030204" pitchFamily="18" charset="0"/>
                    <a:ea typeface="Cambria" panose="02040503050406030204" pitchFamily="18" charset="0"/>
                  </a:rPr>
                  <a:t>A</a:t>
                </a:r>
              </a:p>
            </p:txBody>
          </p:sp>
        </p:grpSp>
        <p:sp>
          <p:nvSpPr>
            <p:cNvPr id="8" name="TextBox 7"/>
            <p:cNvSpPr txBox="1"/>
            <p:nvPr/>
          </p:nvSpPr>
          <p:spPr>
            <a:xfrm>
              <a:off x="1311762" y="4171950"/>
              <a:ext cx="173623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200 505</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36" name="Group 35"/>
          <p:cNvGrpSpPr/>
          <p:nvPr/>
        </p:nvGrpSpPr>
        <p:grpSpPr>
          <a:xfrm>
            <a:off x="4165600" y="5449093"/>
            <a:ext cx="3767404" cy="1213970"/>
            <a:chOff x="374847" y="4019551"/>
            <a:chExt cx="2825553" cy="910477"/>
          </a:xfrm>
        </p:grpSpPr>
        <p:grpSp>
          <p:nvGrpSpPr>
            <p:cNvPr id="37" name="Group 36"/>
            <p:cNvGrpSpPr/>
            <p:nvPr/>
          </p:nvGrpSpPr>
          <p:grpSpPr>
            <a:xfrm>
              <a:off x="374847" y="4019551"/>
              <a:ext cx="2825553" cy="910477"/>
              <a:chOff x="374847" y="3855540"/>
              <a:chExt cx="3254370" cy="1074487"/>
            </a:xfrm>
          </p:grpSpPr>
          <p:sp>
            <p:nvSpPr>
              <p:cNvPr id="39"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41" name="TextBox 40"/>
              <p:cNvSpPr txBox="1"/>
              <p:nvPr/>
            </p:nvSpPr>
            <p:spPr>
              <a:xfrm>
                <a:off x="583668"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white"/>
                      </a:solidFill>
                    </a:ln>
                    <a:solidFill>
                      <a:srgbClr val="C00000"/>
                    </a:solidFill>
                    <a:effectLst/>
                    <a:uLnTx/>
                    <a:uFillTx/>
                    <a:latin typeface="Cambria" panose="02040503050406030204" pitchFamily="18" charset="0"/>
                    <a:ea typeface="Cambria" panose="02040503050406030204" pitchFamily="18" charset="0"/>
                  </a:rPr>
                  <a:t>B</a:t>
                </a:r>
              </a:p>
            </p:txBody>
          </p:sp>
        </p:grpSp>
        <p:sp>
          <p:nvSpPr>
            <p:cNvPr id="38" name="TextBox 37"/>
            <p:cNvSpPr txBox="1"/>
            <p:nvPr/>
          </p:nvSpPr>
          <p:spPr>
            <a:xfrm>
              <a:off x="1311762" y="4171950"/>
              <a:ext cx="173623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200 050</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42" name="Group 41"/>
          <p:cNvGrpSpPr/>
          <p:nvPr/>
        </p:nvGrpSpPr>
        <p:grpSpPr>
          <a:xfrm>
            <a:off x="8184937" y="5403488"/>
            <a:ext cx="3767404" cy="1213970"/>
            <a:chOff x="374847" y="4019551"/>
            <a:chExt cx="2825553" cy="910477"/>
          </a:xfrm>
        </p:grpSpPr>
        <p:grpSp>
          <p:nvGrpSpPr>
            <p:cNvPr id="43" name="Group 42"/>
            <p:cNvGrpSpPr/>
            <p:nvPr/>
          </p:nvGrpSpPr>
          <p:grpSpPr>
            <a:xfrm>
              <a:off x="374847" y="4019551"/>
              <a:ext cx="2825553" cy="910477"/>
              <a:chOff x="374847" y="3855540"/>
              <a:chExt cx="3254370" cy="1074487"/>
            </a:xfrm>
          </p:grpSpPr>
          <p:sp>
            <p:nvSpPr>
              <p:cNvPr id="46"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48" name="TextBox 47"/>
              <p:cNvSpPr txBox="1"/>
              <p:nvPr/>
            </p:nvSpPr>
            <p:spPr>
              <a:xfrm>
                <a:off x="502990"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white"/>
                      </a:solidFill>
                    </a:ln>
                    <a:solidFill>
                      <a:srgbClr val="C00000"/>
                    </a:solidFill>
                    <a:effectLst/>
                    <a:uLnTx/>
                    <a:uFillTx/>
                    <a:latin typeface="Cambria" panose="02040503050406030204" pitchFamily="18" charset="0"/>
                    <a:ea typeface="Cambria" panose="02040503050406030204" pitchFamily="18" charset="0"/>
                  </a:rPr>
                  <a:t>C</a:t>
                </a:r>
              </a:p>
            </p:txBody>
          </p:sp>
        </p:grpSp>
        <p:sp>
          <p:nvSpPr>
            <p:cNvPr id="45" name="TextBox 44"/>
            <p:cNvSpPr txBox="1"/>
            <p:nvPr/>
          </p:nvSpPr>
          <p:spPr>
            <a:xfrm>
              <a:off x="1311762" y="4171950"/>
              <a:ext cx="173623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200 005</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56" name="Group 55"/>
          <p:cNvGrpSpPr/>
          <p:nvPr/>
        </p:nvGrpSpPr>
        <p:grpSpPr>
          <a:xfrm>
            <a:off x="2515821" y="220868"/>
            <a:ext cx="8660179" cy="3411332"/>
            <a:chOff x="1886866" y="165651"/>
            <a:chExt cx="6495134" cy="2558499"/>
          </a:xfrm>
        </p:grpSpPr>
        <p:sp>
          <p:nvSpPr>
            <p:cNvPr id="16" name="Rectangle: Rounded Corners 3"/>
            <p:cNvSpPr/>
            <p:nvPr/>
          </p:nvSpPr>
          <p:spPr>
            <a:xfrm>
              <a:off x="2632029" y="165651"/>
              <a:ext cx="5749971" cy="2558499"/>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Rectangle: Rounded Corners 4"/>
            <p:cNvSpPr/>
            <p:nvPr/>
          </p:nvSpPr>
          <p:spPr>
            <a:xfrm>
              <a:off x="2817559" y="357807"/>
              <a:ext cx="5410200" cy="2200648"/>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54" name="Group 53"/>
            <p:cNvGrpSpPr/>
            <p:nvPr/>
          </p:nvGrpSpPr>
          <p:grpSpPr>
            <a:xfrm>
              <a:off x="1886866" y="691631"/>
              <a:ext cx="1511300" cy="1506538"/>
              <a:chOff x="1886866" y="691631"/>
              <a:chExt cx="1511300" cy="1506538"/>
            </a:xfrm>
          </p:grpSpPr>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6866" y="691631"/>
                <a:ext cx="1511300"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420344" y="1008890"/>
                <a:ext cx="762000" cy="8072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3</a:t>
                </a:r>
              </a:p>
            </p:txBody>
          </p:sp>
        </p:grpSp>
        <p:sp>
          <p:nvSpPr>
            <p:cNvPr id="55" name="TextBox 54"/>
            <p:cNvSpPr txBox="1"/>
            <p:nvPr/>
          </p:nvSpPr>
          <p:spPr>
            <a:xfrm>
              <a:off x="3609851" y="883877"/>
              <a:ext cx="4765542" cy="9925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err="1">
                  <a:solidFill>
                    <a:srgbClr val="000000"/>
                  </a:solidFill>
                  <a:latin typeface="Cambria" panose="02040503050406030204" pitchFamily="18" charset="0"/>
                  <a:ea typeface="Cambria" panose="02040503050406030204" pitchFamily="18" charset="0"/>
                </a:rPr>
                <a:t>Viết</a:t>
              </a:r>
              <a:r>
                <a:rPr lang="en-US" altLang="en-US" sz="4000" dirty="0">
                  <a:solidFill>
                    <a:srgbClr val="000000"/>
                  </a:solidFill>
                  <a:latin typeface="Cambria" panose="02040503050406030204" pitchFamily="18" charset="0"/>
                  <a:ea typeface="Cambria" panose="02040503050406030204" pitchFamily="18" charset="0"/>
                </a:rPr>
                <a:t> </a:t>
              </a:r>
              <a:r>
                <a:rPr lang="en-US" altLang="en-US" sz="4000" dirty="0" err="1">
                  <a:solidFill>
                    <a:srgbClr val="000000"/>
                  </a:solidFill>
                  <a:latin typeface="Cambria" panose="02040503050406030204" pitchFamily="18" charset="0"/>
                  <a:ea typeface="Cambria" panose="02040503050406030204" pitchFamily="18" charset="0"/>
                </a:rPr>
                <a:t>số</a:t>
              </a:r>
              <a:r>
                <a:rPr lang="en-US" altLang="en-US" sz="4000" dirty="0">
                  <a:solidFill>
                    <a:srgbClr val="000000"/>
                  </a:solidFill>
                  <a:latin typeface="Cambria" panose="02040503050406030204" pitchFamily="18" charset="0"/>
                  <a:ea typeface="Cambria" panose="02040503050406030204" pitchFamily="18" charset="0"/>
                </a:rPr>
                <a:t> </a:t>
              </a:r>
              <a:r>
                <a:rPr lang="en-US" altLang="en-US" sz="4000" dirty="0" err="1">
                  <a:solidFill>
                    <a:srgbClr val="000000"/>
                  </a:solidFill>
                  <a:latin typeface="Cambria" panose="02040503050406030204" pitchFamily="18" charset="0"/>
                  <a:ea typeface="Cambria" panose="02040503050406030204" pitchFamily="18" charset="0"/>
                </a:rPr>
                <a:t>gồm</a:t>
              </a:r>
              <a:r>
                <a:rPr lang="en-US" altLang="en-US" sz="4000" dirty="0">
                  <a:solidFill>
                    <a:srgbClr val="000000"/>
                  </a:solidFill>
                  <a:latin typeface="Cambria" panose="02040503050406030204" pitchFamily="18" charset="0"/>
                  <a:ea typeface="Cambria" panose="02040503050406030204" pitchFamily="18" charset="0"/>
                </a:rPr>
                <a:t>: 2 </a:t>
              </a:r>
              <a:r>
                <a:rPr lang="en-US" altLang="en-US" sz="4000" dirty="0" err="1">
                  <a:solidFill>
                    <a:srgbClr val="000000"/>
                  </a:solidFill>
                  <a:latin typeface="Cambria" panose="02040503050406030204" pitchFamily="18" charset="0"/>
                  <a:ea typeface="Cambria" panose="02040503050406030204" pitchFamily="18" charset="0"/>
                </a:rPr>
                <a:t>trăm</a:t>
              </a:r>
              <a:r>
                <a:rPr lang="en-US" altLang="en-US" sz="4000" dirty="0">
                  <a:solidFill>
                    <a:srgbClr val="000000"/>
                  </a:solidFill>
                  <a:latin typeface="Cambria" panose="02040503050406030204" pitchFamily="18" charset="0"/>
                  <a:ea typeface="Cambria" panose="02040503050406030204" pitchFamily="18" charset="0"/>
                </a:rPr>
                <a:t> </a:t>
              </a:r>
              <a:r>
                <a:rPr lang="en-US" altLang="en-US" sz="4000" dirty="0" err="1">
                  <a:solidFill>
                    <a:srgbClr val="000000"/>
                  </a:solidFill>
                  <a:latin typeface="Cambria" panose="02040503050406030204" pitchFamily="18" charset="0"/>
                  <a:ea typeface="Cambria" panose="02040503050406030204" pitchFamily="18" charset="0"/>
                </a:rPr>
                <a:t>nghìn</a:t>
              </a:r>
              <a:r>
                <a:rPr lang="en-US" altLang="en-US" sz="4000" dirty="0">
                  <a:solidFill>
                    <a:srgbClr val="000000"/>
                  </a:solidFill>
                  <a:latin typeface="Cambria" panose="02040503050406030204" pitchFamily="18" charset="0"/>
                  <a:ea typeface="Cambria" panose="02040503050406030204" pitchFamily="18" charset="0"/>
                </a:rPr>
                <a:t> </a:t>
              </a:r>
              <a:r>
                <a:rPr lang="en-US" altLang="en-US" sz="4000" dirty="0" err="1">
                  <a:solidFill>
                    <a:srgbClr val="000000"/>
                  </a:solidFill>
                  <a:latin typeface="Cambria" panose="02040503050406030204" pitchFamily="18" charset="0"/>
                  <a:ea typeface="Cambria" panose="02040503050406030204" pitchFamily="18" charset="0"/>
                </a:rPr>
                <a:t>và</a:t>
              </a:r>
              <a:r>
                <a:rPr lang="en-US" altLang="en-US" sz="4000" dirty="0">
                  <a:solidFill>
                    <a:srgbClr val="000000"/>
                  </a:solidFill>
                  <a:latin typeface="Cambria" panose="02040503050406030204" pitchFamily="18" charset="0"/>
                  <a:ea typeface="Cambria" panose="02040503050406030204" pitchFamily="18" charset="0"/>
                </a:rPr>
                <a:t> 5 </a:t>
              </a:r>
              <a:r>
                <a:rPr lang="en-US" altLang="en-US" sz="4000" dirty="0" err="1">
                  <a:solidFill>
                    <a:srgbClr val="000000"/>
                  </a:solidFill>
                  <a:latin typeface="Cambria" panose="02040503050406030204" pitchFamily="18" charset="0"/>
                  <a:ea typeface="Cambria" panose="02040503050406030204" pitchFamily="18" charset="0"/>
                </a:rPr>
                <a:t>đơn</a:t>
              </a:r>
              <a:r>
                <a:rPr lang="en-US" altLang="en-US" sz="4000" dirty="0">
                  <a:solidFill>
                    <a:srgbClr val="000000"/>
                  </a:solidFill>
                  <a:latin typeface="Cambria" panose="02040503050406030204" pitchFamily="18" charset="0"/>
                  <a:ea typeface="Cambria" panose="02040503050406030204" pitchFamily="18" charset="0"/>
                </a:rPr>
                <a:t> </a:t>
              </a:r>
              <a:r>
                <a:rPr lang="en-US" altLang="en-US" sz="4000" dirty="0" err="1">
                  <a:solidFill>
                    <a:srgbClr val="000000"/>
                  </a:solidFill>
                  <a:latin typeface="Cambria" panose="02040503050406030204" pitchFamily="18" charset="0"/>
                  <a:ea typeface="Cambria" panose="02040503050406030204" pitchFamily="18" charset="0"/>
                </a:rPr>
                <a:t>vị</a:t>
              </a:r>
              <a:r>
                <a:rPr lang="en-US" altLang="en-US" sz="4000" dirty="0">
                  <a:solidFill>
                    <a:srgbClr val="000000"/>
                  </a:solidFill>
                  <a:latin typeface="Cambria" panose="02040503050406030204" pitchFamily="18" charset="0"/>
                  <a:ea typeface="Cambria" panose="02040503050406030204" pitchFamily="18" charset="0"/>
                </a:rPr>
                <a:t>?</a:t>
              </a:r>
              <a:endParaRPr kumimoji="0" lang="vi-VN" alt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57" name="Picture 5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09547" y="4636788"/>
            <a:ext cx="1523748" cy="1572275"/>
          </a:xfrm>
          <a:prstGeom prst="rect">
            <a:avLst/>
          </a:prstGeom>
        </p:spPr>
      </p:pic>
      <p:pic>
        <p:nvPicPr>
          <p:cNvPr id="58" name="Picture 5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3936" y="4868897"/>
            <a:ext cx="1462919" cy="1422283"/>
          </a:xfrm>
          <a:prstGeom prst="rect">
            <a:avLst/>
          </a:prstGeom>
        </p:spPr>
      </p:pic>
      <p:pic>
        <p:nvPicPr>
          <p:cNvPr id="60" name="Picture 5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41339" y="4941151"/>
            <a:ext cx="1462919" cy="1422283"/>
          </a:xfrm>
          <a:prstGeom prst="rect">
            <a:avLst/>
          </a:prstGeom>
        </p:spPr>
      </p:pic>
      <p:pic>
        <p:nvPicPr>
          <p:cNvPr id="59" name="sadtrombone.sw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598400" y="-6877"/>
            <a:ext cx="812800" cy="812800"/>
          </a:xfrm>
          <a:prstGeom prst="rect">
            <a:avLst/>
          </a:prstGeom>
        </p:spPr>
      </p:pic>
      <p:pic>
        <p:nvPicPr>
          <p:cNvPr id="62" name="sadtrombone.sw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598400" y="1445541"/>
            <a:ext cx="812800" cy="812800"/>
          </a:xfrm>
          <a:prstGeom prst="rect">
            <a:avLst/>
          </a:prstGeom>
        </p:spPr>
      </p:pic>
      <p:pic>
        <p:nvPicPr>
          <p:cNvPr id="71" name="Picture 7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449174">
            <a:off x="5085397" y="1753668"/>
            <a:ext cx="2279535" cy="2279535"/>
          </a:xfrm>
          <a:prstGeom prst="rect">
            <a:avLst/>
          </a:prstGeom>
        </p:spPr>
      </p:pic>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3327400"/>
            <a:ext cx="781049"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92800" y="2757223"/>
            <a:ext cx="781049"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0980" y="2864924"/>
            <a:ext cx="781049"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98764" y="3518975"/>
            <a:ext cx="781049"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0" b="51346" l="39000" r="100000"/>
                    </a14:imgEffect>
                  </a14:imgLayer>
                </a14:imgProps>
              </a:ext>
              <a:ext uri="{28A0092B-C50C-407E-A947-70E740481C1C}">
                <a14:useLocalDpi xmlns:a14="http://schemas.microsoft.com/office/drawing/2010/main" val="0"/>
              </a:ext>
            </a:extLst>
          </a:blip>
          <a:srcRect l="40714" b="45869"/>
          <a:stretch>
            <a:fillRect/>
          </a:stretch>
        </p:blipFill>
        <p:spPr>
          <a:xfrm>
            <a:off x="4522069" y="4014023"/>
            <a:ext cx="711200" cy="750373"/>
          </a:xfrm>
          <a:prstGeom prst="rect">
            <a:avLst/>
          </a:prstGeom>
        </p:spPr>
      </p:pic>
      <p:pic>
        <p:nvPicPr>
          <p:cNvPr id="75" name="Picture 74"/>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0" b="51346" l="39000" r="100000"/>
                    </a14:imgEffect>
                  </a14:imgLayer>
                </a14:imgProps>
              </a:ext>
              <a:ext uri="{28A0092B-C50C-407E-A947-70E740481C1C}">
                <a14:useLocalDpi xmlns:a14="http://schemas.microsoft.com/office/drawing/2010/main" val="0"/>
              </a:ext>
            </a:extLst>
          </a:blip>
          <a:srcRect l="40714" b="45869"/>
          <a:stretch>
            <a:fillRect/>
          </a:stretch>
        </p:blipFill>
        <p:spPr>
          <a:xfrm>
            <a:off x="5892800" y="3384013"/>
            <a:ext cx="711200" cy="750373"/>
          </a:xfrm>
          <a:prstGeom prst="rect">
            <a:avLst/>
          </a:prstGeom>
        </p:spPr>
      </p:pic>
      <p:pic>
        <p:nvPicPr>
          <p:cNvPr id="76" name="Picture 75"/>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0" b="51346" l="39000" r="100000"/>
                    </a14:imgEffect>
                  </a14:imgLayer>
                </a14:imgProps>
              </a:ext>
              <a:ext uri="{28A0092B-C50C-407E-A947-70E740481C1C}">
                <a14:useLocalDpi xmlns:a14="http://schemas.microsoft.com/office/drawing/2010/main" val="0"/>
              </a:ext>
            </a:extLst>
          </a:blip>
          <a:srcRect l="40714" b="45869"/>
          <a:stretch>
            <a:fillRect/>
          </a:stretch>
        </p:blipFill>
        <p:spPr>
          <a:xfrm>
            <a:off x="6807200" y="4065323"/>
            <a:ext cx="711200" cy="750373"/>
          </a:xfrm>
          <a:prstGeom prst="rect">
            <a:avLst/>
          </a:prstGeom>
        </p:spPr>
      </p:pic>
      <p:pic>
        <p:nvPicPr>
          <p:cNvPr id="77" name="Picture 76"/>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0" b="51346" l="39000" r="100000"/>
                    </a14:imgEffect>
                  </a14:imgLayer>
                </a14:imgProps>
              </a:ext>
              <a:ext uri="{28A0092B-C50C-407E-A947-70E740481C1C}">
                <a14:useLocalDpi xmlns:a14="http://schemas.microsoft.com/office/drawing/2010/main" val="0"/>
              </a:ext>
            </a:extLst>
          </a:blip>
          <a:srcRect l="40714" b="45869"/>
          <a:stretch>
            <a:fillRect/>
          </a:stretch>
        </p:blipFill>
        <p:spPr>
          <a:xfrm>
            <a:off x="8177931" y="3435313"/>
            <a:ext cx="711200" cy="750373"/>
          </a:xfrm>
          <a:prstGeom prst="rect">
            <a:avLst/>
          </a:prstGeom>
        </p:spPr>
      </p:pic>
      <p:pic>
        <p:nvPicPr>
          <p:cNvPr id="80"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1267555">
            <a:off x="5618309" y="3333324"/>
            <a:ext cx="548981" cy="74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1267555">
            <a:off x="6439737" y="3995887"/>
            <a:ext cx="548981" cy="74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1267555">
            <a:off x="7861671" y="3352164"/>
            <a:ext cx="548981" cy="74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1267555">
            <a:off x="4191595" y="3981289"/>
            <a:ext cx="548981" cy="74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594264" y="2598473"/>
            <a:ext cx="812800" cy="812800"/>
          </a:xfrm>
          <a:prstGeom prst="rect">
            <a:avLst/>
          </a:prstGeom>
        </p:spPr>
      </p:pic>
      <p:pic>
        <p:nvPicPr>
          <p:cNvPr id="63"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611197" y="3573019"/>
            <a:ext cx="812800" cy="812800"/>
          </a:xfrm>
          <a:prstGeom prst="rect">
            <a:avLst/>
          </a:prstGeom>
        </p:spPr>
      </p:pic>
      <p:pic>
        <p:nvPicPr>
          <p:cNvPr id="64"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594264" y="4606037"/>
            <a:ext cx="812800" cy="812800"/>
          </a:xfrm>
          <a:prstGeom prst="rect">
            <a:avLst/>
          </a:prstGeom>
        </p:spPr>
      </p:pic>
      <p:pic>
        <p:nvPicPr>
          <p:cNvPr id="68"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594264" y="5568555"/>
            <a:ext cx="812800" cy="812800"/>
          </a:xfrm>
          <a:prstGeom prst="rect">
            <a:avLst/>
          </a:prstGeom>
        </p:spPr>
      </p:pic>
      <p:sp>
        <p:nvSpPr>
          <p:cNvPr id="69" name="Rectangle 68">
            <a:extLst>
              <a:ext uri="{FF2B5EF4-FFF2-40B4-BE49-F238E27FC236}">
                <a16:creationId xmlns:a16="http://schemas.microsoft.com/office/drawing/2014/main" id="{8B504012-580D-4EFE-AA16-F1CA642F10F1}"/>
              </a:ext>
            </a:extLst>
          </p:cNvPr>
          <p:cNvSpPr/>
          <p:nvPr/>
        </p:nvSpPr>
        <p:spPr>
          <a:xfrm>
            <a:off x="10349775" y="4592701"/>
            <a:ext cx="1842225" cy="781792"/>
          </a:xfrm>
          <a:prstGeom prst="rect">
            <a:avLst/>
          </a:prstGeom>
          <a:solidFill>
            <a:srgbClr val="A2C31E"/>
          </a:solidFill>
          <a:ln>
            <a:solidFill>
              <a:srgbClr val="A2C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958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2" presetClass="entr" presetSubtype="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1+#ppt_w/2"/>
                                          </p:val>
                                        </p:tav>
                                        <p:tav tm="100000">
                                          <p:val>
                                            <p:strVal val="#ppt_x"/>
                                          </p:val>
                                        </p:tav>
                                      </p:tavLst>
                                    </p:anim>
                                    <p:anim calcmode="lin" valueType="num">
                                      <p:cBhvr additive="base">
                                        <p:cTn id="14" dur="500" fill="hold"/>
                                        <p:tgtEl>
                                          <p:spTgt spid="5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1+#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500"/>
                                        <p:tgtEl>
                                          <p:spTgt spid="57"/>
                                        </p:tgtEl>
                                      </p:cBhvr>
                                    </p:animEffect>
                                  </p:childTnLst>
                                </p:cTn>
                              </p:par>
                              <p:par>
                                <p:cTn id="32" presetID="22" presetClass="entr" presetSubtype="4"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down)">
                                      <p:cBhvr>
                                        <p:cTn id="34" dur="500"/>
                                        <p:tgtEl>
                                          <p:spTgt spid="60"/>
                                        </p:tgtEl>
                                      </p:cBhvr>
                                    </p:animEffect>
                                  </p:childTnLst>
                                </p:cTn>
                              </p:par>
                              <p:par>
                                <p:cTn id="35" presetID="22" presetClass="entr" presetSubtype="4"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down)">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9"/>
                </p:tgtEl>
              </p:cMediaNode>
            </p:audio>
            <p:seq concurrent="1" nextAc="seek">
              <p:cTn id="39" restart="whenNotActive" fill="hold" evtFilter="cancelBubble" nodeType="interactiveSeq">
                <p:stCondLst>
                  <p:cond evt="onClick" delay="0">
                    <p:tgtEl>
                      <p:spTgt spid="36"/>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withEffect">
                                  <p:stCondLst>
                                    <p:cond delay="0"/>
                                  </p:stCondLst>
                                  <p:childTnLst>
                                    <p:cmd type="call" cmd="playFrom(0.0)">
                                      <p:cBhvr>
                                        <p:cTn id="43" dur="3622" fill="hold"/>
                                        <p:tgtEl>
                                          <p:spTgt spid="59"/>
                                        </p:tgtEl>
                                      </p:cBhvr>
                                    </p:cmd>
                                  </p:childTnLst>
                                </p:cTn>
                              </p:par>
                            </p:childTnLst>
                          </p:cTn>
                        </p:par>
                      </p:childTnLst>
                    </p:cTn>
                  </p:par>
                </p:childTnLst>
              </p:cTn>
              <p:nextCondLst>
                <p:cond evt="onClick" delay="0">
                  <p:tgtEl>
                    <p:spTgt spid="36"/>
                  </p:tgtEl>
                </p:cond>
              </p:nextCondLst>
            </p:seq>
            <p:audio>
              <p:cMediaNode vol="80000">
                <p:cTn id="44" fill="hold" display="0">
                  <p:stCondLst>
                    <p:cond delay="indefinite"/>
                  </p:stCondLst>
                  <p:endCondLst>
                    <p:cond evt="onStopAudio" delay="0">
                      <p:tgtEl>
                        <p:sldTgt/>
                      </p:tgtEl>
                    </p:cond>
                  </p:endCondLst>
                </p:cTn>
                <p:tgtEl>
                  <p:spTgt spid="62"/>
                </p:tgtEl>
              </p:cMediaNode>
            </p:audio>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3622" fill="hold"/>
                                        <p:tgtEl>
                                          <p:spTgt spid="62"/>
                                        </p:tgtEl>
                                      </p:cBhvr>
                                    </p:cmd>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5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42"/>
                                        </p:tgtEl>
                                      </p:cBhvr>
                                    </p:animEffect>
                                    <p:set>
                                      <p:cBhvr>
                                        <p:cTn id="67" dur="1" fill="hold">
                                          <p:stCondLst>
                                            <p:cond delay="499"/>
                                          </p:stCondLst>
                                        </p:cTn>
                                        <p:tgtEl>
                                          <p:spTgt spid="42"/>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22" presetClass="entr" presetSubtype="1" fill="hold" nodeType="withEffect">
                                  <p:stCondLst>
                                    <p:cond delay="0"/>
                                  </p:stCondLst>
                                  <p:childTnLst>
                                    <p:set>
                                      <p:cBhvr>
                                        <p:cTn id="73" dur="1" fill="hold">
                                          <p:stCondLst>
                                            <p:cond delay="0"/>
                                          </p:stCondLst>
                                        </p:cTn>
                                        <p:tgtEl>
                                          <p:spTgt spid="3074"/>
                                        </p:tgtEl>
                                        <p:attrNameLst>
                                          <p:attrName>style.visibility</p:attrName>
                                        </p:attrNameLst>
                                      </p:cBhvr>
                                      <p:to>
                                        <p:strVal val="visible"/>
                                      </p:to>
                                    </p:set>
                                    <p:animEffect transition="in" filter="wipe(up)">
                                      <p:cBhvr>
                                        <p:cTn id="74" dur="500"/>
                                        <p:tgtEl>
                                          <p:spTgt spid="3074"/>
                                        </p:tgtEl>
                                      </p:cBhvr>
                                    </p:animEffect>
                                  </p:childTnLst>
                                </p:cTn>
                              </p:par>
                              <p:par>
                                <p:cTn id="75" presetID="22" presetClass="exit" presetSubtype="1" fill="hold" nodeType="withEffect">
                                  <p:stCondLst>
                                    <p:cond delay="500"/>
                                  </p:stCondLst>
                                  <p:childTnLst>
                                    <p:animEffect transition="out" filter="wipe(up)">
                                      <p:cBhvr>
                                        <p:cTn id="76" dur="500"/>
                                        <p:tgtEl>
                                          <p:spTgt spid="3074"/>
                                        </p:tgtEl>
                                      </p:cBhvr>
                                    </p:animEffect>
                                    <p:set>
                                      <p:cBhvr>
                                        <p:cTn id="77" dur="1" fill="hold">
                                          <p:stCondLst>
                                            <p:cond delay="499"/>
                                          </p:stCondLst>
                                        </p:cTn>
                                        <p:tgtEl>
                                          <p:spTgt spid="3074"/>
                                        </p:tgtEl>
                                        <p:attrNameLst>
                                          <p:attrName>style.visibility</p:attrName>
                                        </p:attrNameLst>
                                      </p:cBhvr>
                                      <p:to>
                                        <p:strVal val="hidden"/>
                                      </p:to>
                                    </p:se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wipe(down)">
                                      <p:cBhvr>
                                        <p:cTn id="81" dur="500"/>
                                        <p:tgtEl>
                                          <p:spTgt spid="70"/>
                                        </p:tgtEl>
                                      </p:cBhvr>
                                    </p:animEffect>
                                  </p:childTnLst>
                                </p:cTn>
                              </p:par>
                              <p:par>
                                <p:cTn id="82" presetID="1" presetClass="mediacall" presetSubtype="0" fill="hold" nodeType="withEffect">
                                  <p:stCondLst>
                                    <p:cond delay="0"/>
                                  </p:stCondLst>
                                  <p:childTnLst>
                                    <p:cmd type="call" cmd="playFrom(0.0)">
                                      <p:cBhvr>
                                        <p:cTn id="83" dur="409" fill="hold"/>
                                        <p:tgtEl>
                                          <p:spTgt spid="61"/>
                                        </p:tgtEl>
                                      </p:cBhvr>
                                    </p:cmd>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3.33333E-6 4.30688E-6 L 0.10625 -0.08645 " pathEditMode="relative" rAng="0" ptsTypes="AA">
                                      <p:cBhvr>
                                        <p:cTn id="86" dur="1000" fill="hold"/>
                                        <p:tgtEl>
                                          <p:spTgt spid="71"/>
                                        </p:tgtEl>
                                        <p:attrNameLst>
                                          <p:attrName>ppt_x</p:attrName>
                                          <p:attrName>ppt_y</p:attrName>
                                        </p:attrNameLst>
                                      </p:cBhvr>
                                      <p:rCtr x="5313" y="-4322"/>
                                    </p:animMotion>
                                  </p:childTnLst>
                                </p:cTn>
                              </p:par>
                            </p:childTnLst>
                          </p:cTn>
                        </p:par>
                        <p:par>
                          <p:cTn id="87" fill="hold">
                            <p:stCondLst>
                              <p:cond delay="3000"/>
                            </p:stCondLst>
                            <p:childTnLst>
                              <p:par>
                                <p:cTn id="88" presetID="22" presetClass="entr" presetSubtype="1" fill="hold"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up)">
                                      <p:cBhvr>
                                        <p:cTn id="90" dur="500"/>
                                        <p:tgtEl>
                                          <p:spTgt spid="65"/>
                                        </p:tgtEl>
                                      </p:cBhvr>
                                    </p:animEffect>
                                  </p:childTnLst>
                                </p:cTn>
                              </p:par>
                              <p:par>
                                <p:cTn id="91" presetID="22" presetClass="exit" presetSubtype="1" fill="hold" nodeType="withEffect">
                                  <p:stCondLst>
                                    <p:cond delay="500"/>
                                  </p:stCondLst>
                                  <p:childTnLst>
                                    <p:animEffect transition="out" filter="wipe(up)">
                                      <p:cBhvr>
                                        <p:cTn id="92" dur="500"/>
                                        <p:tgtEl>
                                          <p:spTgt spid="65"/>
                                        </p:tgtEl>
                                      </p:cBhvr>
                                    </p:animEffect>
                                    <p:set>
                                      <p:cBhvr>
                                        <p:cTn id="93" dur="1" fill="hold">
                                          <p:stCondLst>
                                            <p:cond delay="499"/>
                                          </p:stCondLst>
                                        </p:cTn>
                                        <p:tgtEl>
                                          <p:spTgt spid="65"/>
                                        </p:tgtEl>
                                        <p:attrNameLst>
                                          <p:attrName>style.visibility</p:attrName>
                                        </p:attrNameLst>
                                      </p:cBhvr>
                                      <p:to>
                                        <p:strVal val="hidden"/>
                                      </p:to>
                                    </p:set>
                                  </p:childTnLst>
                                </p:cTn>
                              </p:par>
                            </p:childTnLst>
                          </p:cTn>
                        </p:par>
                        <p:par>
                          <p:cTn id="94" fill="hold">
                            <p:stCondLst>
                              <p:cond delay="4000"/>
                            </p:stCondLst>
                            <p:childTnLst>
                              <p:par>
                                <p:cTn id="95" presetID="22" presetClass="entr" presetSubtype="4" fill="hold" nodeType="after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down)">
                                      <p:cBhvr>
                                        <p:cTn id="97" dur="500"/>
                                        <p:tgtEl>
                                          <p:spTgt spid="75"/>
                                        </p:tgtEl>
                                      </p:cBhvr>
                                    </p:animEffect>
                                  </p:childTnLst>
                                </p:cTn>
                              </p:par>
                              <p:par>
                                <p:cTn id="98" presetID="1" presetClass="mediacall" presetSubtype="0" fill="hold" nodeType="withEffect">
                                  <p:stCondLst>
                                    <p:cond delay="0"/>
                                  </p:stCondLst>
                                  <p:childTnLst>
                                    <p:cmd type="call" cmd="playFrom(0.0)">
                                      <p:cBhvr>
                                        <p:cTn id="99" dur="409" fill="hold"/>
                                        <p:tgtEl>
                                          <p:spTgt spid="63"/>
                                        </p:tgtEl>
                                      </p:cBhvr>
                                    </p:cmd>
                                  </p:childTnLst>
                                </p:cTn>
                              </p:par>
                            </p:childTnLst>
                          </p:cTn>
                        </p:par>
                        <p:par>
                          <p:cTn id="100" fill="hold">
                            <p:stCondLst>
                              <p:cond delay="4500"/>
                            </p:stCondLst>
                            <p:childTnLst>
                              <p:par>
                                <p:cTn id="101" presetID="63" presetClass="path" presetSubtype="0" accel="50000" decel="50000" fill="hold" nodeType="afterEffect">
                                  <p:stCondLst>
                                    <p:cond delay="0"/>
                                  </p:stCondLst>
                                  <p:childTnLst>
                                    <p:animMotion origin="layout" path="M 0.10625 -0.08645 L 0.30625 -0.08645 " pathEditMode="relative" rAng="0" ptsTypes="AA">
                                      <p:cBhvr>
                                        <p:cTn id="102" dur="1000" fill="hold"/>
                                        <p:tgtEl>
                                          <p:spTgt spid="71"/>
                                        </p:tgtEl>
                                        <p:attrNameLst>
                                          <p:attrName>ppt_x</p:attrName>
                                          <p:attrName>ppt_y</p:attrName>
                                        </p:attrNameLst>
                                      </p:cBhvr>
                                      <p:rCtr x="10000" y="0"/>
                                    </p:animMotion>
                                  </p:childTnLst>
                                </p:cTn>
                              </p:par>
                            </p:childTnLst>
                          </p:cTn>
                        </p:par>
                        <p:par>
                          <p:cTn id="103" fill="hold">
                            <p:stCondLst>
                              <p:cond delay="5500"/>
                            </p:stCondLst>
                            <p:childTnLst>
                              <p:par>
                                <p:cTn id="104" presetID="22" presetClass="entr" presetSubtype="1" fill="hold" nodeType="after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wipe(up)">
                                      <p:cBhvr>
                                        <p:cTn id="106" dur="500"/>
                                        <p:tgtEl>
                                          <p:spTgt spid="66"/>
                                        </p:tgtEl>
                                      </p:cBhvr>
                                    </p:animEffect>
                                  </p:childTnLst>
                                </p:cTn>
                              </p:par>
                              <p:par>
                                <p:cTn id="107" presetID="22" presetClass="exit" presetSubtype="1" fill="hold" nodeType="withEffect">
                                  <p:stCondLst>
                                    <p:cond delay="500"/>
                                  </p:stCondLst>
                                  <p:childTnLst>
                                    <p:animEffect transition="out" filter="wipe(up)">
                                      <p:cBhvr>
                                        <p:cTn id="108" dur="500"/>
                                        <p:tgtEl>
                                          <p:spTgt spid="66"/>
                                        </p:tgtEl>
                                      </p:cBhvr>
                                    </p:animEffect>
                                    <p:set>
                                      <p:cBhvr>
                                        <p:cTn id="109" dur="1" fill="hold">
                                          <p:stCondLst>
                                            <p:cond delay="499"/>
                                          </p:stCondLst>
                                        </p:cTn>
                                        <p:tgtEl>
                                          <p:spTgt spid="66"/>
                                        </p:tgtEl>
                                        <p:attrNameLst>
                                          <p:attrName>style.visibility</p:attrName>
                                        </p:attrNameLst>
                                      </p:cBhvr>
                                      <p:to>
                                        <p:strVal val="hidden"/>
                                      </p:to>
                                    </p:set>
                                  </p:childTnLst>
                                </p:cTn>
                              </p:par>
                            </p:childTnLst>
                          </p:cTn>
                        </p:par>
                        <p:par>
                          <p:cTn id="110" fill="hold">
                            <p:stCondLst>
                              <p:cond delay="6500"/>
                            </p:stCondLst>
                            <p:childTnLst>
                              <p:par>
                                <p:cTn id="111" presetID="22" presetClass="entr" presetSubtype="4"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wipe(down)">
                                      <p:cBhvr>
                                        <p:cTn id="113" dur="500"/>
                                        <p:tgtEl>
                                          <p:spTgt spid="77"/>
                                        </p:tgtEl>
                                      </p:cBhvr>
                                    </p:animEffect>
                                  </p:childTnLst>
                                </p:cTn>
                              </p:par>
                              <p:par>
                                <p:cTn id="114" presetID="1" presetClass="mediacall" presetSubtype="0" fill="hold" nodeType="withEffect">
                                  <p:stCondLst>
                                    <p:cond delay="0"/>
                                  </p:stCondLst>
                                  <p:childTnLst>
                                    <p:cmd type="call" cmd="playFrom(0.0)">
                                      <p:cBhvr>
                                        <p:cTn id="115" dur="409" fill="hold"/>
                                        <p:tgtEl>
                                          <p:spTgt spid="68"/>
                                        </p:tgtEl>
                                      </p:cBhvr>
                                    </p:cmd>
                                  </p:childTnLst>
                                </p:cTn>
                              </p:par>
                            </p:childTnLst>
                          </p:cTn>
                        </p:par>
                        <p:par>
                          <p:cTn id="116" fill="hold">
                            <p:stCondLst>
                              <p:cond delay="7000"/>
                            </p:stCondLst>
                            <p:childTnLst>
                              <p:par>
                                <p:cTn id="117" presetID="63" presetClass="path" presetSubtype="0" accel="50000" decel="50000" fill="hold" nodeType="afterEffect">
                                  <p:stCondLst>
                                    <p:cond delay="0"/>
                                  </p:stCondLst>
                                  <p:childTnLst>
                                    <p:animMotion origin="layout" path="M 0.30625 -0.08645 L 0.19792 0.01728 " pathEditMode="relative" rAng="0" ptsTypes="AA">
                                      <p:cBhvr>
                                        <p:cTn id="118" dur="1000" fill="hold"/>
                                        <p:tgtEl>
                                          <p:spTgt spid="71"/>
                                        </p:tgtEl>
                                        <p:attrNameLst>
                                          <p:attrName>ppt_x</p:attrName>
                                          <p:attrName>ppt_y</p:attrName>
                                        </p:attrNameLst>
                                      </p:cBhvr>
                                      <p:rCtr x="-5417" y="5187"/>
                                    </p:animMotion>
                                  </p:childTnLst>
                                </p:cTn>
                              </p:par>
                            </p:childTnLst>
                          </p:cTn>
                        </p:par>
                        <p:par>
                          <p:cTn id="119" fill="hold">
                            <p:stCondLst>
                              <p:cond delay="8000"/>
                            </p:stCondLst>
                            <p:childTnLst>
                              <p:par>
                                <p:cTn id="120" presetID="22" presetClass="entr" presetSubtype="1" fill="hold"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wipe(up)">
                                      <p:cBhvr>
                                        <p:cTn id="122" dur="500"/>
                                        <p:tgtEl>
                                          <p:spTgt spid="67"/>
                                        </p:tgtEl>
                                      </p:cBhvr>
                                    </p:animEffect>
                                  </p:childTnLst>
                                </p:cTn>
                              </p:par>
                              <p:par>
                                <p:cTn id="123" presetID="22" presetClass="exit" presetSubtype="1" fill="hold" nodeType="withEffect">
                                  <p:stCondLst>
                                    <p:cond delay="500"/>
                                  </p:stCondLst>
                                  <p:childTnLst>
                                    <p:animEffect transition="out" filter="wipe(up)">
                                      <p:cBhvr>
                                        <p:cTn id="124" dur="500"/>
                                        <p:tgtEl>
                                          <p:spTgt spid="67"/>
                                        </p:tgtEl>
                                      </p:cBhvr>
                                    </p:animEffect>
                                    <p:set>
                                      <p:cBhvr>
                                        <p:cTn id="125" dur="1" fill="hold">
                                          <p:stCondLst>
                                            <p:cond delay="499"/>
                                          </p:stCondLst>
                                        </p:cTn>
                                        <p:tgtEl>
                                          <p:spTgt spid="67"/>
                                        </p:tgtEl>
                                        <p:attrNameLst>
                                          <p:attrName>style.visibility</p:attrName>
                                        </p:attrNameLst>
                                      </p:cBhvr>
                                      <p:to>
                                        <p:strVal val="hidden"/>
                                      </p:to>
                                    </p:set>
                                  </p:childTnLst>
                                </p:cTn>
                              </p:par>
                            </p:childTnLst>
                          </p:cTn>
                        </p:par>
                        <p:par>
                          <p:cTn id="126" fill="hold">
                            <p:stCondLst>
                              <p:cond delay="9000"/>
                            </p:stCondLst>
                            <p:childTnLst>
                              <p:par>
                                <p:cTn id="127" presetID="22" presetClass="entr" presetSubtype="4" fill="hold" nodeType="after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wipe(down)">
                                      <p:cBhvr>
                                        <p:cTn id="129" dur="500"/>
                                        <p:tgtEl>
                                          <p:spTgt spid="76"/>
                                        </p:tgtEl>
                                      </p:cBhvr>
                                    </p:animEffect>
                                  </p:childTnLst>
                                </p:cTn>
                              </p:par>
                              <p:par>
                                <p:cTn id="130" presetID="1" presetClass="mediacall" presetSubtype="0" fill="hold" nodeType="withEffect">
                                  <p:stCondLst>
                                    <p:cond delay="0"/>
                                  </p:stCondLst>
                                  <p:childTnLst>
                                    <p:cmd type="call" cmd="playFrom(0.0)">
                                      <p:cBhvr>
                                        <p:cTn id="131" dur="406" fill="hold"/>
                                        <p:tgtEl>
                                          <p:spTgt spid="64"/>
                                        </p:tgtEl>
                                      </p:cBhvr>
                                    </p:cmd>
                                  </p:childTnLst>
                                </p:cTn>
                              </p:par>
                            </p:childTnLst>
                          </p:cTn>
                        </p:par>
                        <p:par>
                          <p:cTn id="132" fill="hold">
                            <p:stCondLst>
                              <p:cond delay="9500"/>
                            </p:stCondLst>
                            <p:childTnLst>
                              <p:par>
                                <p:cTn id="133" presetID="10" presetClass="exit" presetSubtype="0" fill="hold" nodeType="afterEffect">
                                  <p:stCondLst>
                                    <p:cond delay="0"/>
                                  </p:stCondLst>
                                  <p:childTnLst>
                                    <p:animEffect transition="out" filter="fade">
                                      <p:cBhvr>
                                        <p:cTn id="134" dur="1300"/>
                                        <p:tgtEl>
                                          <p:spTgt spid="71"/>
                                        </p:tgtEl>
                                      </p:cBhvr>
                                    </p:animEffect>
                                    <p:set>
                                      <p:cBhvr>
                                        <p:cTn id="135" dur="1" fill="hold">
                                          <p:stCondLst>
                                            <p:cond delay="1299"/>
                                          </p:stCondLst>
                                        </p:cTn>
                                        <p:tgtEl>
                                          <p:spTgt spid="71"/>
                                        </p:tgtEl>
                                        <p:attrNameLst>
                                          <p:attrName>style.visibility</p:attrName>
                                        </p:attrNameLst>
                                      </p:cBhvr>
                                      <p:to>
                                        <p:strVal val="hidden"/>
                                      </p:to>
                                    </p:set>
                                  </p:childTnLst>
                                </p:cTn>
                              </p:par>
                            </p:childTnLst>
                          </p:cTn>
                        </p:par>
                        <p:par>
                          <p:cTn id="136" fill="hold">
                            <p:stCondLst>
                              <p:cond delay="10800"/>
                            </p:stCondLst>
                            <p:childTnLst>
                              <p:par>
                                <p:cTn id="137" presetID="22" presetClass="entr" presetSubtype="4" fill="hold" nodeType="after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wipe(down)">
                                      <p:cBhvr>
                                        <p:cTn id="139" dur="500"/>
                                        <p:tgtEl>
                                          <p:spTgt spid="82"/>
                                        </p:tgtEl>
                                      </p:cBhvr>
                                    </p:animEffect>
                                  </p:childTnLst>
                                </p:cTn>
                              </p:par>
                              <p:par>
                                <p:cTn id="140" presetID="22" presetClass="entr" presetSubtype="4" fill="hold"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down)">
                                      <p:cBhvr>
                                        <p:cTn id="142" dur="500"/>
                                        <p:tgtEl>
                                          <p:spTgt spid="80"/>
                                        </p:tgtEl>
                                      </p:cBhvr>
                                    </p:animEffect>
                                  </p:childTnLst>
                                </p:cTn>
                              </p:par>
                              <p:par>
                                <p:cTn id="143" presetID="22" presetClass="entr" presetSubtype="4" fill="hold" nodeType="withEffect">
                                  <p:stCondLst>
                                    <p:cond delay="0"/>
                                  </p:stCondLst>
                                  <p:childTnLst>
                                    <p:set>
                                      <p:cBhvr>
                                        <p:cTn id="144" dur="1" fill="hold">
                                          <p:stCondLst>
                                            <p:cond delay="0"/>
                                          </p:stCondLst>
                                        </p:cTn>
                                        <p:tgtEl>
                                          <p:spTgt spid="83"/>
                                        </p:tgtEl>
                                        <p:attrNameLst>
                                          <p:attrName>style.visibility</p:attrName>
                                        </p:attrNameLst>
                                      </p:cBhvr>
                                      <p:to>
                                        <p:strVal val="visible"/>
                                      </p:to>
                                    </p:set>
                                    <p:animEffect transition="in" filter="wipe(down)">
                                      <p:cBhvr>
                                        <p:cTn id="145" dur="500"/>
                                        <p:tgtEl>
                                          <p:spTgt spid="83"/>
                                        </p:tgtEl>
                                      </p:cBhvr>
                                    </p:animEffect>
                                  </p:childTnLst>
                                </p:cTn>
                              </p:par>
                              <p:par>
                                <p:cTn id="146" presetID="22" presetClass="entr" presetSubtype="4" fill="hold" nodeType="withEffect">
                                  <p:stCondLst>
                                    <p:cond delay="0"/>
                                  </p:stCondLst>
                                  <p:childTnLst>
                                    <p:set>
                                      <p:cBhvr>
                                        <p:cTn id="147" dur="1" fill="hold">
                                          <p:stCondLst>
                                            <p:cond delay="0"/>
                                          </p:stCondLst>
                                        </p:cTn>
                                        <p:tgtEl>
                                          <p:spTgt spid="81"/>
                                        </p:tgtEl>
                                        <p:attrNameLst>
                                          <p:attrName>style.visibility</p:attrName>
                                        </p:attrNameLst>
                                      </p:cBhvr>
                                      <p:to>
                                        <p:strVal val="visible"/>
                                      </p:to>
                                    </p:set>
                                    <p:animEffect transition="in" filter="wipe(down)">
                                      <p:cBhvr>
                                        <p:cTn id="148" dur="500"/>
                                        <p:tgtEl>
                                          <p:spTgt spid="81"/>
                                        </p:tgtEl>
                                      </p:cBhvr>
                                    </p:animEffect>
                                  </p:childTnLst>
                                </p:cTn>
                              </p:par>
                            </p:childTnLst>
                          </p:cTn>
                        </p:par>
                      </p:childTnLst>
                    </p:cTn>
                  </p:par>
                </p:childTnLst>
              </p:cTn>
              <p:nextCondLst>
                <p:cond evt="onClick" delay="0">
                  <p:tgtEl>
                    <p:spTgt spid="57"/>
                  </p:tgtEl>
                </p:cond>
              </p:nextCondLst>
            </p:seq>
            <p:audio>
              <p:cMediaNode vol="80000">
                <p:cTn id="149" fill="hold" display="0">
                  <p:stCondLst>
                    <p:cond delay="indefinite"/>
                  </p:stCondLst>
                  <p:endCondLst>
                    <p:cond evt="onStopAudio" delay="0">
                      <p:tgtEl>
                        <p:sldTgt/>
                      </p:tgtEl>
                    </p:cond>
                  </p:endCondLst>
                </p:cTn>
                <p:tgtEl>
                  <p:spTgt spid="61"/>
                </p:tgtEl>
              </p:cMediaNode>
            </p:audio>
            <p:audio>
              <p:cMediaNode vol="80000">
                <p:cTn id="150" fill="hold" display="0">
                  <p:stCondLst>
                    <p:cond delay="indefinite"/>
                  </p:stCondLst>
                  <p:endCondLst>
                    <p:cond evt="onStopAudio" delay="0">
                      <p:tgtEl>
                        <p:sldTgt/>
                      </p:tgtEl>
                    </p:cond>
                  </p:endCondLst>
                </p:cTn>
                <p:tgtEl>
                  <p:spTgt spid="63"/>
                </p:tgtEl>
              </p:cMediaNode>
            </p:audio>
            <p:audio>
              <p:cMediaNode vol="80000">
                <p:cTn id="151" fill="hold" display="0">
                  <p:stCondLst>
                    <p:cond delay="indefinite"/>
                  </p:stCondLst>
                  <p:endCondLst>
                    <p:cond evt="onStopAudio" delay="0">
                      <p:tgtEl>
                        <p:sldTgt/>
                      </p:tgtEl>
                    </p:cond>
                  </p:endCondLst>
                </p:cTn>
                <p:tgtEl>
                  <p:spTgt spid="64"/>
                </p:tgtEl>
              </p:cMediaNode>
            </p:audio>
            <p:audio>
              <p:cMediaNode vol="80000">
                <p:cTn id="152" fill="hold" display="0">
                  <p:stCondLst>
                    <p:cond delay="indefinite"/>
                  </p:stCondLst>
                  <p:endCondLst>
                    <p:cond evt="onStopAudio" delay="0">
                      <p:tgtEl>
                        <p:sldTgt/>
                      </p:tgtEl>
                    </p:cond>
                  </p:endCondLst>
                </p:cTn>
                <p:tgtEl>
                  <p:spTgt spid="6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0"/>
          <p:cNvSpPr>
            <a:spLocks noChangeArrowheads="1"/>
          </p:cNvSpPr>
          <p:nvPr/>
        </p:nvSpPr>
        <p:spPr bwMode="auto">
          <a:xfrm>
            <a:off x="16748125" y="0"/>
            <a:ext cx="949325" cy="450850"/>
          </a:xfrm>
          <a:prstGeom prst="rect">
            <a:avLst/>
          </a:prstGeom>
          <a:solidFill>
            <a:srgbClr val="F79646"/>
          </a:solidFill>
          <a:ln w="38100">
            <a:solidFill>
              <a:srgbClr val="FFFFFF"/>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smtClean="0">
                <a:ln>
                  <a:noFill/>
                </a:ln>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a:t>651 321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Box 62"/>
          <p:cNvSpPr txBox="1"/>
          <p:nvPr/>
        </p:nvSpPr>
        <p:spPr>
          <a:xfrm>
            <a:off x="12675870" y="720725"/>
            <a:ext cx="2041525" cy="368935"/>
          </a:xfrm>
          <a:prstGeom prst="rect">
            <a:avLst/>
          </a:prstGeom>
          <a:noFill/>
        </p:spPr>
        <p:txBody>
          <a:bodyPr wrap="square" rtlCol="0">
            <a:spAutoFit/>
          </a:bodyPr>
          <a:lstStyle/>
          <a:p>
            <a:endParaRPr lang="en-US"/>
          </a:p>
        </p:txBody>
      </p:sp>
      <p:sp>
        <p:nvSpPr>
          <p:cNvPr id="12" name="Oval 70"/>
          <p:cNvSpPr>
            <a:spLocks noChangeArrowheads="1"/>
          </p:cNvSpPr>
          <p:nvPr/>
        </p:nvSpPr>
        <p:spPr bwMode="auto">
          <a:xfrm>
            <a:off x="15716250" y="457200"/>
            <a:ext cx="609600" cy="323850"/>
          </a:xfrm>
          <a:prstGeom prst="ellipse">
            <a:avLst/>
          </a:prstGeom>
          <a:gradFill rotWithShape="1">
            <a:gsLst>
              <a:gs pos="0">
                <a:srgbClr val="2787A0"/>
              </a:gs>
              <a:gs pos="80000">
                <a:srgbClr val="36B1D2"/>
              </a:gs>
              <a:gs pos="100000">
                <a:srgbClr val="34B3D6"/>
              </a:gs>
            </a:gsLst>
            <a:lin ang="16200000"/>
          </a:gradFill>
          <a:ln>
            <a:noFill/>
          </a:ln>
          <a:effectLst>
            <a:outerShdw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765048" y="450850"/>
            <a:ext cx="10789920" cy="54784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pPr>
            <a:endParaRPr kumimoji="0" lang="vi-VN" altLang="en-US" sz="1400" b="1" i="0" u="none" strike="noStrike" cap="none" normalizeH="0" baseline="0" dirty="0" smtClean="0">
              <a:ln>
                <a:noFill/>
              </a:ln>
              <a:solidFill>
                <a:schemeClr val="tx1"/>
              </a:solidFill>
              <a:effectLst/>
              <a:ea typeface="Times New Roman" panose="02020603050405020304"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mj-lt"/>
                <a:ea typeface="Times New Roman" panose="02020603050405020304" pitchFamily="18" charset="0"/>
              </a:rPr>
              <a:t>	</a:t>
            </a:r>
            <a:r>
              <a:rPr kumimoji="0" lang="vi-VN" altLang="en-US" sz="2400" b="1" i="0" u="none" strike="noStrike" cap="none" normalizeH="0" baseline="0" dirty="0" smtClean="0">
                <a:ln>
                  <a:noFill/>
                </a:ln>
                <a:solidFill>
                  <a:schemeClr val="tx1"/>
                </a:solidFill>
                <a:effectLst/>
                <a:latin typeface="+mj-lt"/>
                <a:ea typeface="Times New Roman" panose="02020603050405020304" pitchFamily="18" charset="0"/>
              </a:rPr>
              <a:t>Trò chơi 2: “ MÊ CUNG  BÍ ẨN”.</a:t>
            </a: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 </a:t>
            </a:r>
            <a:r>
              <a:rPr kumimoji="0" lang="vi-VN" altLang="en-US" sz="2400" b="0" i="0" u="none" strike="noStrike" cap="none" normalizeH="0" baseline="0" dirty="0" smtClean="0">
                <a:ln>
                  <a:noFill/>
                </a:ln>
                <a:solidFill>
                  <a:schemeClr val="tx1"/>
                </a:solidFill>
                <a:effectLst/>
                <a:latin typeface="+mj-lt"/>
                <a:cs typeface="Times New Roman" panose="02020603050405020304" pitchFamily="18" charset="0"/>
              </a:rPr>
              <a:t> </a:t>
            </a: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Được áp dụng trong bài 14: So sánh các số có nhiều chữ số. (Trang 47) </a:t>
            </a:r>
            <a:endPar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mj-lt"/>
                <a:ea typeface="Times New Roman" panose="02020603050405020304" pitchFamily="18" charset="0"/>
              </a:rPr>
              <a:t>	</a:t>
            </a:r>
            <a:r>
              <a:rPr kumimoji="0" lang="vi-VN" altLang="en-US" sz="2400" b="0" i="0" u="none" strike="noStrike" cap="none" normalizeH="0" baseline="0" dirty="0" smtClean="0">
                <a:ln>
                  <a:noFill/>
                </a:ln>
                <a:solidFill>
                  <a:srgbClr val="000000"/>
                </a:solidFill>
                <a:effectLst/>
                <a:latin typeface="+mj-lt"/>
                <a:ea typeface="Times New Roman" panose="02020603050405020304" pitchFamily="18" charset="0"/>
              </a:rPr>
              <a:t>Các câu hỏi được xây dựng dưới dạng các câu hỏi trắc nghiệm tiết kiệm về thời gian cho trò chơi. Nội dung trò chơi có liên </a:t>
            </a:r>
            <a:r>
              <a:rPr kumimoji="0" lang="en-US" altLang="en-US" sz="2400" b="0" i="0" u="none" strike="noStrike" cap="none" normalizeH="0" baseline="0" dirty="0" smtClean="0">
                <a:ln>
                  <a:noFill/>
                </a:ln>
                <a:solidFill>
                  <a:srgbClr val="000000"/>
                </a:solidFill>
                <a:effectLst/>
                <a:latin typeface="+mj-lt"/>
                <a:ea typeface="Times New Roman" panose="02020603050405020304" pitchFamily="18" charset="0"/>
              </a:rPr>
              <a:t> </a:t>
            </a:r>
            <a:r>
              <a:rPr kumimoji="0" lang="vi-VN" altLang="en-US" sz="2400" b="0" i="0" u="none" strike="noStrike" cap="none" normalizeH="0" baseline="0" dirty="0" smtClean="0">
                <a:ln>
                  <a:noFill/>
                </a:ln>
                <a:solidFill>
                  <a:srgbClr val="000000"/>
                </a:solidFill>
                <a:effectLst/>
                <a:latin typeface="+mj-lt"/>
                <a:ea typeface="Times New Roman" panose="02020603050405020304" pitchFamily="18" charset="0"/>
              </a:rPr>
              <a:t>quan đến bài học mới giúp giáo viên kết nối vào bài mới. </a:t>
            </a:r>
            <a:endPar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smtClean="0">
                <a:ln>
                  <a:noFill/>
                </a:ln>
                <a:solidFill>
                  <a:schemeClr val="tx1"/>
                </a:solidFill>
                <a:effectLst/>
                <a:latin typeface="+mj-lt"/>
                <a:ea typeface="Times New Roman" panose="02020603050405020304" pitchFamily="18" charset="0"/>
              </a:rPr>
              <a:t>     </a:t>
            </a:r>
            <a:r>
              <a:rPr kumimoji="0" lang="en-US" altLang="en-US" sz="2400" b="1" i="0" u="none" strike="noStrike" cap="none" normalizeH="0" baseline="0" dirty="0" smtClean="0">
                <a:ln>
                  <a:noFill/>
                </a:ln>
                <a:solidFill>
                  <a:schemeClr val="tx1"/>
                </a:solidFill>
                <a:effectLst/>
                <a:latin typeface="+mj-lt"/>
                <a:ea typeface="Times New Roman" panose="02020603050405020304" pitchFamily="18" charset="0"/>
              </a:rPr>
              <a:t>  </a:t>
            </a:r>
            <a:r>
              <a:rPr kumimoji="0" lang="vi-VN" altLang="en-US" sz="2400" b="1" i="0" u="none" strike="noStrike" cap="none" normalizeH="0" baseline="0" dirty="0" smtClean="0">
                <a:ln>
                  <a:noFill/>
                </a:ln>
                <a:solidFill>
                  <a:schemeClr val="tx1"/>
                </a:solidFill>
                <a:effectLst/>
                <a:latin typeface="+mj-lt"/>
                <a:ea typeface="Times New Roman" panose="02020603050405020304" pitchFamily="18" charset="0"/>
              </a:rPr>
              <a:t> Cách chơi:</a:t>
            </a: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 </a:t>
            </a:r>
            <a:r>
              <a:rPr lang="en-US" altLang="en-US" sz="2400" dirty="0">
                <a:latin typeface="+mj-lt"/>
                <a:ea typeface="Times New Roman" panose="02020603050405020304" pitchFamily="18" charset="0"/>
              </a:rPr>
              <a:t>C</a:t>
            </a: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hia lớp làm 4 nhóm, mỗi nhóm cử đại diện 1 bạn lên chơi. </a:t>
            </a:r>
            <a:b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b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rPr>
              <a:t>	</a:t>
            </a: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Học sinh sẽ chọn nhân vật cho nhóm mình, các nhóm lên chơi ấn trực tiếp trên màn hình (bảng thông minh hoặc máy tính). Trả lời được câu hỏi là đã vượt qua được chướng ngại vật sẽ được  để thoát ra khỏi mê cung.  </a:t>
            </a:r>
            <a:endPar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mj-lt"/>
                <a:ea typeface="Times New Roman" panose="02020603050405020304" pitchFamily="18" charset="0"/>
              </a:rPr>
              <a:t>	</a:t>
            </a:r>
            <a:r>
              <a:rPr kumimoji="0" lang="vi-VN" altLang="en-US" sz="2400" b="1" i="0" u="none" strike="noStrike" cap="none" normalizeH="0" baseline="0" dirty="0" smtClean="0">
                <a:ln>
                  <a:noFill/>
                </a:ln>
                <a:solidFill>
                  <a:schemeClr val="tx1"/>
                </a:solidFill>
                <a:effectLst/>
                <a:latin typeface="+mj-lt"/>
                <a:ea typeface="Times New Roman" panose="02020603050405020304" pitchFamily="18" charset="0"/>
              </a:rPr>
              <a:t>Luật chơi:</a:t>
            </a:r>
            <a:r>
              <a:rPr kumimoji="0" lang="vi-VN" altLang="en-US" sz="2400" b="0" i="0" u="none" strike="noStrike" cap="none" normalizeH="0" baseline="0" dirty="0" smtClean="0">
                <a:ln>
                  <a:noFill/>
                </a:ln>
                <a:solidFill>
                  <a:schemeClr val="tx1"/>
                </a:solidFill>
                <a:effectLst/>
                <a:latin typeface="+mj-lt"/>
                <a:ea typeface="Times New Roman" panose="02020603050405020304" pitchFamily="18" charset="0"/>
              </a:rPr>
              <a:t> Nhóm nào trả lời đúng được 10 điểm và là nhóm thắng cuộc.</a:t>
            </a:r>
            <a:endPar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endParaRPr>
          </a:p>
          <a:p>
            <a:pPr algn="just"/>
            <a:r>
              <a:rPr lang="en-US" sz="2400" b="1" dirty="0" smtClean="0">
                <a:latin typeface="+mj-lt"/>
                <a:cs typeface="Times New Roman" panose="02020603050405020304" pitchFamily="18" charset="0"/>
              </a:rPr>
              <a:t>	</a:t>
            </a:r>
            <a:r>
              <a:rPr lang="vi-VN" sz="2400" b="1" dirty="0" smtClean="0">
                <a:latin typeface="+mj-lt"/>
                <a:cs typeface="Times New Roman" panose="02020603050405020304" pitchFamily="18" charset="0"/>
              </a:rPr>
              <a:t>Hiệu </a:t>
            </a:r>
            <a:r>
              <a:rPr lang="vi-VN" sz="2400" b="1" dirty="0">
                <a:latin typeface="+mj-lt"/>
                <a:cs typeface="Times New Roman" panose="02020603050405020304" pitchFamily="18" charset="0"/>
              </a:rPr>
              <a:t>quả trò chơi</a:t>
            </a:r>
            <a:r>
              <a:rPr lang="vi-VN" sz="2400" dirty="0">
                <a:latin typeface="+mj-lt"/>
                <a:cs typeface="Times New Roman" panose="02020603050405020304" pitchFamily="18" charset="0"/>
              </a:rPr>
              <a:t>: Thông qua việc tìm đường đi trong mê cung, học sinh rèn </a:t>
            </a:r>
            <a:r>
              <a:rPr lang="en-US" sz="2400" dirty="0" err="1">
                <a:latin typeface="+mj-lt"/>
                <a:cs typeface="Times New Roman" panose="02020603050405020304" pitchFamily="18" charset="0"/>
              </a:rPr>
              <a:t>kĩ</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năng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tính</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toán</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và</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hứng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thú</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trong</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giờ</a:t>
            </a:r>
            <a:r>
              <a:rPr lang="en-US" sz="2400" dirty="0">
                <a:latin typeface="+mj-lt"/>
                <a:cs typeface="Times New Roman" panose="02020603050405020304" pitchFamily="18" charset="0"/>
              </a:rPr>
              <a:t> </a:t>
            </a:r>
            <a:r>
              <a:rPr lang="en-US" sz="2400" dirty="0" err="1">
                <a:latin typeface="+mj-lt"/>
                <a:cs typeface="Times New Roman" panose="02020603050405020304" pitchFamily="18" charset="0"/>
              </a:rPr>
              <a:t>học</a:t>
            </a:r>
            <a:r>
              <a:rPr lang="en-US" sz="2400" dirty="0">
                <a:latin typeface="+mj-lt"/>
                <a:cs typeface="Times New Roman" panose="02020603050405020304" pitchFamily="18" charset="0"/>
              </a:rPr>
              <a:t>.</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mj-lt"/>
              <a:ea typeface="Times New Roman" panose="02020603050405020304" pitchFamily="18"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vi-VN" altLang="en-US" sz="2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96566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090" y="1498600"/>
            <a:ext cx="8637111" cy="493394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472" y="1600200"/>
            <a:ext cx="3048000" cy="3048000"/>
          </a:xfrm>
          <a:prstGeom prst="rect">
            <a:avLst/>
          </a:prstGeom>
        </p:spPr>
      </p:pic>
      <p:sp>
        <p:nvSpPr>
          <p:cNvPr id="5" name="Rectangle 4"/>
          <p:cNvSpPr/>
          <p:nvPr/>
        </p:nvSpPr>
        <p:spPr>
          <a:xfrm>
            <a:off x="1016000" y="270934"/>
            <a:ext cx="10160000"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prstClr val="white"/>
                </a:solidFill>
                <a:effectLst/>
                <a:uLnTx/>
                <a:uFillTx/>
                <a:latin typeface="Arial" pitchFamily="34" charset="0"/>
                <a:ea typeface="+mn-ea"/>
                <a:cs typeface="Arial" pitchFamily="34" charset="0"/>
              </a:rPr>
              <a:t>MÊ </a:t>
            </a: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CUNG BÍ ẤN</a:t>
            </a:r>
          </a:p>
        </p:txBody>
      </p:sp>
    </p:spTree>
    <p:extLst>
      <p:ext uri="{BB962C8B-B14F-4D97-AF65-F5344CB8AC3E}">
        <p14:creationId xmlns:p14="http://schemas.microsoft.com/office/powerpoint/2010/main" val="1503545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237672" y="1946728"/>
            <a:ext cx="2066472" cy="2066472"/>
          </a:xfrm>
          <a:prstGeom prst="rect">
            <a:avLst/>
          </a:prstGeom>
        </p:spPr>
      </p:pic>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0965" y="1112941"/>
            <a:ext cx="2032000" cy="2032000"/>
          </a:xfrm>
          <a:prstGeom prst="rect">
            <a:avLst/>
          </a:prstGeom>
        </p:spPr>
      </p:pic>
      <p:sp>
        <p:nvSpPr>
          <p:cNvPr id="6" name="Rounded Rectangle 5">
            <a:hlinkClick r:id="rId10" action="ppaction://hlinksldjump"/>
          </p:cNvPr>
          <p:cNvSpPr/>
          <p:nvPr/>
        </p:nvSpPr>
        <p:spPr>
          <a:xfrm>
            <a:off x="84364" y="298502"/>
            <a:ext cx="1422400" cy="711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Luật</a:t>
            </a:r>
            <a:r>
              <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2400" b="1" i="0" u="none" strike="noStrike" kern="1200" cap="none" spc="0" normalizeH="0" baseline="0" noProof="0" dirty="0" err="1">
                <a:ln>
                  <a:noFill/>
                </a:ln>
                <a:solidFill>
                  <a:prstClr val="white"/>
                </a:solidFill>
                <a:effectLst/>
                <a:uLnTx/>
                <a:uFillTx/>
                <a:latin typeface="Arial" pitchFamily="34" charset="0"/>
                <a:ea typeface="+mn-ea"/>
                <a:cs typeface="Arial" pitchFamily="34" charset="0"/>
                <a:hlinkClick r:id="rId11" action="ppaction://hlinksldjump"/>
              </a:rPr>
              <a:t>chơi</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12" name="Picture 11">
            <a:hlinkClick r:id="rId10"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83200" y="2209800"/>
            <a:ext cx="2146299" cy="1740243"/>
          </a:xfrm>
          <a:prstGeom prst="rect">
            <a:avLst/>
          </a:prstGeom>
        </p:spPr>
      </p:pic>
      <p:pic>
        <p:nvPicPr>
          <p:cNvPr id="13" name="Picture 12">
            <a:hlinkClick r:id="rId11"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69970" y="2413001"/>
            <a:ext cx="1274031" cy="1274031"/>
          </a:xfrm>
          <a:prstGeom prst="rect">
            <a:avLst/>
          </a:prstGeom>
        </p:spPr>
      </p:pic>
      <p:pic>
        <p:nvPicPr>
          <p:cNvPr id="14" name="Picture 13">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9448801" y="2149685"/>
            <a:ext cx="1909721" cy="1990516"/>
          </a:xfrm>
          <a:prstGeom prst="rect">
            <a:avLst/>
          </a:prstGeom>
        </p:spPr>
      </p:pic>
      <p:sp>
        <p:nvSpPr>
          <p:cNvPr id="8" name="Rounded Rectangle 7">
            <a:hlinkClick r:id="" action="ppaction://noaction"/>
          </p:cNvPr>
          <p:cNvSpPr/>
          <p:nvPr/>
        </p:nvSpPr>
        <p:spPr>
          <a:xfrm>
            <a:off x="10647321" y="5969000"/>
            <a:ext cx="1422400" cy="7112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itchFamily="34" charset="0"/>
                <a:ea typeface="+mn-ea"/>
                <a:cs typeface="Arial" pitchFamily="34" charset="0"/>
              </a:rPr>
              <a:t>Kết thúc</a:t>
            </a:r>
            <a:endParaRPr kumimoji="0" lang="en-US" sz="2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518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0382 0.09806 C 0.00382 0.09374 0.01753 0.09066 0.03455 0.09066 C 0.05225 0.09066 0.06632 0.09374 0.06632 0.09806 C 0.06632 0.10207 0.08003 0.10546 0.09774 0.10546 C 0.11475 0.10546 0.12882 0.10207 0.12882 0.09806 " pathEditMode="relative" rAng="0" ptsTypes="fffff">
                                      <p:cBhvr>
                                        <p:cTn id="6" dur="2000" fill="hold"/>
                                        <p:tgtEl>
                                          <p:spTgt spid="4"/>
                                        </p:tgtEl>
                                        <p:attrNameLst>
                                          <p:attrName>ppt_x</p:attrName>
                                          <p:attrName>ppt_y</p:attrName>
                                        </p:attrNameLst>
                                      </p:cBhvr>
                                      <p:rCtr x="6250" y="0"/>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12882 0.09806 L 0.12882 -0.15202 " pathEditMode="relative" rAng="0" ptsTypes="AA">
                                      <p:cBhvr>
                                        <p:cTn id="9" dur="2000" fill="hold"/>
                                        <p:tgtEl>
                                          <p:spTgt spid="4"/>
                                        </p:tgtEl>
                                        <p:attrNameLst>
                                          <p:attrName>ppt_x</p:attrName>
                                          <p:attrName>ppt_y</p:attrName>
                                        </p:attrNameLst>
                                      </p:cBhvr>
                                      <p:rCtr x="0" y="-12519"/>
                                    </p:animMotion>
                                  </p:childTnLst>
                                </p:cTn>
                              </p:par>
                            </p:childTnLst>
                          </p:cTn>
                        </p:par>
                        <p:par>
                          <p:cTn id="10" fill="hold">
                            <p:stCondLst>
                              <p:cond delay="4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lach01.wav"/>
                                        </p:tgtEl>
                                      </p:cMediaNode>
                                    </p:audio>
                                  </p:sub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12882 -0.15216 L 0.37882 -0.15216 " pathEditMode="relative" rAng="0" ptsTypes="AA">
                                      <p:cBhvr>
                                        <p:cTn id="19" dur="2000" fill="hold"/>
                                        <p:tgtEl>
                                          <p:spTgt spid="4"/>
                                        </p:tgtEl>
                                        <p:attrNameLst>
                                          <p:attrName>ppt_x</p:attrName>
                                          <p:attrName>ppt_y</p:attrName>
                                        </p:attrNameLst>
                                      </p:cBhvr>
                                      <p:rCtr x="12500" y="0"/>
                                    </p:animMotion>
                                  </p:childTnLst>
                                </p:cTn>
                              </p:par>
                            </p:childTnLst>
                          </p:cTn>
                        </p:par>
                        <p:par>
                          <p:cTn id="20" fill="hold">
                            <p:stCondLst>
                              <p:cond delay="2000"/>
                            </p:stCondLst>
                            <p:childTnLst>
                              <p:par>
                                <p:cTn id="21" presetID="64" presetClass="path" presetSubtype="0" accel="50000" decel="50000" fill="hold" nodeType="afterEffect">
                                  <p:stCondLst>
                                    <p:cond delay="0"/>
                                  </p:stCondLst>
                                  <p:childTnLst>
                                    <p:animMotion origin="layout" path="M 0.39548 -0.15216 L 0.39548 -0.28549 " pathEditMode="relative" rAng="0" ptsTypes="AA">
                                      <p:cBhvr>
                                        <p:cTn id="22" dur="2000" fill="hold"/>
                                        <p:tgtEl>
                                          <p:spTgt spid="4"/>
                                        </p:tgtEl>
                                        <p:attrNameLst>
                                          <p:attrName>ppt_x</p:attrName>
                                          <p:attrName>ppt_y</p:attrName>
                                        </p:attrNameLst>
                                      </p:cBhvr>
                                      <p:rCtr x="0" y="-6667"/>
                                    </p:animMotion>
                                  </p:childTnLst>
                                </p:cTn>
                              </p:par>
                              <p:par>
                                <p:cTn id="23" presetID="63" presetClass="path" presetSubtype="0" accel="50000" decel="50000" fill="hold" nodeType="withEffect">
                                  <p:stCondLst>
                                    <p:cond delay="0"/>
                                  </p:stCondLst>
                                  <p:childTnLst>
                                    <p:animMotion origin="layout" path="M 0.39548 -0.2855 L 0.47639 -0.27531 " pathEditMode="relative" rAng="0" ptsTypes="AA">
                                      <p:cBhvr>
                                        <p:cTn id="24" dur="2000" fill="hold"/>
                                        <p:tgtEl>
                                          <p:spTgt spid="4"/>
                                        </p:tgtEl>
                                        <p:attrNameLst>
                                          <p:attrName>ppt_x</p:attrName>
                                          <p:attrName>ppt_y</p:attrName>
                                        </p:attrNameLst>
                                      </p:cBhvr>
                                      <p:rCtr x="4045" y="494"/>
                                    </p:animMotion>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subTnLst>
                                    <p:audio>
                                      <p:cMediaNode>
                                        <p:cTn display="0" masterRel="sameClick">
                                          <p:stCondLst>
                                            <p:cond evt="begin" delay="0">
                                              <p:tn val="26"/>
                                            </p:cond>
                                          </p:stCondLst>
                                          <p:endCondLst>
                                            <p:cond evt="onStopAudio" delay="0">
                                              <p:tgtEl>
                                                <p:sldTgt/>
                                              </p:tgtEl>
                                            </p:cond>
                                          </p:endCondLst>
                                        </p:cTn>
                                        <p:tgtEl>
                                          <p:sndTgt r:embed="rId3" name="bear-roa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46805 -0.27531 L 0.46805 0.19876 " pathEditMode="relative" rAng="0" ptsTypes="AA">
                                      <p:cBhvr>
                                        <p:cTn id="32" dur="2000" fill="hold"/>
                                        <p:tgtEl>
                                          <p:spTgt spid="4"/>
                                        </p:tgtEl>
                                        <p:attrNameLst>
                                          <p:attrName>ppt_x</p:attrName>
                                          <p:attrName>ppt_y</p:attrName>
                                        </p:attrNameLst>
                                      </p:cBhvr>
                                      <p:rCtr x="0" y="23704"/>
                                    </p:animMotion>
                                  </p:childTnLst>
                                </p:cTn>
                              </p:par>
                            </p:childTnLst>
                          </p:cTn>
                        </p:par>
                        <p:par>
                          <p:cTn id="33" fill="hold">
                            <p:stCondLst>
                              <p:cond delay="2000"/>
                            </p:stCondLst>
                            <p:childTnLst>
                              <p:par>
                                <p:cTn id="34" presetID="63" presetClass="path" presetSubtype="0" accel="50000" decel="50000" fill="hold" nodeType="afterEffect">
                                  <p:stCondLst>
                                    <p:cond delay="0"/>
                                  </p:stCondLst>
                                  <p:childTnLst>
                                    <p:animMotion origin="layout" path="M 0.46805 0.19876 L 0.52639 0.19876 " pathEditMode="relative" rAng="0" ptsTypes="AA">
                                      <p:cBhvr>
                                        <p:cTn id="35" dur="2000" fill="hold"/>
                                        <p:tgtEl>
                                          <p:spTgt spid="4"/>
                                        </p:tgtEl>
                                        <p:attrNameLst>
                                          <p:attrName>ppt_x</p:attrName>
                                          <p:attrName>ppt_y</p:attrName>
                                        </p:attrNameLst>
                                      </p:cBhvr>
                                      <p:rCtr x="2917" y="0"/>
                                    </p:animMotion>
                                  </p:childTnLst>
                                </p:cTn>
                              </p:par>
                            </p:childTnLst>
                          </p:cTn>
                        </p:par>
                        <p:par>
                          <p:cTn id="36" fill="hold">
                            <p:stCondLst>
                              <p:cond delay="4000"/>
                            </p:stCondLst>
                            <p:childTnLst>
                              <p:par>
                                <p:cTn id="37" presetID="64" presetClass="path" presetSubtype="0" accel="50000" decel="50000" fill="hold" nodeType="afterEffect">
                                  <p:stCondLst>
                                    <p:cond delay="0"/>
                                  </p:stCondLst>
                                  <p:childTnLst>
                                    <p:animMotion origin="layout" path="M 0.53472 0.19383 L 0.53472 -0.0284 " pathEditMode="relative" rAng="0" ptsTypes="AA">
                                      <p:cBhvr>
                                        <p:cTn id="38" dur="2000" fill="hold"/>
                                        <p:tgtEl>
                                          <p:spTgt spid="4"/>
                                        </p:tgtEl>
                                        <p:attrNameLst>
                                          <p:attrName>ppt_x</p:attrName>
                                          <p:attrName>ppt_y</p:attrName>
                                        </p:attrNameLst>
                                      </p:cBhvr>
                                      <p:rCtr x="0" y="-11111"/>
                                    </p:animMotion>
                                  </p:childTnLst>
                                </p:cTn>
                              </p:par>
                            </p:childTnLst>
                          </p:cTn>
                        </p:par>
                        <p:par>
                          <p:cTn id="39" fill="hold">
                            <p:stCondLst>
                              <p:cond delay="6000"/>
                            </p:stCondLst>
                            <p:childTnLst>
                              <p:par>
                                <p:cTn id="40" presetID="42"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m_okay.wav"/>
                                        </p:tgtEl>
                                      </p:cMediaNode>
                                    </p:audio>
                                  </p:sub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53472 -0.0284 L 0.67639 -0.02346 " pathEditMode="relative" rAng="0" ptsTypes="AA">
                                      <p:cBhvr>
                                        <p:cTn id="48" dur="2000" fill="hold"/>
                                        <p:tgtEl>
                                          <p:spTgt spid="4"/>
                                        </p:tgtEl>
                                        <p:attrNameLst>
                                          <p:attrName>ppt_x</p:attrName>
                                          <p:attrName>ppt_y</p:attrName>
                                        </p:attrNameLst>
                                      </p:cBhvr>
                                      <p:rCtr x="7083" y="247"/>
                                    </p:animMotion>
                                  </p:childTnLst>
                                </p:cTn>
                              </p:par>
                            </p:childTnLst>
                          </p:cTn>
                        </p:par>
                        <p:par>
                          <p:cTn id="49" fill="hold">
                            <p:stCondLst>
                              <p:cond delay="2000"/>
                            </p:stCondLst>
                            <p:childTnLst>
                              <p:par>
                                <p:cTn id="50" presetID="64" presetClass="path" presetSubtype="0" accel="50000" decel="50000" fill="hold" nodeType="afterEffect">
                                  <p:stCondLst>
                                    <p:cond delay="0"/>
                                  </p:stCondLst>
                                  <p:childTnLst>
                                    <p:animMotion origin="layout" path="M 0.68194 -0.02346 L 0.68472 -0.29013 " pathEditMode="relative" rAng="0" ptsTypes="AA">
                                      <p:cBhvr>
                                        <p:cTn id="51" dur="2000" fill="hold"/>
                                        <p:tgtEl>
                                          <p:spTgt spid="4"/>
                                        </p:tgtEl>
                                        <p:attrNameLst>
                                          <p:attrName>ppt_x</p:attrName>
                                          <p:attrName>ppt_y</p:attrName>
                                        </p:attrNameLst>
                                      </p:cBhvr>
                                      <p:rCtr x="139" y="-13333"/>
                                    </p:animMotion>
                                  </p:childTnLst>
                                </p:cTn>
                              </p:par>
                              <p:par>
                                <p:cTn id="52" presetID="63" presetClass="path" presetSubtype="0" accel="50000" decel="50000" fill="hold" nodeType="withEffect">
                                  <p:stCondLst>
                                    <p:cond delay="0"/>
                                  </p:stCondLst>
                                  <p:childTnLst>
                                    <p:animMotion origin="layout" path="M 0.68472 -0.29013 L 0.75139 -0.29013 " pathEditMode="relative" rAng="0" ptsTypes="AA">
                                      <p:cBhvr>
                                        <p:cTn id="53" dur="2000" fill="hold"/>
                                        <p:tgtEl>
                                          <p:spTgt spid="4"/>
                                        </p:tgtEl>
                                        <p:attrNameLst>
                                          <p:attrName>ppt_x</p:attrName>
                                          <p:attrName>ppt_y</p:attrName>
                                        </p:attrNameLst>
                                      </p:cBhvr>
                                      <p:rCtr x="3333" y="0"/>
                                    </p:animMotion>
                                  </p:childTnLst>
                                </p:cTn>
                              </p:par>
                            </p:childTnLst>
                          </p:cTn>
                        </p:par>
                        <p:par>
                          <p:cTn id="54" fill="hold">
                            <p:stCondLst>
                              <p:cond delay="4000"/>
                            </p:stCondLst>
                            <p:childTnLst>
                              <p:par>
                                <p:cTn id="55" presetID="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Chimpanzee animals082.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75139 -0.29013 L 0.75556 0.02099 " pathEditMode="relative" rAng="0" ptsTypes="AA">
                                      <p:cBhvr>
                                        <p:cTn id="62" dur="2000" fill="hold"/>
                                        <p:tgtEl>
                                          <p:spTgt spid="4"/>
                                        </p:tgtEl>
                                        <p:attrNameLst>
                                          <p:attrName>ppt_x</p:attrName>
                                          <p:attrName>ppt_y</p:attrName>
                                        </p:attrNameLst>
                                      </p:cBhvr>
                                      <p:rCtr x="208" y="15556"/>
                                    </p:animMotion>
                                  </p:childTnLst>
                                </p:cTn>
                              </p:par>
                            </p:childTnLst>
                          </p:cTn>
                        </p:par>
                        <p:par>
                          <p:cTn id="63" fill="hold">
                            <p:stCondLst>
                              <p:cond delay="2000"/>
                            </p:stCondLst>
                            <p:childTnLst>
                              <p:par>
                                <p:cTn id="64" presetID="63" presetClass="path" presetSubtype="0" accel="50000" decel="50000" fill="hold" nodeType="afterEffect">
                                  <p:stCondLst>
                                    <p:cond delay="0"/>
                                  </p:stCondLst>
                                  <p:childTnLst>
                                    <p:animMotion origin="layout" path="M 0.75555 0.02099 L 0.87639 0.02099 " pathEditMode="relative" rAng="0" ptsTypes="AA">
                                      <p:cBhvr>
                                        <p:cTn id="65" dur="2000" fill="hold"/>
                                        <p:tgtEl>
                                          <p:spTgt spid="4"/>
                                        </p:tgtEl>
                                        <p:attrNameLst>
                                          <p:attrName>ppt_x</p:attrName>
                                          <p:attrName>ppt_y</p:attrName>
                                        </p:attrNameLst>
                                      </p:cBhvr>
                                      <p:rCtr x="6042"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5"/>
                    </p:tgtEl>
                  </p:cond>
                </p:stCondLst>
                <p:endSync evt="end" delay="0">
                  <p:rtn val="all"/>
                </p:endSync>
                <p:childTnLst>
                  <p:par>
                    <p:cTn id="67" fill="hold">
                      <p:stCondLst>
                        <p:cond delay="0"/>
                      </p:stCondLst>
                      <p:childTnLst>
                        <p:par>
                          <p:cTn id="68" fill="hold">
                            <p:stCondLst>
                              <p:cond delay="0"/>
                            </p:stCondLst>
                            <p:childTnLst>
                              <p:par>
                                <p:cTn id="69" presetID="2" presetClass="exit" presetSubtype="9" fill="hold" nodeType="clickEffect">
                                  <p:stCondLst>
                                    <p:cond delay="0"/>
                                  </p:stCondLst>
                                  <p:childTnLst>
                                    <p:anim calcmode="lin" valueType="num">
                                      <p:cBhvr additive="base">
                                        <p:cTn id="70" dur="500"/>
                                        <p:tgtEl>
                                          <p:spTgt spid="5"/>
                                        </p:tgtEl>
                                        <p:attrNameLst>
                                          <p:attrName>ppt_x</p:attrName>
                                        </p:attrNameLst>
                                      </p:cBhvr>
                                      <p:tavLst>
                                        <p:tav tm="0">
                                          <p:val>
                                            <p:strVal val="ppt_x"/>
                                          </p:val>
                                        </p:tav>
                                        <p:tav tm="100000">
                                          <p:val>
                                            <p:strVal val="0-ppt_w/2"/>
                                          </p:val>
                                        </p:tav>
                                      </p:tavLst>
                                    </p:anim>
                                    <p:anim calcmode="lin" valueType="num">
                                      <p:cBhvr additive="base">
                                        <p:cTn id="71" dur="500"/>
                                        <p:tgtEl>
                                          <p:spTgt spid="5"/>
                                        </p:tgtEl>
                                        <p:attrNameLst>
                                          <p:attrName>ppt_y</p:attrName>
                                        </p:attrNameLst>
                                      </p:cBhvr>
                                      <p:tavLst>
                                        <p:tav tm="0">
                                          <p:val>
                                            <p:strVal val="ppt_y"/>
                                          </p:val>
                                        </p:tav>
                                        <p:tav tm="100000">
                                          <p:val>
                                            <p:strVal val="0-ppt_h/2"/>
                                          </p:val>
                                        </p:tav>
                                      </p:tavLst>
                                    </p:anim>
                                    <p:set>
                                      <p:cBhvr>
                                        <p:cTn id="7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2" presetClass="exit" presetSubtype="1" fill="hold" nodeType="clickEffect">
                                  <p:stCondLst>
                                    <p:cond delay="0"/>
                                  </p:stCondLst>
                                  <p:childTnLst>
                                    <p:anim calcmode="lin" valueType="num">
                                      <p:cBhvr additive="base">
                                        <p:cTn id="83" dur="500"/>
                                        <p:tgtEl>
                                          <p:spTgt spid="13"/>
                                        </p:tgtEl>
                                        <p:attrNameLst>
                                          <p:attrName>ppt_x</p:attrName>
                                        </p:attrNameLst>
                                      </p:cBhvr>
                                      <p:tavLst>
                                        <p:tav tm="0">
                                          <p:val>
                                            <p:strVal val="ppt_x"/>
                                          </p:val>
                                        </p:tav>
                                        <p:tav tm="100000">
                                          <p:val>
                                            <p:strVal val="ppt_x"/>
                                          </p:val>
                                        </p:tav>
                                      </p:tavLst>
                                    </p:anim>
                                    <p:anim calcmode="lin" valueType="num">
                                      <p:cBhvr additive="base">
                                        <p:cTn id="84" dur="500"/>
                                        <p:tgtEl>
                                          <p:spTgt spid="13"/>
                                        </p:tgtEl>
                                        <p:attrNameLst>
                                          <p:attrName>ppt_y</p:attrName>
                                        </p:attrNameLst>
                                      </p:cBhvr>
                                      <p:tavLst>
                                        <p:tav tm="0">
                                          <p:val>
                                            <p:strVal val="ppt_y"/>
                                          </p:val>
                                        </p:tav>
                                        <p:tav tm="100000">
                                          <p:val>
                                            <p:strVal val="0-ppt_h/2"/>
                                          </p:val>
                                        </p:tav>
                                      </p:tavLst>
                                    </p:anim>
                                    <p:set>
                                      <p:cBhvr>
                                        <p:cTn id="85"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4" name="m_okay.wav"/>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4"/>
                                        </p:tgtEl>
                                        <p:attrNameLst>
                                          <p:attrName>ppt_x</p:attrName>
                                        </p:attrNameLst>
                                      </p:cBhvr>
                                      <p:tavLst>
                                        <p:tav tm="0">
                                          <p:val>
                                            <p:strVal val="ppt_x"/>
                                          </p:val>
                                        </p:tav>
                                        <p:tav tm="100000">
                                          <p:val>
                                            <p:strVal val="ppt_x"/>
                                          </p:val>
                                        </p:tav>
                                      </p:tavLst>
                                    </p:anim>
                                    <p:anim calcmode="lin" valueType="num">
                                      <p:cBhvr additive="base">
                                        <p:cTn id="91" dur="500"/>
                                        <p:tgtEl>
                                          <p:spTgt spid="14"/>
                                        </p:tgtEl>
                                        <p:attrNameLst>
                                          <p:attrName>ppt_y</p:attrName>
                                        </p:attrNameLst>
                                      </p:cBhvr>
                                      <p:tavLst>
                                        <p:tav tm="0">
                                          <p:val>
                                            <p:strVal val="ppt_y"/>
                                          </p:val>
                                        </p:tav>
                                        <p:tav tm="100000">
                                          <p:val>
                                            <p:strVal val="1+ppt_h/2"/>
                                          </p:val>
                                        </p:tav>
                                      </p:tavLst>
                                    </p:anim>
                                    <p:set>
                                      <p:cBhvr>
                                        <p:cTn id="9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Rectangle 2"/>
          <p:cNvSpPr/>
          <p:nvPr/>
        </p:nvSpPr>
        <p:spPr>
          <a:xfrm>
            <a:off x="1524000" y="2006600"/>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1422400" y="0"/>
            <a:ext cx="9448800" cy="220980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1744133" y="25654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800" kern="0" dirty="0">
                <a:solidFill>
                  <a:prstClr val="white"/>
                </a:solidFill>
                <a:latin typeface="Arial" pitchFamily="34" charset="0"/>
                <a:cs typeface="Arial" pitchFamily="34" charset="0"/>
              </a:rPr>
              <a:t>&gt;</a:t>
            </a:r>
            <a:endPar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Rectangle 5"/>
          <p:cNvSpPr/>
          <p:nvPr/>
        </p:nvSpPr>
        <p:spPr>
          <a:xfrm>
            <a:off x="1744133" y="39370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&lt;</a:t>
            </a:r>
          </a:p>
        </p:txBody>
      </p:sp>
      <p:sp>
        <p:nvSpPr>
          <p:cNvPr id="7" name="Oval 6"/>
          <p:cNvSpPr/>
          <p:nvPr/>
        </p:nvSpPr>
        <p:spPr>
          <a:xfrm>
            <a:off x="1320800" y="27178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1320800" y="4072467"/>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9" name="Rectangle 8"/>
          <p:cNvSpPr/>
          <p:nvPr/>
        </p:nvSpPr>
        <p:spPr>
          <a:xfrm>
            <a:off x="1727200" y="5274734"/>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rPr>
              <a:t>=</a:t>
            </a:r>
          </a:p>
        </p:txBody>
      </p:sp>
      <p:sp>
        <p:nvSpPr>
          <p:cNvPr id="10" name="Oval 9"/>
          <p:cNvSpPr/>
          <p:nvPr/>
        </p:nvSpPr>
        <p:spPr>
          <a:xfrm>
            <a:off x="1320800" y="54610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1" name="TextBox 10"/>
          <p:cNvSpPr txBox="1"/>
          <p:nvPr/>
        </p:nvSpPr>
        <p:spPr>
          <a:xfrm>
            <a:off x="2336800" y="550334"/>
            <a:ext cx="8432800" cy="6667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So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sánh</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3733"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số</a:t>
            </a:r>
            <a:r>
              <a:rPr kumimoji="0" lang="en-US"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693 251 </a:t>
            </a:r>
            <a:r>
              <a:rPr lang="en-US" sz="3733" b="1" dirty="0" err="1">
                <a:solidFill>
                  <a:prstClr val="white"/>
                </a:solidFill>
                <a:latin typeface="Arial" panose="020B0604020202020204" pitchFamily="34" charset="0"/>
                <a:ea typeface="AvantGarde" pitchFamily="2" charset="0"/>
                <a:cs typeface="Arial" panose="020B0604020202020204" pitchFamily="34" charset="0"/>
              </a:rPr>
              <a:t>và</a:t>
            </a:r>
            <a:r>
              <a:rPr lang="en-US" sz="3733" b="1" dirty="0">
                <a:solidFill>
                  <a:prstClr val="white"/>
                </a:solidFill>
                <a:latin typeface="Arial" panose="020B0604020202020204" pitchFamily="34" charset="0"/>
                <a:ea typeface="AvantGarde" pitchFamily="2" charset="0"/>
                <a:cs typeface="Arial" panose="020B0604020202020204" pitchFamily="34" charset="0"/>
              </a:rPr>
              <a:t> 693 500</a:t>
            </a:r>
            <a:endParaRPr kumimoji="0" lang="vi-VN" sz="3733"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endParaRPr>
          </a:p>
        </p:txBody>
      </p:sp>
      <p:sp>
        <p:nvSpPr>
          <p:cNvPr id="12" name="Right Arrow 11">
            <a:hlinkClick r:id="rId2" action="ppaction://hlinksldjump"/>
          </p:cNvPr>
          <p:cNvSpPr/>
          <p:nvPr/>
        </p:nvSpPr>
        <p:spPr>
          <a:xfrm>
            <a:off x="10651067" y="5909733"/>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Tiếp</a:t>
            </a:r>
            <a:r>
              <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rPr>
              <a:t> </a:t>
            </a: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tục</a:t>
            </a:r>
            <a:endPar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418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
                                        <p:tgtEl>
                                          <p:spTgt spid="7"/>
                                        </p:tgtEl>
                                      </p:cBhvr>
                                    </p:animEffect>
                                    <p:set>
                                      <p:cBhvr>
                                        <p:cTn id="52" dur="1" fill="hold">
                                          <p:stCondLst>
                                            <p:cond delay="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7" grpId="1" animBg="1"/>
      <p:bldP spid="8" grpId="0"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Rectangle 2"/>
          <p:cNvSpPr/>
          <p:nvPr/>
        </p:nvSpPr>
        <p:spPr>
          <a:xfrm>
            <a:off x="1524000" y="2006600"/>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1422400" y="0"/>
            <a:ext cx="9448800" cy="220980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p:cNvSpPr/>
          <p:nvPr/>
        </p:nvSpPr>
        <p:spPr>
          <a:xfrm>
            <a:off x="1744133" y="25654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a:t>
            </a:r>
          </a:p>
        </p:txBody>
      </p:sp>
      <p:sp>
        <p:nvSpPr>
          <p:cNvPr id="6" name="Rectangle 5"/>
          <p:cNvSpPr/>
          <p:nvPr/>
        </p:nvSpPr>
        <p:spPr>
          <a:xfrm>
            <a:off x="1744133" y="3937000"/>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white"/>
                </a:solidFill>
                <a:effectLst/>
                <a:uLnTx/>
                <a:uFillTx/>
                <a:latin typeface="Arial" panose="020B0604020202020204" pitchFamily="34" charset="0"/>
                <a:ea typeface="+mn-ea"/>
                <a:cs typeface="Arial" pitchFamily="34" charset="0"/>
              </a:rPr>
              <a:t>&lt;</a:t>
            </a:r>
          </a:p>
        </p:txBody>
      </p:sp>
      <p:sp>
        <p:nvSpPr>
          <p:cNvPr id="7" name="Oval 6"/>
          <p:cNvSpPr/>
          <p:nvPr/>
        </p:nvSpPr>
        <p:spPr>
          <a:xfrm>
            <a:off x="1320800" y="27178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1320800" y="4072467"/>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9" name="Rectangle 8"/>
          <p:cNvSpPr/>
          <p:nvPr/>
        </p:nvSpPr>
        <p:spPr>
          <a:xfrm>
            <a:off x="1744133" y="5274734"/>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800" kern="0" dirty="0">
                <a:solidFill>
                  <a:prstClr val="white"/>
                </a:solidFill>
                <a:latin typeface="Arial" panose="020B0604020202020204" pitchFamily="34" charset="0"/>
                <a:cs typeface="Arial" pitchFamily="34" charset="0"/>
              </a:rPr>
              <a:t>&gt;</a:t>
            </a:r>
            <a:endPar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 name="Oval 9"/>
          <p:cNvSpPr/>
          <p:nvPr/>
        </p:nvSpPr>
        <p:spPr>
          <a:xfrm>
            <a:off x="1320800" y="54610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1" name="TextBox 10"/>
          <p:cNvSpPr txBox="1"/>
          <p:nvPr/>
        </p:nvSpPr>
        <p:spPr>
          <a:xfrm>
            <a:off x="1838325" y="655126"/>
            <a:ext cx="9907946" cy="83099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So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sánh</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a:t>
            </a:r>
            <a:r>
              <a:rPr kumimoji="0" lang="en-US" sz="4800" b="1" i="0" u="none" strike="noStrike" kern="1200" cap="none" spc="0" normalizeH="0" baseline="0" noProof="0" dirty="0" err="1">
                <a:ln>
                  <a:noFill/>
                </a:ln>
                <a:solidFill>
                  <a:prstClr val="white"/>
                </a:solidFill>
                <a:effectLst/>
                <a:uLnTx/>
                <a:uFillTx/>
                <a:latin typeface="Arial" pitchFamily="34" charset="0"/>
                <a:ea typeface="AvantGarde" pitchFamily="2" charset="0"/>
                <a:cs typeface="Arial" pitchFamily="34" charset="0"/>
              </a:rPr>
              <a:t>số</a:t>
            </a:r>
            <a:r>
              <a:rPr kumimoji="0" lang="en-US" sz="4800" b="1" i="0" u="none" strike="noStrike" kern="1200" cap="none" spc="0" normalizeH="0" baseline="0" noProof="0" dirty="0">
                <a:ln>
                  <a:noFill/>
                </a:ln>
                <a:solidFill>
                  <a:prstClr val="white"/>
                </a:solidFill>
                <a:effectLst/>
                <a:uLnTx/>
                <a:uFillTx/>
                <a:latin typeface="Arial" pitchFamily="34" charset="0"/>
                <a:ea typeface="AvantGarde" pitchFamily="2" charset="0"/>
                <a:cs typeface="Arial" pitchFamily="34" charset="0"/>
              </a:rPr>
              <a:t> 200 000 </a:t>
            </a:r>
            <a:r>
              <a:rPr lang="en-US" sz="4800" b="1" dirty="0" err="1">
                <a:solidFill>
                  <a:prstClr val="white"/>
                </a:solidFill>
                <a:latin typeface="Arial" panose="020B0604020202020204" pitchFamily="34" charset="0"/>
                <a:ea typeface="AvantGarde" pitchFamily="2" charset="0"/>
                <a:cs typeface="Arial" panose="020B0604020202020204" pitchFamily="34" charset="0"/>
              </a:rPr>
              <a:t>và</a:t>
            </a:r>
            <a:r>
              <a:rPr lang="en-US" sz="4800" b="1" dirty="0">
                <a:solidFill>
                  <a:prstClr val="white"/>
                </a:solidFill>
                <a:latin typeface="Arial" panose="020B0604020202020204" pitchFamily="34" charset="0"/>
                <a:ea typeface="AvantGarde" pitchFamily="2" charset="0"/>
                <a:cs typeface="Arial" panose="020B0604020202020204" pitchFamily="34" charset="0"/>
              </a:rPr>
              <a:t> 98 487</a:t>
            </a:r>
            <a:endParaRPr kumimoji="0" lang="vi-VN"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endParaRPr>
          </a:p>
        </p:txBody>
      </p:sp>
      <p:sp>
        <p:nvSpPr>
          <p:cNvPr id="12" name="Right Arrow 11">
            <a:hlinkClick r:id="rId2" action="ppaction://hlinksldjump"/>
          </p:cNvPr>
          <p:cNvSpPr/>
          <p:nvPr/>
        </p:nvSpPr>
        <p:spPr>
          <a:xfrm>
            <a:off x="10651067" y="5909733"/>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Tiếp</a:t>
            </a:r>
            <a:r>
              <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rPr>
              <a:t> </a:t>
            </a: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tục</a:t>
            </a:r>
            <a:endPar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4929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524000" y="2006600"/>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ounded Rectangle 4"/>
          <p:cNvSpPr/>
          <p:nvPr/>
        </p:nvSpPr>
        <p:spPr>
          <a:xfrm>
            <a:off x="1422400" y="0"/>
            <a:ext cx="9448800" cy="2209800"/>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Rectangle 5"/>
          <p:cNvSpPr/>
          <p:nvPr/>
        </p:nvSpPr>
        <p:spPr>
          <a:xfrm>
            <a:off x="1744133" y="2565400"/>
            <a:ext cx="8619067" cy="11853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b="1" kern="0" dirty="0">
                <a:solidFill>
                  <a:prstClr val="white"/>
                </a:solidFill>
                <a:latin typeface="Cambria" panose="02040503050406030204" pitchFamily="18" charset="0"/>
                <a:ea typeface="Cambria" panose="02040503050406030204" pitchFamily="18" charset="0"/>
                <a:cs typeface="Calibri" panose="020F0502020204030204" pitchFamily="34" charset="0"/>
              </a:rPr>
              <a:t>499 873</a:t>
            </a:r>
            <a:endParaRPr kumimoji="0" lang="en-US" sz="48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Rectangle 6"/>
          <p:cNvSpPr/>
          <p:nvPr/>
        </p:nvSpPr>
        <p:spPr>
          <a:xfrm>
            <a:off x="1744133" y="3937001"/>
            <a:ext cx="8619067" cy="1191846"/>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b="1" kern="0" dirty="0">
                <a:solidFill>
                  <a:prstClr val="white"/>
                </a:solidFill>
                <a:latin typeface="Cambria" panose="02040503050406030204" pitchFamily="18" charset="0"/>
                <a:ea typeface="Cambria" panose="02040503050406030204" pitchFamily="18" charset="0"/>
                <a:cs typeface="Calibri" panose="020F0502020204030204" pitchFamily="34" charset="0"/>
              </a:rPr>
              <a:t>59 876</a:t>
            </a:r>
            <a:endParaRPr kumimoji="0" lang="en-US" sz="48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Oval 7"/>
          <p:cNvSpPr/>
          <p:nvPr/>
        </p:nvSpPr>
        <p:spPr>
          <a:xfrm>
            <a:off x="1320800" y="27178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9" name="Oval 8"/>
          <p:cNvSpPr/>
          <p:nvPr/>
        </p:nvSpPr>
        <p:spPr>
          <a:xfrm>
            <a:off x="1320800" y="4072467"/>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mc:AlternateContent xmlns:mc="http://schemas.openxmlformats.org/markup-compatibility/2006" xmlns:a14="http://schemas.microsoft.com/office/drawing/2010/main">
        <mc:Choice Requires="a14">
          <p:sp>
            <p:nvSpPr>
              <p:cNvPr id="10" name="Rectangle 9"/>
              <p:cNvSpPr/>
              <p:nvPr/>
            </p:nvSpPr>
            <p:spPr>
              <a:xfrm>
                <a:off x="1744133" y="5274734"/>
                <a:ext cx="8619067" cy="117882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14:m>
                  <m:oMathPara xmlns:m="http://schemas.openxmlformats.org/officeDocument/2006/math">
                    <m:oMathParaPr>
                      <m:jc m:val="centerGroup"/>
                    </m:oMathParaPr>
                    <m:oMath xmlns:m="http://schemas.openxmlformats.org/officeDocument/2006/math">
                      <m:r>
                        <a:rPr lang="en-US" sz="4800" b="1" i="1" kern="0">
                          <a:solidFill>
                            <a:prstClr val="white"/>
                          </a:solidFill>
                          <a:latin typeface="Cambria Math" panose="02040503050406030204" pitchFamily="18" charset="0"/>
                        </a:rPr>
                        <m:t>𝟔𝟓𝟏</m:t>
                      </m:r>
                      <m:r>
                        <a:rPr lang="en-US" sz="4800" b="1" i="1" kern="0">
                          <a:solidFill>
                            <a:prstClr val="white"/>
                          </a:solidFill>
                          <a:latin typeface="Cambria Math" panose="02040503050406030204" pitchFamily="18" charset="0"/>
                        </a:rPr>
                        <m:t> </m:t>
                      </m:r>
                      <m:r>
                        <a:rPr lang="en-US" sz="4800" b="1" i="1" kern="0">
                          <a:solidFill>
                            <a:prstClr val="white"/>
                          </a:solidFill>
                          <a:latin typeface="Cambria Math" panose="02040503050406030204" pitchFamily="18" charset="0"/>
                        </a:rPr>
                        <m:t>𝟑𝟐𝟏</m:t>
                      </m:r>
                    </m:oMath>
                  </m:oMathPara>
                </a14:m>
                <a:endParaRPr kumimoji="0" lang="en-US" sz="48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744133" y="5274734"/>
                <a:ext cx="8619067" cy="1178820"/>
              </a:xfrm>
              <a:prstGeom prst="rect">
                <a:avLst/>
              </a:prstGeom>
              <a:blipFill>
                <a:blip r:embed="rId3"/>
                <a:stretch>
                  <a:fillRect/>
                </a:stretch>
              </a:blipFill>
              <a:ln w="38100" cap="flat" cmpd="sng" algn="ctr">
                <a:solidFill>
                  <a:sysClr val="window" lastClr="FFFFFF"/>
                </a:solidFill>
                <a:prstDash val="solid"/>
              </a:ln>
              <a:effectLst>
                <a:outerShdw blurRad="40000" dist="20000" dir="5400000" rotWithShape="0">
                  <a:srgbClr val="000000">
                    <a:alpha val="38000"/>
                  </a:srgbClr>
                </a:outerShdw>
              </a:effectLst>
            </p:spPr>
            <p:txBody>
              <a:bodyPr/>
              <a:lstStyle/>
              <a:p>
                <a:r>
                  <a:rPr lang="en-US">
                    <a:noFill/>
                  </a:rPr>
                  <a:t> </a:t>
                </a:r>
              </a:p>
            </p:txBody>
          </p:sp>
        </mc:Fallback>
      </mc:AlternateContent>
      <p:sp>
        <p:nvSpPr>
          <p:cNvPr id="11" name="Oval 10"/>
          <p:cNvSpPr/>
          <p:nvPr/>
        </p:nvSpPr>
        <p:spPr>
          <a:xfrm>
            <a:off x="1320800" y="546100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2" name="TextBox 11"/>
          <p:cNvSpPr txBox="1"/>
          <p:nvPr/>
        </p:nvSpPr>
        <p:spPr>
          <a:xfrm>
            <a:off x="1524000" y="117145"/>
            <a:ext cx="9276080" cy="156966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Tìm</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số</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lớn</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nhất</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trong</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các</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 </a:t>
            </a:r>
            <a:r>
              <a:rPr kumimoji="0" lang="en-US" sz="4800" b="1" i="0" u="none" strike="noStrike" kern="1200" cap="none" spc="0" normalizeH="0" baseline="0" noProof="0" dirty="0" err="1">
                <a:ln>
                  <a:noFill/>
                </a:ln>
                <a:solidFill>
                  <a:prstClr val="white"/>
                </a:solidFill>
                <a:effectLst/>
                <a:uLnTx/>
                <a:uFillTx/>
                <a:latin typeface="Arial" panose="020B0604020202020204" pitchFamily="34" charset="0"/>
                <a:ea typeface="AvantGarde" pitchFamily="2" charset="0"/>
                <a:cs typeface="Arial" panose="020B0604020202020204" pitchFamily="34" charset="0"/>
              </a:rPr>
              <a:t>số</a:t>
            </a: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Arial" panose="020B0604020202020204" pitchFamily="34" charset="0"/>
                <a:ea typeface="AvantGarde" pitchFamily="2" charset="0"/>
                <a:cs typeface="Arial" panose="020B0604020202020204" pitchFamily="34" charset="0"/>
              </a:rPr>
              <a:t>59 876, 651 321, 499 873</a:t>
            </a:r>
            <a:endParaRPr kumimoji="0" lang="vi-VN" sz="4800" b="1" i="0" u="none" strike="noStrike" kern="1200" cap="none" spc="0" normalizeH="0" baseline="0" noProof="0" dirty="0">
              <a:ln>
                <a:noFill/>
              </a:ln>
              <a:solidFill>
                <a:prstClr val="white"/>
              </a:solidFill>
              <a:effectLst/>
              <a:uLnTx/>
              <a:uFillTx/>
              <a:latin typeface="Arial" panose="020B0604020202020204" pitchFamily="34" charset="0"/>
              <a:ea typeface="AvantGarde" pitchFamily="2" charset="0"/>
              <a:cs typeface="Arial" panose="020B0604020202020204" pitchFamily="34" charset="0"/>
            </a:endParaRPr>
          </a:p>
        </p:txBody>
      </p:sp>
      <p:sp>
        <p:nvSpPr>
          <p:cNvPr id="13" name="Right Arrow 12">
            <a:hlinkClick r:id="rId2" action="ppaction://hlinksldjump"/>
          </p:cNvPr>
          <p:cNvSpPr/>
          <p:nvPr/>
        </p:nvSpPr>
        <p:spPr>
          <a:xfrm>
            <a:off x="10651067" y="5909733"/>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Tiếp</a:t>
            </a:r>
            <a:r>
              <a:rPr kumimoji="0" lang="en-US" sz="1867" b="1" i="0" u="none" strike="noStrike" kern="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 </a:t>
            </a:r>
            <a:r>
              <a:rPr kumimoji="0" lang="en-US" sz="1867" b="1" i="0" u="none" strike="noStrike" kern="0" cap="none" spc="0" normalizeH="0" baseline="0" noProof="0" dirty="0" err="1">
                <a:ln>
                  <a:noFill/>
                </a:ln>
                <a:solidFill>
                  <a:srgbClr val="4F81BD">
                    <a:lumMod val="50000"/>
                  </a:srgbClr>
                </a:solidFill>
                <a:effectLst/>
                <a:uLnTx/>
                <a:uFillTx/>
                <a:latin typeface="Arial" panose="020B0604020202020204" pitchFamily="34" charset="0"/>
                <a:ea typeface="+mn-ea"/>
                <a:cs typeface="Arial" panose="020B0604020202020204" pitchFamily="34" charset="0"/>
              </a:rPr>
              <a:t>tục</a:t>
            </a:r>
            <a:endParaRPr kumimoji="0" lang="en-US" sz="1867" b="1" i="0" u="none" strike="noStrike" kern="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4022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 name="Rectangle 2"/>
          <p:cNvSpPr/>
          <p:nvPr/>
        </p:nvSpPr>
        <p:spPr>
          <a:xfrm>
            <a:off x="1471246" y="2428631"/>
            <a:ext cx="203200" cy="3860800"/>
          </a:xfrm>
          <a:prstGeom prst="rect">
            <a:avLst/>
          </a:prstGeom>
          <a:solidFill>
            <a:srgbClr val="EEECE1">
              <a:lumMod val="75000"/>
            </a:srgb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ounded Rectangle 3"/>
          <p:cNvSpPr/>
          <p:nvPr/>
        </p:nvSpPr>
        <p:spPr>
          <a:xfrm>
            <a:off x="281354" y="123092"/>
            <a:ext cx="11620826" cy="2305539"/>
          </a:xfrm>
          <a:prstGeom prst="roundRect">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400" b="1" dirty="0" err="1">
                <a:solidFill>
                  <a:prstClr val="white"/>
                </a:solidFill>
                <a:latin typeface="Arial" panose="020B0604020202020204" pitchFamily="34" charset="0"/>
                <a:ea typeface="AvantGarde" pitchFamily="2" charset="0"/>
                <a:cs typeface="Arial" panose="020B0604020202020204" pitchFamily="34" charset="0"/>
              </a:rPr>
              <a:t>Tìm</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số</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lớn</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nhất</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trong</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các</a:t>
            </a:r>
            <a:r>
              <a:rPr lang="en-US" sz="4400" b="1" dirty="0">
                <a:solidFill>
                  <a:prstClr val="white"/>
                </a:solidFill>
                <a:latin typeface="Arial" panose="020B0604020202020204" pitchFamily="34" charset="0"/>
                <a:ea typeface="AvantGarde" pitchFamily="2" charset="0"/>
                <a:cs typeface="Arial" panose="020B0604020202020204" pitchFamily="34" charset="0"/>
              </a:rPr>
              <a:t> </a:t>
            </a:r>
            <a:r>
              <a:rPr lang="en-US" sz="4400" b="1" dirty="0" err="1">
                <a:solidFill>
                  <a:prstClr val="white"/>
                </a:solidFill>
                <a:latin typeface="Arial" panose="020B0604020202020204" pitchFamily="34" charset="0"/>
                <a:ea typeface="AvantGarde" pitchFamily="2" charset="0"/>
                <a:cs typeface="Arial" panose="020B0604020202020204" pitchFamily="34" charset="0"/>
              </a:rPr>
              <a:t>số</a:t>
            </a:r>
            <a:r>
              <a:rPr lang="en-US" sz="4400" b="1" dirty="0">
                <a:solidFill>
                  <a:prstClr val="white"/>
                </a:solidFill>
                <a:latin typeface="Arial" panose="020B0604020202020204" pitchFamily="34" charset="0"/>
                <a:ea typeface="AvantGarde" pitchFamily="2" charset="0"/>
                <a:cs typeface="Arial" panose="020B0604020202020204" pitchFamily="34" charset="0"/>
              </a:rPr>
              <a:t>:</a:t>
            </a:r>
          </a:p>
          <a:p>
            <a:pPr lvl="0" algn="ctr" defTabSz="1219170">
              <a:defRPr/>
            </a:pPr>
            <a:r>
              <a:rPr lang="en-US" sz="4400" b="1" dirty="0">
                <a:solidFill>
                  <a:prstClr val="white"/>
                </a:solidFill>
                <a:latin typeface="Arial" panose="020B0604020202020204" pitchFamily="34" charset="0"/>
                <a:ea typeface="AvantGarde" pitchFamily="2" charset="0"/>
                <a:cs typeface="Arial" panose="020B0604020202020204" pitchFamily="34" charset="0"/>
              </a:rPr>
              <a:t>59 876, 651 321, 499 873</a:t>
            </a:r>
            <a:endParaRPr lang="vi-VN" sz="4400" b="1" dirty="0">
              <a:solidFill>
                <a:prstClr val="white"/>
              </a:solidFill>
              <a:ea typeface="AvantGarde" pitchFamily="2" charset="0"/>
              <a:cs typeface="Arial" panose="020B0604020202020204" pitchFamily="34" charset="0"/>
            </a:endParaRPr>
          </a:p>
        </p:txBody>
      </p:sp>
      <p:sp>
        <p:nvSpPr>
          <p:cNvPr id="5" name="Rectangle 4"/>
          <p:cNvSpPr/>
          <p:nvPr/>
        </p:nvSpPr>
        <p:spPr>
          <a:xfrm>
            <a:off x="1691379" y="2969868"/>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kern="0" dirty="0">
                <a:solidFill>
                  <a:prstClr val="white"/>
                </a:solidFill>
                <a:latin typeface="Arial" pitchFamily="34" charset="0"/>
                <a:cs typeface="Arial" pitchFamily="34" charset="0"/>
              </a:rPr>
              <a:t>651 321</a:t>
            </a:r>
            <a:endPar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 name="Rectangle 5"/>
          <p:cNvSpPr/>
          <p:nvPr/>
        </p:nvSpPr>
        <p:spPr>
          <a:xfrm>
            <a:off x="1691379" y="4112863"/>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kern="0" dirty="0">
                <a:solidFill>
                  <a:prstClr val="white"/>
                </a:solidFill>
                <a:latin typeface="Arial" pitchFamily="34" charset="0"/>
                <a:cs typeface="Arial" pitchFamily="34" charset="0"/>
              </a:rPr>
              <a:t>59 876</a:t>
            </a:r>
            <a:endPar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7" name="Oval 6"/>
          <p:cNvSpPr/>
          <p:nvPr/>
        </p:nvSpPr>
        <p:spPr>
          <a:xfrm>
            <a:off x="1268046" y="3122268"/>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8" name="Oval 7"/>
          <p:cNvSpPr/>
          <p:nvPr/>
        </p:nvSpPr>
        <p:spPr>
          <a:xfrm>
            <a:off x="1268046" y="4248330"/>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9" name="Rectangle 8"/>
          <p:cNvSpPr/>
          <p:nvPr/>
        </p:nvSpPr>
        <p:spPr>
          <a:xfrm>
            <a:off x="1691379" y="5239577"/>
            <a:ext cx="8619067" cy="1032933"/>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4800" kern="0" dirty="0">
                <a:solidFill>
                  <a:prstClr val="white"/>
                </a:solidFill>
                <a:latin typeface="Arial" pitchFamily="34" charset="0"/>
                <a:cs typeface="Arial" pitchFamily="34" charset="0"/>
              </a:rPr>
              <a:t>499 873</a:t>
            </a:r>
            <a:endParaRPr kumimoji="0" lang="en-US" sz="4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10" name="Oval 9"/>
          <p:cNvSpPr/>
          <p:nvPr/>
        </p:nvSpPr>
        <p:spPr>
          <a:xfrm>
            <a:off x="1268046" y="5425843"/>
            <a:ext cx="609600" cy="660400"/>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12" name="Right Arrow 11">
            <a:hlinkClick r:id="rId2" action="ppaction://hlinksldjump"/>
          </p:cNvPr>
          <p:cNvSpPr/>
          <p:nvPr/>
        </p:nvSpPr>
        <p:spPr>
          <a:xfrm>
            <a:off x="10598313" y="5874576"/>
            <a:ext cx="1303867" cy="736600"/>
          </a:xfrm>
          <a:prstGeom prst="rightArrow">
            <a:avLst>
              <a:gd name="adj1" fmla="val 50000"/>
              <a:gd name="adj2" fmla="val 61329"/>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Tiếp</a:t>
            </a:r>
            <a:r>
              <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rPr>
              <a:t> </a:t>
            </a:r>
            <a:r>
              <a:rPr kumimoji="0" lang="en-US" sz="1867" b="1" i="0" u="none" strike="noStrike" kern="0" cap="none" spc="0" normalizeH="0" baseline="0" noProof="0" dirty="0" err="1">
                <a:ln>
                  <a:noFill/>
                </a:ln>
                <a:solidFill>
                  <a:srgbClr val="4F81BD">
                    <a:lumMod val="50000"/>
                  </a:srgbClr>
                </a:solidFill>
                <a:effectLst/>
                <a:uLnTx/>
                <a:uFillTx/>
                <a:latin typeface="Times New Roman" pitchFamily="18" charset="0"/>
                <a:ea typeface="+mn-ea"/>
                <a:cs typeface="Times New Roman" pitchFamily="18" charset="0"/>
              </a:rPr>
              <a:t>tục</a:t>
            </a:r>
            <a:endParaRPr kumimoji="0" lang="en-US" sz="1867" b="1" i="0" u="none" strike="noStrike" kern="0" cap="none" spc="0" normalizeH="0" baseline="0" noProof="0" dirty="0">
              <a:ln>
                <a:noFill/>
              </a:ln>
              <a:solidFill>
                <a:srgbClr val="4F81BD">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49750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5" grpId="1" animBg="1"/>
      <p:bldP spid="6" grpId="0" animBg="1"/>
      <p:bldP spid="7" grpId="0" animBg="1"/>
      <p:bldP spid="7" grpId="1" animBg="1"/>
      <p:bldP spid="8" grpId="0" animBg="1"/>
      <p:bldP spid="9" grpId="0" animBg="1"/>
      <p:bldP spid="9" grpId="1"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369" y="465993"/>
            <a:ext cx="10761785" cy="4524315"/>
          </a:xfrm>
          <a:prstGeom prst="rect">
            <a:avLst/>
          </a:prstGeom>
          <a:noFill/>
        </p:spPr>
        <p:txBody>
          <a:bodyPr wrap="square" rtlCol="0">
            <a:spAutoFit/>
          </a:bodyPr>
          <a:lstStyle/>
          <a:p>
            <a:r>
              <a:rPr lang="nl-NL" sz="2400" b="1" dirty="0" smtClean="0">
                <a:latin typeface="Times New Roman" panose="02020603050405020304" pitchFamily="18" charset="0"/>
                <a:cs typeface="Times New Roman" panose="02020603050405020304" pitchFamily="18" charset="0"/>
              </a:rPr>
              <a:t>	3.2</a:t>
            </a:r>
            <a:r>
              <a:rPr lang="nl-NL"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Biện pháp 2. Vận dụng trò chơi vào dạy học phần khám phá kiến thức giúp học sinh tích cực hóa hoạt động học tập.</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Việc </a:t>
            </a:r>
            <a:r>
              <a:rPr lang="vi-VN" sz="2400" dirty="0">
                <a:latin typeface="Times New Roman" panose="02020603050405020304" pitchFamily="18" charset="0"/>
                <a:cs typeface="Times New Roman" panose="02020603050405020304" pitchFamily="18" charset="0"/>
              </a:rPr>
              <a:t>tổ chức trò chơi trong học tập phần này giúp các em có cơ hội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lĩnh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phát huy tính tự chủ, tự học cho các em. Đồng thời, trò chơi dạy học đã tạo một môi trường học mở cho các em, không gò bó trong việc ghi chép. </a:t>
            </a:r>
            <a:endParaRPr lang="en-US" sz="2400"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Cách thức </a:t>
            </a:r>
            <a:r>
              <a:rPr lang="vi-VN" sz="2400" b="1" dirty="0">
                <a:latin typeface="Times New Roman" panose="02020603050405020304" pitchFamily="18" charset="0"/>
                <a:cs typeface="Times New Roman" panose="02020603050405020304" pitchFamily="18" charset="0"/>
              </a:rPr>
              <a:t>tổ chức thực hiện giải pháp: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Nghiên cứu  nội dung bài dạy</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giáo </a:t>
            </a:r>
            <a:r>
              <a:rPr lang="vi-VN" sz="2400" dirty="0">
                <a:latin typeface="Times New Roman" panose="02020603050405020304" pitchFamily="18" charset="0"/>
                <a:cs typeface="Times New Roman" panose="02020603050405020304" pitchFamily="18" charset="0"/>
              </a:rPr>
              <a:t>viên nắm vững nội </a:t>
            </a:r>
            <a:r>
              <a:rPr lang="vi-VN" sz="2400" dirty="0" smtClean="0">
                <a:latin typeface="Times New Roman" panose="02020603050405020304" pitchFamily="18" charset="0"/>
                <a:cs typeface="Times New Roman" panose="02020603050405020304" pitchFamily="18" charset="0"/>
              </a:rPr>
              <a:t>dung </a:t>
            </a:r>
            <a:r>
              <a:rPr lang="vi-VN" sz="2400" dirty="0">
                <a:latin typeface="Times New Roman" panose="02020603050405020304" pitchFamily="18" charset="0"/>
                <a:cs typeface="Times New Roman" panose="02020603050405020304" pitchFamily="18" charset="0"/>
              </a:rPr>
              <a:t>của bài dạy và định hướng việc lựa chọn trò chơi, thời gian tổ chức chơi. </a:t>
            </a:r>
            <a:br>
              <a:rPr lang="vi-VN" sz="2400"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Lựa chọn trò chơi dạy học</a:t>
            </a: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Xây dựng trò chơi dạy học</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Kiểm tra, đánh giá trò chơi</a:t>
            </a:r>
            <a:r>
              <a:rPr lang="vi-VN"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Tổng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54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 y="483577"/>
            <a:ext cx="11139854" cy="4955203"/>
          </a:xfrm>
          <a:prstGeom prst="rect">
            <a:avLst/>
          </a:prstGeom>
          <a:noFill/>
        </p:spPr>
        <p:txBody>
          <a:bodyPr wrap="square" rtlCol="0">
            <a:spAutoFit/>
          </a:bodyPr>
          <a:lstStyle/>
          <a:p>
            <a:pPr algn="just"/>
            <a:r>
              <a:rPr lang="en-US" sz="2600" b="1" dirty="0" smtClean="0"/>
              <a:t>	</a:t>
            </a:r>
            <a:r>
              <a:rPr lang="en-US" sz="2400" b="1" dirty="0" smtClean="0">
                <a:latin typeface="Times New Roman" panose="02020603050405020304" pitchFamily="18" charset="0"/>
                <a:cs typeface="Times New Roman" panose="02020603050405020304" pitchFamily="18" charset="0"/>
              </a:rPr>
              <a:t>I. </a:t>
            </a:r>
            <a:r>
              <a:rPr lang="vi-VN" sz="2400" b="1" dirty="0" smtClean="0">
                <a:latin typeface="Times New Roman" panose="02020603050405020304" pitchFamily="18" charset="0"/>
                <a:cs typeface="Times New Roman" panose="02020603050405020304" pitchFamily="18" charset="0"/>
              </a:rPr>
              <a:t>MỞ ĐẦU</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1. </a:t>
            </a:r>
            <a:r>
              <a:rPr lang="en-US" sz="2400" b="1" dirty="0" err="1" smtClean="0">
                <a:latin typeface="Times New Roman" panose="02020603050405020304" pitchFamily="18" charset="0"/>
                <a:cs typeface="Times New Roman" panose="02020603050405020304" pitchFamily="18" charset="0"/>
              </a:rPr>
              <a:t>Lý</a:t>
            </a:r>
            <a:r>
              <a:rPr lang="en-US" sz="2400" b="1" dirty="0" smtClean="0">
                <a:latin typeface="Times New Roman" panose="02020603050405020304" pitchFamily="18" charset="0"/>
                <a:cs typeface="Times New Roman" panose="02020603050405020304" pitchFamily="18" charset="0"/>
              </a:rPr>
              <a:t> do </a:t>
            </a:r>
            <a:r>
              <a:rPr lang="en-US" sz="2400" b="1" dirty="0" err="1" smtClean="0">
                <a:latin typeface="Times New Roman" panose="02020603050405020304" pitchFamily="18" charset="0"/>
                <a:cs typeface="Times New Roman" panose="02020603050405020304" pitchFamily="18" charset="0"/>
              </a:rPr>
              <a:t>chọn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pháp</a:t>
            </a:r>
            <a:r>
              <a:rPr lang="en-US" sz="2400" b="1"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đòi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hái</a:t>
            </a:r>
            <a:r>
              <a:rPr lang="en-US" sz="2400" dirty="0">
                <a:latin typeface="Times New Roman" panose="02020603050405020304" pitchFamily="18" charset="0"/>
                <a:cs typeface="Times New Roman" panose="02020603050405020304" pitchFamily="18" charset="0"/>
              </a:rPr>
              <a:t> say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tập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niềm</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niềm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Tổ</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nhằm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thú</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sinh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giờ</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lớp</a:t>
            </a:r>
            <a:r>
              <a:rPr lang="en-US" sz="2400" b="1" dirty="0" smtClean="0">
                <a:latin typeface="Times New Roman" panose="02020603050405020304" pitchFamily="18" charset="0"/>
                <a:cs typeface="Times New Roman" panose="02020603050405020304" pitchFamily="18" charset="0"/>
              </a:rPr>
              <a:t> 4</a:t>
            </a:r>
            <a:r>
              <a:rPr lang="en-US" sz="2400" dirty="0" smtClean="0">
                <a:latin typeface="Times New Roman" panose="02020603050405020304" pitchFamily="18" charset="0"/>
                <a:cs typeface="Times New Roman" panose="02020603050405020304" pitchFamily="18" charset="0"/>
              </a:rPr>
              <a:t>" </a:t>
            </a:r>
          </a:p>
          <a:p>
            <a:pPr algn="just"/>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471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p:nvPr/>
        </p:nvSpPr>
        <p:spPr>
          <a:xfrm>
            <a:off x="6599555" y="6574155"/>
            <a:ext cx="93980" cy="368935"/>
          </a:xfrm>
          <a:prstGeom prst="rect">
            <a:avLst/>
          </a:prstGeom>
          <a:noFill/>
        </p:spPr>
        <p:txBody>
          <a:bodyPr wrap="square" rtlCol="0">
            <a:spAutoFit/>
          </a:bodyPr>
          <a:lstStyle/>
          <a:p>
            <a:endParaRPr lang="en-US"/>
          </a:p>
        </p:txBody>
      </p:sp>
      <p:sp>
        <p:nvSpPr>
          <p:cNvPr id="7" name="TextBox 62"/>
          <p:cNvSpPr txBox="1"/>
          <p:nvPr/>
        </p:nvSpPr>
        <p:spPr>
          <a:xfrm>
            <a:off x="7276465" y="7216140"/>
            <a:ext cx="2041525" cy="368935"/>
          </a:xfrm>
          <a:prstGeom prst="rect">
            <a:avLst/>
          </a:prstGeom>
          <a:noFill/>
        </p:spPr>
        <p:txBody>
          <a:bodyPr wrap="square" rtlCol="0">
            <a:spAutoFit/>
          </a:bodyPr>
          <a:lstStyle/>
          <a:p>
            <a:endParaRPr lang="en-US"/>
          </a:p>
        </p:txBody>
      </p:sp>
      <p:sp>
        <p:nvSpPr>
          <p:cNvPr id="8" name="TextBox 93"/>
          <p:cNvSpPr txBox="1"/>
          <p:nvPr/>
        </p:nvSpPr>
        <p:spPr>
          <a:xfrm>
            <a:off x="6819265" y="7622540"/>
            <a:ext cx="1443990" cy="266700"/>
          </a:xfrm>
          <a:prstGeom prst="rect">
            <a:avLst/>
          </a:prstGeom>
          <a:noFill/>
        </p:spPr>
        <p:txBody>
          <a:bodyPr wrap="square" rtlCol="0">
            <a:spAutoFit/>
          </a:bodyPr>
          <a:lstStyle/>
          <a:p>
            <a:pPr>
              <a:spcAft>
                <a:spcPts val="0"/>
              </a:spcAft>
            </a:pPr>
            <a:r>
              <a:rPr lang="en-US" sz="1200">
                <a:effectLst/>
                <a:latin typeface="Times New Roman" panose="02020603050405020304" pitchFamily="18" charset="0"/>
                <a:ea typeface="Times New Roman" panose="02020603050405020304" pitchFamily="18" charset="0"/>
              </a:rPr>
              <a:t> </a:t>
            </a:r>
          </a:p>
        </p:txBody>
      </p:sp>
      <p:sp>
        <p:nvSpPr>
          <p:cNvPr id="9" name="TextBox 94"/>
          <p:cNvSpPr txBox="1"/>
          <p:nvPr/>
        </p:nvSpPr>
        <p:spPr>
          <a:xfrm>
            <a:off x="7388225" y="7447915"/>
            <a:ext cx="2672715" cy="492125"/>
          </a:xfrm>
          <a:prstGeom prst="rect">
            <a:avLst/>
          </a:prstGeom>
          <a:noFill/>
        </p:spPr>
        <p:txBody>
          <a:bodyPr wrap="square" rtlCol="0">
            <a:spAutoFit/>
          </a:bodyPr>
          <a:lstStyle/>
          <a:p>
            <a:endParaRPr lang="en-US"/>
          </a:p>
        </p:txBody>
      </p:sp>
      <p:sp>
        <p:nvSpPr>
          <p:cNvPr id="16"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5"/>
          <p:cNvSpPr>
            <a:spLocks noChangeArrowheads="1"/>
          </p:cNvSpPr>
          <p:nvPr/>
        </p:nvSpPr>
        <p:spPr bwMode="auto">
          <a:xfrm>
            <a:off x="657958" y="508365"/>
            <a:ext cx="10876084" cy="36317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4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Trò chơi 3: </a:t>
            </a:r>
            <a:r>
              <a:rPr kumimoji="0" lang="vi-VN"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vi-VN"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ĐÔI BẠN HIỂU Ý NHAU”. </a:t>
            </a:r>
            <a:r>
              <a:rPr kumimoji="0" lang="vi-VN"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Áp dụng trong Bài 8. Góc nhọn, góc tù, góc bẹt </a:t>
            </a:r>
            <a:r>
              <a:rPr kumimoji="0" lang="vi-VN"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 1)</a:t>
            </a:r>
            <a:endParaRPr kumimoji="0" lang="en-US" altLang="en-US" sz="2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vi-VN"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chức trò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vận </a:t>
            </a:r>
            <a:r>
              <a:rPr lang="vi-VN" sz="2400" dirty="0">
                <a:latin typeface="Times New Roman" panose="02020603050405020304" pitchFamily="18" charset="0"/>
                <a:cs typeface="Times New Roman" panose="02020603050405020304" pitchFamily="18" charset="0"/>
              </a:rPr>
              <a:t>dụng kiến </a:t>
            </a:r>
            <a:r>
              <a:rPr lang="vi-VN" sz="2400" dirty="0"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đã học về các </a:t>
            </a:r>
            <a:r>
              <a:rPr lang="vi-VN" sz="2400" dirty="0" smtClean="0">
                <a:latin typeface="Times New Roman" panose="02020603050405020304" pitchFamily="18" charset="0"/>
                <a:cs typeface="Times New Roman" panose="02020603050405020304" pitchFamily="18" charset="0"/>
              </a:rPr>
              <a:t>loại </a:t>
            </a:r>
            <a:r>
              <a:rPr lang="vi-VN" sz="2400" dirty="0">
                <a:latin typeface="Times New Roman" panose="02020603050405020304" pitchFamily="18" charset="0"/>
                <a:cs typeface="Times New Roman" panose="02020603050405020304" pitchFamily="18" charset="0"/>
              </a:rPr>
              <a:t>góc. Tổ chức cho các em làm việc nhóm cặp đôi </a:t>
            </a:r>
            <a:r>
              <a:rPr lang="vi-VN" sz="2400" dirty="0" smtClean="0">
                <a:latin typeface="Times New Roman" panose="02020603050405020304" pitchFamily="18" charset="0"/>
                <a:cs typeface="Times New Roman" panose="02020603050405020304" pitchFamily="18" charset="0"/>
              </a:rPr>
              <a:t>theo </a:t>
            </a:r>
            <a:r>
              <a:rPr lang="vi-VN" sz="2400" dirty="0">
                <a:latin typeface="Times New Roman" panose="02020603050405020304" pitchFamily="18" charset="0"/>
                <a:cs typeface="Times New Roman" panose="02020603050405020304" pitchFamily="18" charset="0"/>
              </a:rPr>
              <a:t>bàn.  </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Cách chơi:</a:t>
            </a:r>
            <a:r>
              <a:rPr lang="vi-VN" sz="2400" dirty="0">
                <a:latin typeface="Times New Roman" panose="02020603050405020304" pitchFamily="18" charset="0"/>
                <a:cs typeface="Times New Roman" panose="02020603050405020304" pitchFamily="18" charset="0"/>
              </a:rPr>
              <a:t> Mỗi nhóm gồm 2 bạn, một bạn nêu tên góc, bạn còn lại dùng tay, chân, thân mình để tạo góc mà bạn nêu rồi đổi vai lại cho nhau, thời gian </a:t>
            </a:r>
            <a:r>
              <a:rPr lang="vi-VN" sz="2400" dirty="0" smtClean="0">
                <a:latin typeface="Times New Roman" panose="02020603050405020304" pitchFamily="18" charset="0"/>
                <a:cs typeface="Times New Roman" panose="02020603050405020304" pitchFamily="18" charset="0"/>
              </a:rPr>
              <a:t>chơi </a:t>
            </a:r>
            <a:r>
              <a:rPr lang="vi-VN" sz="2400" dirty="0">
                <a:latin typeface="Times New Roman" panose="02020603050405020304" pitchFamily="18" charset="0"/>
                <a:cs typeface="Times New Roman" panose="02020603050405020304" pitchFamily="18" charset="0"/>
              </a:rPr>
              <a:t>là 2 phút.</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Luật </a:t>
            </a:r>
            <a:r>
              <a:rPr lang="vi-VN" sz="2400" b="1" dirty="0">
                <a:latin typeface="Times New Roman" panose="02020603050405020304" pitchFamily="18" charset="0"/>
                <a:cs typeface="Times New Roman" panose="02020603050405020304" pitchFamily="18" charset="0"/>
              </a:rPr>
              <a:t>chơi:</a:t>
            </a:r>
            <a:r>
              <a:rPr lang="vi-VN" sz="2400" dirty="0">
                <a:latin typeface="Times New Roman" panose="02020603050405020304" pitchFamily="18" charset="0"/>
                <a:cs typeface="Times New Roman" panose="02020603050405020304" pitchFamily="18" charset="0"/>
              </a:rPr>
              <a:t> Bạn nào tạo được nhiều góc đúng theo yêu thì bạn đó là người thắng cuộc.</a:t>
            </a:r>
            <a:endParaRPr lang="en-US" sz="2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891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92" y="237393"/>
            <a:ext cx="5720862" cy="31388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123" y="298939"/>
            <a:ext cx="5630007" cy="30773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08" y="3411415"/>
            <a:ext cx="5624146" cy="32707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992" y="3442187"/>
            <a:ext cx="5583115" cy="3209193"/>
          </a:xfrm>
          <a:prstGeom prst="rect">
            <a:avLst/>
          </a:prstGeom>
        </p:spPr>
      </p:pic>
    </p:spTree>
    <p:extLst>
      <p:ext uri="{BB962C8B-B14F-4D97-AF65-F5344CB8AC3E}">
        <p14:creationId xmlns:p14="http://schemas.microsoft.com/office/powerpoint/2010/main" val="684017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276" y="589085"/>
            <a:ext cx="11359661" cy="5170646"/>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Trò </a:t>
            </a:r>
            <a:r>
              <a:rPr lang="vi-VN" sz="2400" b="1" dirty="0">
                <a:latin typeface="Times New Roman" panose="02020603050405020304" pitchFamily="18" charset="0"/>
                <a:cs typeface="Times New Roman" panose="02020603050405020304" pitchFamily="18" charset="0"/>
              </a:rPr>
              <a:t>chơi thứ 4: </a:t>
            </a:r>
            <a:r>
              <a:rPr lang="vi-VN" sz="2400"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TÌM BẠN”.</a:t>
            </a:r>
            <a:r>
              <a:rPr lang="vi-VN" sz="2400" dirty="0">
                <a:latin typeface="Times New Roman" panose="02020603050405020304" pitchFamily="18" charset="0"/>
                <a:cs typeface="Times New Roman" panose="02020603050405020304" pitchFamily="18" charset="0"/>
              </a:rPr>
              <a:t> Áp dụng trong bài 3: Số chẵn, số lẻ trang 12.</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Trò </a:t>
            </a:r>
            <a:r>
              <a:rPr lang="vi-VN" sz="2400" dirty="0">
                <a:latin typeface="Times New Roman" panose="02020603050405020304" pitchFamily="18" charset="0"/>
                <a:cs typeface="Times New Roman" panose="02020603050405020304" pitchFamily="18" charset="0"/>
              </a:rPr>
              <a:t>chơi được xây dựng các bộ số chẵn, số lẻ. Các em làm việc theo </a:t>
            </a:r>
            <a:r>
              <a:rPr lang="vi-VN" sz="2400" dirty="0" smtClean="0">
                <a:latin typeface="Times New Roman" panose="02020603050405020304" pitchFamily="18" charset="0"/>
                <a:cs typeface="Times New Roman" panose="02020603050405020304" pitchFamily="18" charset="0"/>
              </a:rPr>
              <a:t>nhóm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đôi</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Giúp các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em </a:t>
            </a:r>
            <a:r>
              <a:rPr lang="vi-VN" sz="2400" dirty="0">
                <a:latin typeface="Times New Roman" panose="02020603050405020304" pitchFamily="18" charset="0"/>
                <a:cs typeface="Times New Roman" panose="02020603050405020304" pitchFamily="18" charset="0"/>
              </a:rPr>
              <a:t>phát triển năng lực tư duy, tự chủ trong học tập. </a:t>
            </a:r>
            <a:br>
              <a:rPr lang="vi-VN" sz="2400"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Cách </a:t>
            </a:r>
            <a:r>
              <a:rPr lang="vi-VN" sz="2400" b="1" dirty="0">
                <a:latin typeface="Times New Roman" panose="02020603050405020304" pitchFamily="18" charset="0"/>
                <a:cs typeface="Times New Roman" panose="02020603050405020304" pitchFamily="18" charset="0"/>
              </a:rPr>
              <a:t>chơi:</a:t>
            </a:r>
            <a:r>
              <a:rPr lang="vi-VN" sz="2400" dirty="0">
                <a:latin typeface="Times New Roman" panose="02020603050405020304" pitchFamily="18" charset="0"/>
                <a:cs typeface="Times New Roman" panose="02020603050405020304" pitchFamily="18" charset="0"/>
              </a:rPr>
              <a:t> Giáo viên chia lớp thành 2 nhóm, mỗi lần chơi có 1 nhóm thực hiện, giáo viên phát cho học sinh các thẻ số chẵn, số lẻ. Khi nghe hiệu lệnh của giáo viên, các thành viên tìm bạn để ghép đôi yêu cầu đôi ghép phải cùng là số chẵn hoặc cùng là số lẻ. Nhóm nào ghép nhanh nhất, đúng nhất sẽ chiến thắng. (Thời gian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mỗi lượt 1 phút)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Luật chơi:</a:t>
            </a:r>
            <a:r>
              <a:rPr lang="vi-VN" sz="2400" dirty="0">
                <a:latin typeface="Times New Roman" panose="02020603050405020304" pitchFamily="18" charset="0"/>
                <a:cs typeface="Times New Roman" panose="02020603050405020304" pitchFamily="18" charset="0"/>
              </a:rPr>
              <a:t> Nhóm nào ghép đúng và nhanh nhất được 10 điểm, nếu mỗi cặp ghép sai trừ 1 điểm</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Hiệu </a:t>
            </a:r>
            <a:r>
              <a:rPr lang="vi-VN" sz="2400" b="1" dirty="0">
                <a:latin typeface="Times New Roman" panose="02020603050405020304" pitchFamily="18" charset="0"/>
                <a:cs typeface="Times New Roman" panose="02020603050405020304" pitchFamily="18" charset="0"/>
              </a:rPr>
              <a:t>quả trò chơi</a:t>
            </a:r>
            <a:r>
              <a:rPr lang="vi-VN" sz="2400" dirty="0">
                <a:latin typeface="Times New Roman" panose="02020603050405020304" pitchFamily="18" charset="0"/>
                <a:cs typeface="Times New Roman" panose="02020603050405020304" pitchFamily="18" charset="0"/>
              </a:rPr>
              <a:t>:  Thông qua trò chơi học sinh có hứng thú trong việc khám phá kiến thức mới, khơi dậy sự thích thú tìm hiểu và hướng giải </a:t>
            </a:r>
            <a:r>
              <a:rPr lang="vi-VN" sz="2400" dirty="0" smtClean="0">
                <a:latin typeface="Times New Roman" panose="02020603050405020304" pitchFamily="18" charset="0"/>
                <a:cs typeface="Times New Roman" panose="02020603050405020304" pitchFamily="18" charset="0"/>
              </a:rPr>
              <a:t>qu</a:t>
            </a:r>
            <a:r>
              <a:rPr lang="en-US" sz="2400" dirty="0" smtClean="0">
                <a:latin typeface="Times New Roman" panose="02020603050405020304" pitchFamily="18" charset="0"/>
                <a:cs typeface="Times New Roman" panose="02020603050405020304" pitchFamily="18" charset="0"/>
              </a:rPr>
              <a:t>y</a:t>
            </a:r>
            <a:r>
              <a:rPr lang="vi-VN" sz="2400" dirty="0" smtClean="0">
                <a:latin typeface="Times New Roman" panose="02020603050405020304" pitchFamily="18" charset="0"/>
                <a:cs typeface="Times New Roman" panose="02020603050405020304" pitchFamily="18" charset="0"/>
              </a:rPr>
              <a:t>ết </a:t>
            </a:r>
            <a:r>
              <a:rPr lang="vi-VN" sz="2400" dirty="0">
                <a:latin typeface="Times New Roman" panose="02020603050405020304" pitchFamily="18" charset="0"/>
                <a:cs typeface="Times New Roman" panose="02020603050405020304" pitchFamily="18" charset="0"/>
              </a:rPr>
              <a:t>vấn đề mới trong học toán.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4485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8" y="263769"/>
            <a:ext cx="5996353" cy="616340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124" y="263769"/>
            <a:ext cx="5723792" cy="6163407"/>
          </a:xfrm>
          <a:prstGeom prst="rect">
            <a:avLst/>
          </a:prstGeom>
        </p:spPr>
      </p:pic>
    </p:spTree>
    <p:extLst>
      <p:ext uri="{BB962C8B-B14F-4D97-AF65-F5344CB8AC3E}">
        <p14:creationId xmlns:p14="http://schemas.microsoft.com/office/powerpoint/2010/main" val="2352326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784" y="369277"/>
            <a:ext cx="11218985" cy="4524315"/>
          </a:xfrm>
          <a:prstGeom prst="rect">
            <a:avLst/>
          </a:prstGeom>
          <a:noFill/>
        </p:spPr>
        <p:txBody>
          <a:bodyPr wrap="square" rtlCol="0">
            <a:spAutoFit/>
          </a:bodyPr>
          <a:lstStyle/>
          <a:p>
            <a:r>
              <a:rPr lang="vi-VN" b="1" i="1" dirty="0"/>
              <a:t> </a:t>
            </a:r>
            <a:r>
              <a:rPr lang="en-US" b="1" i="1" dirty="0" smtClean="0"/>
              <a:t>	</a:t>
            </a:r>
            <a:r>
              <a:rPr lang="nl-NL" sz="2400" b="1" dirty="0" smtClean="0">
                <a:latin typeface="Times New Roman" panose="02020603050405020304" pitchFamily="18" charset="0"/>
                <a:cs typeface="Times New Roman" panose="02020603050405020304" pitchFamily="18" charset="0"/>
              </a:rPr>
              <a:t>3.3</a:t>
            </a:r>
            <a:r>
              <a:rPr lang="nl-NL"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Biện pháp 3</a:t>
            </a:r>
            <a:r>
              <a:rPr lang="vi-VN" sz="2400" b="1" i="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Vận dụng trò chơi vào luyện tập </a:t>
            </a:r>
            <a:r>
              <a:rPr lang="en-US" sz="2400" b="1" dirty="0" err="1" smtClean="0">
                <a:latin typeface="Times New Roman" panose="02020603050405020304" pitchFamily="18" charset="0"/>
                <a:cs typeface="Times New Roman" panose="02020603050405020304" pitchFamily="18" charset="0"/>
              </a:rPr>
              <a:t>thực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hành</a:t>
            </a:r>
            <a:r>
              <a:rPr lang="en-US" sz="2400" b="1" dirty="0" smtClean="0">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Vận dụng trò chơi vào luyện tập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giúp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sâu</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kiến </a:t>
            </a:r>
            <a:r>
              <a:rPr lang="vi-VN" sz="2400" dirty="0">
                <a:latin typeface="Times New Roman" panose="02020603050405020304" pitchFamily="18" charset="0"/>
                <a:cs typeface="Times New Roman" panose="02020603050405020304" pitchFamily="18" charset="0"/>
              </a:rPr>
              <a:t>thức vào làm bài tập, giải quyết vấn đề sáng </a:t>
            </a:r>
            <a:r>
              <a:rPr lang="vi-VN" sz="2400" dirty="0"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giúp được </a:t>
            </a:r>
            <a:r>
              <a:rPr lang="vi-VN" sz="2400" dirty="0">
                <a:latin typeface="Times New Roman" panose="02020603050405020304" pitchFamily="18" charset="0"/>
                <a:cs typeface="Times New Roman" panose="02020603050405020304" pitchFamily="18" charset="0"/>
              </a:rPr>
              <a:t>thư giãn, thoải mái </a:t>
            </a:r>
            <a:r>
              <a:rPr lang="vi-VN" sz="2400" dirty="0" smtClean="0">
                <a:latin typeface="Times New Roman" panose="02020603050405020304" pitchFamily="18" charset="0"/>
                <a:cs typeface="Times New Roman" panose="02020603050405020304" pitchFamily="18" charset="0"/>
              </a:rPr>
              <a:t>hơn. </a:t>
            </a:r>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Cách  </a:t>
            </a:r>
            <a:r>
              <a:rPr lang="vi-VN" sz="2400" b="1" dirty="0">
                <a:latin typeface="Times New Roman" panose="02020603050405020304" pitchFamily="18" charset="0"/>
                <a:cs typeface="Times New Roman" panose="02020603050405020304" pitchFamily="18" charset="0"/>
              </a:rPr>
              <a:t>thức tổ chức thực hiện giải pháp: </a:t>
            </a:r>
            <a:endParaRPr lang="en-US" sz="2400" dirty="0" smtClean="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Nghiên </a:t>
            </a:r>
            <a:r>
              <a:rPr lang="vi-VN" sz="2400" b="1" dirty="0" smtClean="0">
                <a:latin typeface="Times New Roman" panose="02020603050405020304" pitchFamily="18" charset="0"/>
                <a:cs typeface="Times New Roman" panose="02020603050405020304" pitchFamily="18" charset="0"/>
              </a:rPr>
              <a:t>cứu </a:t>
            </a:r>
            <a:r>
              <a:rPr lang="vi-VN" sz="2400" b="1" dirty="0">
                <a:latin typeface="Times New Roman" panose="02020603050405020304" pitchFamily="18" charset="0"/>
                <a:cs typeface="Times New Roman" panose="02020603050405020304" pitchFamily="18" charset="0"/>
              </a:rPr>
              <a:t>nội dung bài dạy</a:t>
            </a:r>
            <a:r>
              <a:rPr lang="vi-VN" sz="2400" dirty="0">
                <a:latin typeface="Times New Roman" panose="02020603050405020304" pitchFamily="18" charset="0"/>
                <a:cs typeface="Times New Roman" panose="02020603050405020304" pitchFamily="18" charset="0"/>
              </a:rPr>
              <a:t>:  Tìm hiểu các dạng bài tập để áp dụng trò chơi.</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 Lựa chọn trò chơi dạy học</a:t>
            </a:r>
            <a:r>
              <a:rPr lang="vi-VN" sz="2400" dirty="0">
                <a:latin typeface="Times New Roman" panose="02020603050405020304" pitchFamily="18" charset="0"/>
                <a:cs typeface="Times New Roman" panose="02020603050405020304" pitchFamily="18" charset="0"/>
              </a:rPr>
              <a:t>: Trò chơi dễ thực hiện, giúp học sinh hứng thú để thực hiện tốt hoạt động.</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 Xây dựng trò chơi dạy học:</a:t>
            </a:r>
            <a:r>
              <a:rPr lang="vi-VN" sz="2400" dirty="0">
                <a:latin typeface="Times New Roman" panose="02020603050405020304" pitchFamily="18" charset="0"/>
                <a:cs typeface="Times New Roman" panose="02020603050405020304" pitchFamily="18" charset="0"/>
              </a:rPr>
              <a:t> Trò chơi chủ yếu được thiết kế trên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Tổng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kết</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đánh giá trò chơi:</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Việc </a:t>
            </a:r>
            <a:r>
              <a:rPr lang="vi-VN" sz="2400" dirty="0">
                <a:latin typeface="Times New Roman" panose="02020603050405020304" pitchFamily="18" charset="0"/>
                <a:cs typeface="Times New Roman" panose="02020603050405020304" pitchFamily="18" charset="0"/>
              </a:rPr>
              <a:t>đánh giá trò chơi giúp giáo viên nhận định tính hiệu quả của trò chơi về nội dung và thời gian thực hiện.</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277205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275" y="193431"/>
            <a:ext cx="11430001" cy="5539978"/>
          </a:xfrm>
          <a:prstGeom prst="rect">
            <a:avLst/>
          </a:prstGeom>
          <a:noFill/>
        </p:spPr>
        <p:txBody>
          <a:bodyPr wrap="square" rtlCol="0">
            <a:spAutoFit/>
          </a:bodyPr>
          <a:lstStyle/>
          <a:p>
            <a:r>
              <a:rPr lang="en-US" b="1" dirty="0" smtClean="0"/>
              <a:t>               </a:t>
            </a:r>
            <a:r>
              <a:rPr lang="vi-VN" sz="2400" b="1" dirty="0" smtClean="0">
                <a:latin typeface="Times New Roman" panose="02020603050405020304" pitchFamily="18" charset="0"/>
                <a:cs typeface="Times New Roman" panose="02020603050405020304" pitchFamily="18" charset="0"/>
              </a:rPr>
              <a:t>Trò </a:t>
            </a:r>
            <a:r>
              <a:rPr lang="vi-VN" sz="2400" b="1" dirty="0">
                <a:latin typeface="Times New Roman" panose="02020603050405020304" pitchFamily="18" charset="0"/>
                <a:cs typeface="Times New Roman" panose="02020603050405020304" pitchFamily="18" charset="0"/>
              </a:rPr>
              <a:t>chơi thứ 5: “HÁI BƯỞI”. </a:t>
            </a:r>
            <a:r>
              <a:rPr lang="vi-VN" sz="2400" dirty="0">
                <a:latin typeface="Times New Roman" panose="02020603050405020304" pitchFamily="18" charset="0"/>
                <a:cs typeface="Times New Roman" panose="02020603050405020304" pitchFamily="18" charset="0"/>
              </a:rPr>
              <a:t>Áp dụng trong bài 4: Biểu thức chứa chữ ( </a:t>
            </a:r>
            <a:r>
              <a:rPr lang="vi-VN" sz="2400" dirty="0" smtClean="0">
                <a:latin typeface="Times New Roman" panose="02020603050405020304" pitchFamily="18" charset="0"/>
                <a:cs typeface="Times New Roman" panose="02020603050405020304" pitchFamily="18" charset="0"/>
              </a:rPr>
              <a:t>T18</a:t>
            </a:r>
            <a:r>
              <a:rPr lang="vi-VN" sz="2400" dirty="0">
                <a:latin typeface="Times New Roman" panose="02020603050405020304" pitchFamily="18" charset="0"/>
                <a:cs typeface="Times New Roman" panose="02020603050405020304" pitchFamily="18" charset="0"/>
              </a:rPr>
              <a:t>)</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làm </a:t>
            </a:r>
            <a:r>
              <a:rPr lang="vi-VN" sz="2400" dirty="0">
                <a:latin typeface="Times New Roman" panose="02020603050405020304" pitchFamily="18" charset="0"/>
                <a:cs typeface="Times New Roman" panose="02020603050405020304" pitchFamily="18" charset="0"/>
              </a:rPr>
              <a:t>việc theo nhóm </a:t>
            </a:r>
            <a:r>
              <a:rPr lang="en-US" sz="2400" dirty="0" smtClean="0">
                <a:latin typeface="Times New Roman" panose="02020603050405020304" pitchFamily="18" charset="0"/>
                <a:cs typeface="Times New Roman" panose="02020603050405020304" pitchFamily="18" charset="0"/>
              </a:rPr>
              <a:t>8</a:t>
            </a: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Cách </a:t>
            </a:r>
            <a:r>
              <a:rPr lang="vi-VN" sz="2400" b="1" dirty="0">
                <a:latin typeface="Times New Roman" panose="02020603050405020304" pitchFamily="18" charset="0"/>
                <a:cs typeface="Times New Roman" panose="02020603050405020304" pitchFamily="18" charset="0"/>
              </a:rPr>
              <a:t>chơi:</a:t>
            </a:r>
            <a:r>
              <a:rPr lang="vi-VN"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Người </a:t>
            </a:r>
            <a:r>
              <a:rPr lang="vi-VN" sz="2400" dirty="0">
                <a:latin typeface="Times New Roman" panose="02020603050405020304" pitchFamily="18" charset="0"/>
                <a:cs typeface="Times New Roman" panose="02020603050405020304" pitchFamily="18" charset="0"/>
              </a:rPr>
              <a:t>chơi bắt đầu từ ô </a:t>
            </a:r>
            <a:r>
              <a:rPr lang="vi-VN" sz="2400" b="1" dirty="0">
                <a:latin typeface="Times New Roman" panose="02020603050405020304" pitchFamily="18" charset="0"/>
                <a:cs typeface="Times New Roman" panose="02020603050405020304" pitchFamily="18" charset="0"/>
              </a:rPr>
              <a:t>XUẤT PHÁT</a:t>
            </a:r>
            <a:r>
              <a:rPr lang="vi-VN" sz="2400" dirty="0">
                <a:latin typeface="Times New Roman" panose="02020603050405020304" pitchFamily="18" charset="0"/>
                <a:cs typeface="Times New Roman" panose="02020603050405020304" pitchFamily="18" charset="0"/>
              </a:rPr>
              <a:t>. Khi đến lượt, người chơi gieo xúc </a:t>
            </a:r>
            <a:r>
              <a:rPr lang="vi-VN" sz="2400" dirty="0" smtClean="0">
                <a:latin typeface="Times New Roman" panose="02020603050405020304" pitchFamily="18" charset="0"/>
                <a:cs typeface="Times New Roman" panose="02020603050405020304" pitchFamily="18" charset="0"/>
              </a:rPr>
              <a:t>xắc</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a:t>
            </a:r>
            <a:r>
              <a:rPr lang="vi-VN" sz="2400" dirty="0" smtClean="0">
                <a:latin typeface="Times New Roman" panose="02020603050405020304" pitchFamily="18" charset="0"/>
                <a:cs typeface="Times New Roman" panose="02020603050405020304" pitchFamily="18" charset="0"/>
              </a:rPr>
              <a:t>i </a:t>
            </a:r>
            <a:r>
              <a:rPr lang="vi-VN" sz="2400" dirty="0">
                <a:latin typeface="Times New Roman" panose="02020603050405020304" pitchFamily="18" charset="0"/>
                <a:cs typeface="Times New Roman" panose="02020603050405020304" pitchFamily="18" charset="0"/>
              </a:rPr>
              <a:t>chuyển số ô bằng số chấm ở mặt trên xúc xắc. Và tính giá trị biểu thức ở ô đi đến.</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Luật </a:t>
            </a:r>
            <a:r>
              <a:rPr lang="vi-VN" sz="2400" b="1" dirty="0">
                <a:latin typeface="Times New Roman" panose="02020603050405020304" pitchFamily="18" charset="0"/>
                <a:cs typeface="Times New Roman" panose="02020603050405020304" pitchFamily="18" charset="0"/>
              </a:rPr>
              <a:t>chơi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Nêu </a:t>
            </a:r>
            <a:r>
              <a:rPr lang="vi-VN" sz="2400" dirty="0">
                <a:latin typeface="Times New Roman" panose="02020603050405020304" pitchFamily="18" charset="0"/>
                <a:cs typeface="Times New Roman" panose="02020603050405020304" pitchFamily="18" charset="0"/>
              </a:rPr>
              <a:t>giá trị biểu thức ở ô đi đến. Nếu đúng thì hái được quả bưởi ghi số là giá trị của biểu thức đó. </a:t>
            </a:r>
            <a:r>
              <a:rPr lang="vi-VN" sz="2400" dirty="0" smtClean="0">
                <a:latin typeface="Times New Roman" panose="02020603050405020304" pitchFamily="18" charset="0"/>
                <a:cs typeface="Times New Roman" panose="02020603050405020304" pitchFamily="18" charset="0"/>
              </a:rPr>
              <a:t>Nếu </a:t>
            </a:r>
            <a:r>
              <a:rPr lang="vi-VN" sz="2400" dirty="0">
                <a:latin typeface="Times New Roman" panose="02020603050405020304" pitchFamily="18" charset="0"/>
                <a:cs typeface="Times New Roman" panose="02020603050405020304" pitchFamily="18" charset="0"/>
              </a:rPr>
              <a:t>sai thì phải quay trở về ô xuất phát trước đó.</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Nếu </a:t>
            </a:r>
            <a:r>
              <a:rPr lang="vi-VN" sz="2400" dirty="0">
                <a:latin typeface="Times New Roman" panose="02020603050405020304" pitchFamily="18" charset="0"/>
                <a:cs typeface="Times New Roman" panose="02020603050405020304" pitchFamily="18" charset="0"/>
              </a:rPr>
              <a:t>đến ô có đèn xanh thì được gieo xúc xắc để đi tiếp. Nếu đến ô có đèn đỏ thì dừng lại một lượt, nhường lượt chơi cho người chơi khác. Trò chơi kết thúc.</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Ai </a:t>
            </a:r>
            <a:r>
              <a:rPr lang="vi-VN" sz="2400" dirty="0">
                <a:latin typeface="Times New Roman" panose="02020603050405020304" pitchFamily="18" charset="0"/>
                <a:cs typeface="Times New Roman" panose="02020603050405020304" pitchFamily="18" charset="0"/>
              </a:rPr>
              <a:t>hái được nhiều bưởi thì sẽ là người thắng cuộc.</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Kết </a:t>
            </a:r>
            <a:r>
              <a:rPr lang="vi-VN" sz="2400" b="1" dirty="0">
                <a:latin typeface="Times New Roman" panose="02020603050405020304" pitchFamily="18" charset="0"/>
                <a:cs typeface="Times New Roman" panose="02020603050405020304" pitchFamily="18" charset="0"/>
              </a:rPr>
              <a:t>quả nhận được sau khi chơi:</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Học sinh vận dụng được kiến thức đã học để tính giá trị của biểu thức chứa chữ. Thể hiện được tinh thần trách nhiệm, kích thích sự tư duy để hoàn thành nhiệm vụ trong nhóm.</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441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70" y="219808"/>
            <a:ext cx="5768340" cy="29102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 y="3223260"/>
            <a:ext cx="5768340" cy="34588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331" y="219808"/>
            <a:ext cx="5600700" cy="29102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785" y="3223261"/>
            <a:ext cx="5662246" cy="3458892"/>
          </a:xfrm>
          <a:prstGeom prst="rect">
            <a:avLst/>
          </a:prstGeom>
        </p:spPr>
      </p:pic>
    </p:spTree>
    <p:extLst>
      <p:ext uri="{BB962C8B-B14F-4D97-AF65-F5344CB8AC3E}">
        <p14:creationId xmlns:p14="http://schemas.microsoft.com/office/powerpoint/2010/main" val="3996892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652" y="580291"/>
            <a:ext cx="11500339" cy="5632311"/>
          </a:xfrm>
          <a:prstGeom prst="rect">
            <a:avLst/>
          </a:prstGeom>
          <a:noFill/>
        </p:spPr>
        <p:txBody>
          <a:bodyPr wrap="square" rtlCol="0">
            <a:spAutoFit/>
          </a:bodyPr>
          <a:lstStyle/>
          <a:p>
            <a:r>
              <a:rPr lang="en-US" dirty="0"/>
              <a:t> </a:t>
            </a:r>
            <a:r>
              <a:rPr lang="en-US" dirty="0" smtClean="0"/>
              <a:t>	</a:t>
            </a:r>
            <a:r>
              <a:rPr lang="vi-VN" sz="2400" b="1" dirty="0" smtClean="0">
                <a:latin typeface="Times New Roman" panose="02020603050405020304" pitchFamily="18" charset="0"/>
                <a:cs typeface="Times New Roman" panose="02020603050405020304" pitchFamily="18" charset="0"/>
              </a:rPr>
              <a:t>Trò </a:t>
            </a:r>
            <a:r>
              <a:rPr lang="vi-VN" sz="2400" b="1" dirty="0">
                <a:latin typeface="Times New Roman" panose="02020603050405020304" pitchFamily="18" charset="0"/>
                <a:cs typeface="Times New Roman" panose="02020603050405020304" pitchFamily="18" charset="0"/>
              </a:rPr>
              <a:t>chơi thứ 6</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HÃY CHỌN GIÁ ĐÚNG”.</a:t>
            </a:r>
            <a:r>
              <a:rPr lang="vi-VN" sz="2400" dirty="0">
                <a:latin typeface="Times New Roman" panose="02020603050405020304" pitchFamily="18" charset="0"/>
                <a:cs typeface="Times New Roman" panose="02020603050405020304" pitchFamily="18" charset="0"/>
              </a:rPr>
              <a:t>  Áp dụng trong bài 10. Thực hành và trải nghiệm sử dung một số đơn vị đo đại lượng (Trang 69) </a:t>
            </a:r>
            <a:br>
              <a:rPr lang="vi-VN" sz="2400" dirty="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Cách </a:t>
            </a:r>
            <a:r>
              <a:rPr lang="vi-VN" sz="2400" b="1" dirty="0">
                <a:latin typeface="Times New Roman" panose="02020603050405020304" pitchFamily="18" charset="0"/>
                <a:cs typeface="Times New Roman" panose="02020603050405020304" pitchFamily="18" charset="0"/>
              </a:rPr>
              <a:t>chơi</a:t>
            </a:r>
            <a:r>
              <a:rPr lang="vi-VN" sz="2400" dirty="0">
                <a:latin typeface="Times New Roman" panose="02020603050405020304" pitchFamily="18" charset="0"/>
                <a:cs typeface="Times New Roman" panose="02020603050405020304" pitchFamily="18" charset="0"/>
              </a:rPr>
              <a:t>: Hoạt động theo nhóm 4.</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ỗ</a:t>
            </a:r>
            <a:r>
              <a:rPr lang="vi-VN" sz="2400" dirty="0" smtClean="0">
                <a:latin typeface="Times New Roman" panose="02020603050405020304" pitchFamily="18" charset="0"/>
                <a:cs typeface="Times New Roman" panose="02020603050405020304" pitchFamily="18" charset="0"/>
              </a:rPr>
              <a:t>i </a:t>
            </a:r>
            <a:r>
              <a:rPr lang="vi-VN" sz="2400" dirty="0">
                <a:latin typeface="Times New Roman" panose="02020603050405020304" pitchFamily="18" charset="0"/>
                <a:cs typeface="Times New Roman" panose="02020603050405020304" pitchFamily="18" charset="0"/>
              </a:rPr>
              <a:t>nhóm cử 1 bạn đóng vai người bán hàng, các em còn lại đóng vai người mua </a:t>
            </a:r>
            <a:r>
              <a:rPr lang="vi-VN" sz="2400" dirty="0"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Các </a:t>
            </a:r>
            <a:r>
              <a:rPr lang="vi-VN" sz="2400" dirty="0">
                <a:latin typeface="Times New Roman" panose="02020603050405020304" pitchFamily="18" charset="0"/>
                <a:cs typeface="Times New Roman" panose="02020603050405020304" pitchFamily="18" charset="0"/>
              </a:rPr>
              <a:t>em dùng các tấm bìa, tờ giấy in mặt đồng tiền để mua bán.</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Lần </a:t>
            </a:r>
            <a:r>
              <a:rPr lang="vi-VN" sz="2400" dirty="0">
                <a:latin typeface="Times New Roman" panose="02020603050405020304" pitchFamily="18" charset="0"/>
                <a:cs typeface="Times New Roman" panose="02020603050405020304" pitchFamily="18" charset="0"/>
              </a:rPr>
              <a:t>lượt, mỗi người mua chọn từ một đến ba đồ vật khác nhau có trong cửa hàng. Người mua đưa cho người bán số tiền bằng hoặc hơn số tiền cần trả cho các đồ vật chọn mua. Nếu số tiền người mua đưa nhiều hơn số tiền cần trả, người bán phải đưa lại tiền thừa (nếu cần).</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Luật </a:t>
            </a:r>
            <a:r>
              <a:rPr lang="vi-VN" sz="2400" b="1" dirty="0">
                <a:latin typeface="Times New Roman" panose="02020603050405020304" pitchFamily="18" charset="0"/>
                <a:cs typeface="Times New Roman" panose="02020603050405020304" pitchFamily="18" charset="0"/>
              </a:rPr>
              <a:t>chơi</a:t>
            </a:r>
            <a:r>
              <a:rPr lang="vi-VN" sz="2400" dirty="0">
                <a:latin typeface="Times New Roman" panose="02020603050405020304" pitchFamily="18" charset="0"/>
                <a:cs typeface="Times New Roman" panose="02020603050405020304" pitchFamily="18" charset="0"/>
              </a:rPr>
              <a:t>: Bạn nào mua được các mặt hàng ít hơn hoặc bằng số tiền mình có thì là người thắng cuộc. Bạn nào không mua được hàng thì sẽ thua cuộc</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en-US" sz="2400" b="1" dirty="0"/>
              <a:t> </a:t>
            </a:r>
            <a:r>
              <a:rPr lang="en-US" sz="2400" b="1" dirty="0" smtClean="0"/>
              <a:t>	</a:t>
            </a:r>
            <a:r>
              <a:rPr lang="vi-VN" sz="2400" b="1" dirty="0" smtClean="0">
                <a:latin typeface="Times New Roman" panose="02020603050405020304" pitchFamily="18" charset="0"/>
                <a:cs typeface="Times New Roman" panose="02020603050405020304" pitchFamily="18" charset="0"/>
              </a:rPr>
              <a:t>Hiệu </a:t>
            </a:r>
            <a:r>
              <a:rPr lang="vi-VN" sz="2400" b="1" dirty="0">
                <a:latin typeface="Times New Roman" panose="02020603050405020304" pitchFamily="18" charset="0"/>
                <a:cs typeface="Times New Roman" panose="02020603050405020304" pitchFamily="18" charset="0"/>
              </a:rPr>
              <a:t>quả trò chơi</a:t>
            </a:r>
            <a:r>
              <a:rPr lang="vi-VN" sz="2400" dirty="0">
                <a:latin typeface="Times New Roman" panose="02020603050405020304" pitchFamily="18" charset="0"/>
                <a:cs typeface="Times New Roman" panose="02020603050405020304" pitchFamily="18" charset="0"/>
              </a:rPr>
              <a:t>:</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Trò chơi đã giúp các em phát huy tính năng động, tích cực, tư duy sáng tạo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và biết ước lượng, vận dụng trong thực tế cuộc sống.  </a:t>
            </a:r>
            <a:r>
              <a:rPr lang="vi-VN" sz="2400" b="1" dirty="0">
                <a:solidFill>
                  <a:srgbClr val="FF0000"/>
                </a:solidFill>
                <a:latin typeface="Times New Roman" panose="02020603050405020304" pitchFamily="18" charset="0"/>
                <a:cs typeface="Times New Roman" panose="02020603050405020304" pitchFamily="18" charset="0"/>
              </a:rPr>
              <a:t>( Giáo dục kĩ năng sống</a:t>
            </a:r>
            <a:r>
              <a:rPr lang="vi-VN" sz="2400" b="1" dirty="0" smtClean="0">
                <a:solidFill>
                  <a:srgbClr val="FF0000"/>
                </a:solidFill>
                <a:latin typeface="Times New Roman" panose="02020603050405020304" pitchFamily="18" charset="0"/>
                <a:cs typeface="Times New Roman" panose="02020603050405020304" pitchFamily="18" charset="0"/>
              </a:rPr>
              <a:t>.)</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400" b="1" dirty="0"/>
              <a:t> </a:t>
            </a:r>
            <a:r>
              <a:rPr lang="en-US" sz="2400" b="1" dirty="0" smtClean="0"/>
              <a:t>	</a:t>
            </a:r>
            <a:endParaRPr lang="en-US" dirty="0"/>
          </a:p>
        </p:txBody>
      </p:sp>
    </p:spTree>
    <p:extLst>
      <p:ext uri="{BB962C8B-B14F-4D97-AF65-F5344CB8AC3E}">
        <p14:creationId xmlns:p14="http://schemas.microsoft.com/office/powerpoint/2010/main" val="748105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182880"/>
            <a:ext cx="6054090" cy="31203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990" y="3531870"/>
            <a:ext cx="5589270" cy="30918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660" y="182880"/>
            <a:ext cx="5535930" cy="31203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 y="3469005"/>
            <a:ext cx="6054090" cy="3154680"/>
          </a:xfrm>
          <a:prstGeom prst="rect">
            <a:avLst/>
          </a:prstGeom>
        </p:spPr>
      </p:pic>
    </p:spTree>
    <p:extLst>
      <p:ext uri="{BB962C8B-B14F-4D97-AF65-F5344CB8AC3E}">
        <p14:creationId xmlns:p14="http://schemas.microsoft.com/office/powerpoint/2010/main" val="21724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508" y="140677"/>
            <a:ext cx="11746523" cy="6370975"/>
          </a:xfrm>
          <a:prstGeom prst="rect">
            <a:avLst/>
          </a:prstGeom>
          <a:noFill/>
        </p:spPr>
        <p:txBody>
          <a:bodyPr wrap="square" rtlCol="0">
            <a:spAutoFit/>
          </a:bodyPr>
          <a:lstStyle/>
          <a:p>
            <a:pPr algn="just"/>
            <a:r>
              <a:rPr lang="en-US" b="1" dirty="0" smtClean="0"/>
              <a:t>              	</a:t>
            </a:r>
            <a:r>
              <a:rPr lang="vi-VN" sz="2400" b="1" dirty="0" smtClean="0">
                <a:latin typeface="Times New Roman" panose="02020603050405020304" pitchFamily="18" charset="0"/>
                <a:cs typeface="Times New Roman" panose="02020603050405020304" pitchFamily="18" charset="0"/>
              </a:rPr>
              <a:t>4</a:t>
            </a:r>
            <a:r>
              <a:rPr lang="vi-VN" sz="2400" b="1" dirty="0">
                <a:latin typeface="Times New Roman" panose="02020603050405020304" pitchFamily="18" charset="0"/>
                <a:cs typeface="Times New Roman" panose="02020603050405020304" pitchFamily="18" charset="0"/>
              </a:rPr>
              <a:t>. Yêu cầu khi thực hiện biện pháp</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Giáo viên  dành nhiều thời gian cho nghiên cứu, lựa chọn, thiết kế và sưu tầm các trò chơi phù hợp với đối tượng học </a:t>
            </a:r>
            <a:r>
              <a:rPr lang="vi-VN" sz="2400" dirty="0" smtClean="0">
                <a:latin typeface="Times New Roman" panose="02020603050405020304" pitchFamily="18" charset="0"/>
                <a:cs typeface="Times New Roman" panose="02020603050405020304" pitchFamily="18" charset="0"/>
              </a:rPr>
              <a:t>sinh</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 </a:t>
            </a:r>
            <a:r>
              <a:rPr lang="es-BO" sz="2400" dirty="0" err="1">
                <a:latin typeface="Times New Roman" panose="02020603050405020304" pitchFamily="18" charset="0"/>
                <a:cs typeface="Times New Roman" panose="02020603050405020304" pitchFamily="18" charset="0"/>
              </a:rPr>
              <a:t>Lựa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chọn</a:t>
            </a:r>
            <a:r>
              <a:rPr lang="es-BO" sz="2400" dirty="0">
                <a:latin typeface="Times New Roman" panose="02020603050405020304" pitchFamily="18" charset="0"/>
                <a:cs typeface="Times New Roman" panose="02020603050405020304" pitchFamily="18" charset="0"/>
              </a:rPr>
              <a:t> </a:t>
            </a:r>
            <a:r>
              <a:rPr lang="es-BO" sz="2400" dirty="0" err="1" smtClean="0">
                <a:latin typeface="Times New Roman" panose="02020603050405020304" pitchFamily="18" charset="0"/>
                <a:cs typeface="Times New Roman" panose="02020603050405020304" pitchFamily="18" charset="0"/>
              </a:rPr>
              <a:t>trò</a:t>
            </a:r>
            <a:r>
              <a:rPr lang="es-BO" sz="2400" dirty="0" smtClean="0">
                <a:latin typeface="Times New Roman" panose="02020603050405020304" pitchFamily="18" charset="0"/>
                <a:cs typeface="Times New Roman" panose="02020603050405020304" pitchFamily="18" charset="0"/>
              </a:rPr>
              <a:t> </a:t>
            </a:r>
            <a:r>
              <a:rPr lang="es-BO" sz="2400" dirty="0" err="1" smtClean="0">
                <a:latin typeface="Times New Roman" panose="02020603050405020304" pitchFamily="18" charset="0"/>
                <a:cs typeface="Times New Roman" panose="02020603050405020304" pitchFamily="18" charset="0"/>
              </a:rPr>
              <a:t>chơi</a:t>
            </a:r>
            <a:r>
              <a:rPr lang="es-BO" sz="2400" dirty="0" smtClean="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phù</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hợp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với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mạch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kiến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thức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dạng</a:t>
            </a:r>
            <a:r>
              <a:rPr lang="es-BO" sz="2400" dirty="0">
                <a:latin typeface="Times New Roman" panose="02020603050405020304" pitchFamily="18" charset="0"/>
                <a:cs typeface="Times New Roman" panose="02020603050405020304" pitchFamily="18" charset="0"/>
              </a:rPr>
              <a:t> </a:t>
            </a:r>
            <a:r>
              <a:rPr lang="es-BO" sz="2400" dirty="0" err="1" smtClean="0">
                <a:latin typeface="Times New Roman" panose="02020603050405020304" pitchFamily="18" charset="0"/>
                <a:cs typeface="Times New Roman" panose="02020603050405020304" pitchFamily="18" charset="0"/>
              </a:rPr>
              <a:t>bài</a:t>
            </a:r>
            <a:r>
              <a:rPr lang="es-BO"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fontAlgn="base"/>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Đ</a:t>
            </a:r>
            <a:r>
              <a:rPr lang="vi-VN" sz="2400" dirty="0" smtClean="0">
                <a:latin typeface="Times New Roman" panose="02020603050405020304" pitchFamily="18" charset="0"/>
                <a:cs typeface="Times New Roman" panose="02020603050405020304" pitchFamily="18" charset="0"/>
              </a:rPr>
              <a:t>ảm </a:t>
            </a:r>
            <a:r>
              <a:rPr lang="vi-VN" sz="2400" dirty="0">
                <a:latin typeface="Times New Roman" panose="02020603050405020304" pitchFamily="18" charset="0"/>
                <a:cs typeface="Times New Roman" panose="02020603050405020304" pitchFamily="18" charset="0"/>
              </a:rPr>
              <a:t>bảo về thời </a:t>
            </a:r>
            <a:r>
              <a:rPr lang="vi-VN" sz="2400" dirty="0"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III</a:t>
            </a:r>
            <a:r>
              <a:rPr lang="vi-VN" sz="2400" b="1" dirty="0">
                <a:latin typeface="Times New Roman" panose="02020603050405020304" pitchFamily="18" charset="0"/>
                <a:cs typeface="Times New Roman" panose="02020603050405020304" pitchFamily="18" charset="0"/>
              </a:rPr>
              <a:t>. THỰC NGHIỆM BIỆN PHÁP TẠI ĐƠN VỊ</a:t>
            </a:r>
            <a:endParaRPr lang="en-US" sz="2400" dirty="0">
              <a:latin typeface="Times New Roman" panose="02020603050405020304" pitchFamily="18" charset="0"/>
              <a:cs typeface="Times New Roman" panose="02020603050405020304" pitchFamily="18" charset="0"/>
            </a:endParaRPr>
          </a:p>
          <a:p>
            <a:pPr lvl="0" algn="just"/>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 </a:t>
            </a:r>
            <a:r>
              <a:rPr lang="vi-VN" sz="2400" b="1" dirty="0" smtClean="0">
                <a:latin typeface="Times New Roman" panose="02020603050405020304" pitchFamily="18" charset="0"/>
                <a:cs typeface="Times New Roman" panose="02020603050405020304" pitchFamily="18" charset="0"/>
              </a:rPr>
              <a:t>Đối </a:t>
            </a:r>
            <a:r>
              <a:rPr lang="vi-VN" sz="2400" b="1" dirty="0">
                <a:latin typeface="Times New Roman" panose="02020603050405020304" pitchFamily="18" charset="0"/>
                <a:cs typeface="Times New Roman" panose="02020603050405020304" pitchFamily="18" charset="0"/>
              </a:rPr>
              <a:t>tượng, nội dung, phương pháp thực nghiệm</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a. Đối tượng thực nghiệm</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Học sinh lớp </a:t>
            </a:r>
            <a:r>
              <a:rPr lang="vi-VN" sz="2400" dirty="0" smtClean="0">
                <a:latin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cs typeface="Times New Roman" panose="02020603050405020304" pitchFamily="18" charset="0"/>
              </a:rPr>
              <a:t>trường Tiểu học Toàn Thắng - Tiên </a:t>
            </a:r>
            <a:r>
              <a:rPr lang="vi-VN" sz="2400" dirty="0" smtClean="0">
                <a:latin typeface="Times New Roman" panose="02020603050405020304" pitchFamily="18" charset="0"/>
                <a:cs typeface="Times New Roman" panose="02020603050405020304" pitchFamily="18" charset="0"/>
              </a:rPr>
              <a:t>Thắng</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Tiên Lãng</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Hải </a:t>
            </a:r>
            <a:r>
              <a:rPr lang="vi-VN" sz="2400" dirty="0">
                <a:latin typeface="Times New Roman" panose="02020603050405020304" pitchFamily="18" charset="0"/>
                <a:cs typeface="Times New Roman" panose="02020603050405020304" pitchFamily="18" charset="0"/>
              </a:rPr>
              <a:t>Phòng. </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 Nội dung thực nghiệm</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"Tổ chức trò chơi học tập nhằm tạo hứng thú cho học sinh trong giờ toán </a:t>
            </a:r>
            <a:r>
              <a:rPr lang="vi-VN" sz="2400" dirty="0" smtClean="0">
                <a:latin typeface="Times New Roman" panose="02020603050405020304" pitchFamily="18" charset="0"/>
                <a:cs typeface="Times New Roman" panose="02020603050405020304" pitchFamily="18" charset="0"/>
              </a:rPr>
              <a:t>lớp </a:t>
            </a:r>
            <a:r>
              <a:rPr lang="vi-VN" sz="2400" dirty="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 Phương pháp thực </a:t>
            </a:r>
            <a:r>
              <a:rPr lang="vi-VN" sz="2400" b="1" dirty="0" smtClean="0">
                <a:latin typeface="Times New Roman" panose="02020603050405020304" pitchFamily="18" charset="0"/>
                <a:cs typeface="Times New Roman" panose="02020603050405020304" pitchFamily="18" charset="0"/>
              </a:rPr>
              <a:t>nghiệm</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a:t>
            </a:r>
            <a:r>
              <a:rPr lang="vi-VN" sz="2400" dirty="0" smtClean="0">
                <a:latin typeface="Times New Roman" panose="02020603050405020304" pitchFamily="18" charset="0"/>
                <a:cs typeface="Times New Roman" panose="02020603050405020304" pitchFamily="18" charset="0"/>
              </a:rPr>
              <a:t>ghiên </a:t>
            </a:r>
            <a:r>
              <a:rPr lang="vi-VN" sz="2400" dirty="0">
                <a:latin typeface="Times New Roman" panose="02020603050405020304" pitchFamily="18" charset="0"/>
                <a:cs typeface="Times New Roman" panose="02020603050405020304" pitchFamily="18" charset="0"/>
              </a:rPr>
              <a:t>cứu </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Đ</a:t>
            </a:r>
            <a:r>
              <a:rPr lang="vi-VN" sz="2400" dirty="0" smtClean="0">
                <a:latin typeface="Times New Roman" panose="02020603050405020304" pitchFamily="18" charset="0"/>
                <a:cs typeface="Times New Roman" panose="02020603050405020304" pitchFamily="18" charset="0"/>
              </a:rPr>
              <a:t>iều </a:t>
            </a:r>
            <a:r>
              <a:rPr lang="vi-VN" sz="2400" dirty="0">
                <a:latin typeface="Times New Roman" panose="02020603050405020304" pitchFamily="18" charset="0"/>
                <a:cs typeface="Times New Roman" panose="02020603050405020304" pitchFamily="18" charset="0"/>
              </a:rPr>
              <a:t>tra, quan sát</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a:t>
            </a:r>
            <a:r>
              <a:rPr lang="vi-VN" sz="2400" dirty="0" smtClean="0">
                <a:latin typeface="Times New Roman" panose="02020603050405020304" pitchFamily="18" charset="0"/>
                <a:cs typeface="Times New Roman" panose="02020603050405020304" pitchFamily="18" charset="0"/>
              </a:rPr>
              <a:t>o sánh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782112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09" y="158261"/>
            <a:ext cx="11482753" cy="7109639"/>
          </a:xfrm>
          <a:prstGeom prst="rect">
            <a:avLst/>
          </a:prstGeom>
          <a:noFill/>
        </p:spPr>
        <p:txBody>
          <a:bodyPr wrap="square" rtlCol="0">
            <a:spAutoFit/>
          </a:bodyPr>
          <a:lstStyle/>
          <a:p>
            <a:pPr algn="just"/>
            <a:r>
              <a:rPr lang="en-GB" b="1" dirty="0" smtClean="0"/>
              <a:t>	</a:t>
            </a:r>
            <a:r>
              <a:rPr lang="en-GB" sz="2600" b="1" dirty="0" smtClean="0">
                <a:latin typeface="Times New Roman" panose="02020603050405020304" pitchFamily="18" charset="0"/>
                <a:cs typeface="Times New Roman" panose="02020603050405020304" pitchFamily="18" charset="0"/>
              </a:rPr>
              <a:t>2</a:t>
            </a:r>
            <a:r>
              <a:rPr lang="en-GB" sz="2600" b="1" dirty="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Mục</a:t>
            </a:r>
            <a:r>
              <a:rPr lang="en-GB" sz="2600" b="1" dirty="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tiêu</a:t>
            </a:r>
            <a:r>
              <a:rPr lang="en-GB" sz="2600" b="1" dirty="0" smtClean="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đối</a:t>
            </a:r>
            <a:r>
              <a:rPr lang="en-GB" sz="2600" b="1" dirty="0" smtClean="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tượng</a:t>
            </a:r>
            <a:r>
              <a:rPr lang="en-GB" sz="2600" b="1" dirty="0" smtClean="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áp</a:t>
            </a:r>
            <a:r>
              <a:rPr lang="en-GB" sz="2600" b="1" dirty="0" smtClean="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áp</a:t>
            </a:r>
            <a:r>
              <a:rPr lang="en-GB" sz="2600" b="1" dirty="0" smtClean="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dụng</a:t>
            </a:r>
            <a:r>
              <a:rPr lang="en-GB" sz="2600" b="1" dirty="0" smtClean="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của</a:t>
            </a:r>
            <a:r>
              <a:rPr lang="en-GB" sz="2600" b="1" dirty="0" smtClean="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biện</a:t>
            </a:r>
            <a:r>
              <a:rPr lang="en-GB" sz="2600" b="1" dirty="0">
                <a:latin typeface="Times New Roman" panose="02020603050405020304" pitchFamily="18" charset="0"/>
                <a:cs typeface="Times New Roman" panose="02020603050405020304" pitchFamily="18" charset="0"/>
              </a:rPr>
              <a:t> </a:t>
            </a:r>
            <a:r>
              <a:rPr lang="en-GB" sz="2600" b="1" dirty="0" err="1" smtClean="0">
                <a:latin typeface="Times New Roman" panose="02020603050405020304" pitchFamily="18" charset="0"/>
                <a:cs typeface="Times New Roman" panose="02020603050405020304" pitchFamily="18" charset="0"/>
              </a:rPr>
              <a:t>pháp</a:t>
            </a:r>
            <a:endParaRPr lang="en-GB" sz="2600" b="1" dirty="0" smtClean="0">
              <a:latin typeface="Times New Roman" panose="02020603050405020304" pitchFamily="18" charset="0"/>
              <a:cs typeface="Times New Roman" panose="02020603050405020304" pitchFamily="18" charset="0"/>
            </a:endParaRPr>
          </a:p>
          <a:p>
            <a:pPr algn="just"/>
            <a:r>
              <a:rPr lang="en-GB" sz="2600" b="1" dirty="0">
                <a:latin typeface="Times New Roman" panose="02020603050405020304" pitchFamily="18" charset="0"/>
                <a:cs typeface="Times New Roman" panose="02020603050405020304" pitchFamily="18" charset="0"/>
              </a:rPr>
              <a:t>	</a:t>
            </a:r>
            <a:r>
              <a:rPr lang="en-GB" sz="2600" b="1" dirty="0" smtClean="0">
                <a:latin typeface="Times New Roman" panose="02020603050405020304" pitchFamily="18" charset="0"/>
                <a:cs typeface="Times New Roman" panose="02020603050405020304" pitchFamily="18" charset="0"/>
              </a:rPr>
              <a:t>2.1. </a:t>
            </a:r>
            <a:r>
              <a:rPr lang="en-GB" sz="2600" b="1" dirty="0" err="1">
                <a:latin typeface="Times New Roman" panose="02020603050405020304" pitchFamily="18" charset="0"/>
                <a:cs typeface="Times New Roman" panose="02020603050405020304" pitchFamily="18" charset="0"/>
              </a:rPr>
              <a:t>Mục</a:t>
            </a:r>
            <a:r>
              <a:rPr lang="en-GB" sz="2600" b="1" dirty="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tiêu</a:t>
            </a:r>
            <a:endParaRPr lang="en-GB" sz="2600" b="1" dirty="0" smtClean="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Hình thành tính tích cực, tự giác, chủ động của học sinh. Khơi dậy tính sáng tạo trong giải toán của học sinh và đặc biệt giúp học sinh hứng thú hơn trong học tập. </a:t>
            </a:r>
            <a:endParaRPr lang="en-US" sz="2600" dirty="0">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Cung cấp kiến thức và phương pháp tự học cho học </a:t>
            </a:r>
            <a:r>
              <a:rPr lang="vi-VN" sz="2600" dirty="0" smtClean="0">
                <a:latin typeface="Times New Roman" panose="02020603050405020304" pitchFamily="18" charset="0"/>
                <a:cs typeface="Times New Roman" panose="02020603050405020304" pitchFamily="18" charset="0"/>
              </a:rPr>
              <a:t>sinh</a:t>
            </a:r>
            <a:r>
              <a:rPr lang="en-US" sz="2600" dirty="0" smtClean="0">
                <a:latin typeface="Times New Roman" panose="02020603050405020304" pitchFamily="18" charset="0"/>
                <a:cs typeface="Times New Roman" panose="02020603050405020304" pitchFamily="18" charset="0"/>
              </a:rPr>
              <a:t>.</a:t>
            </a:r>
          </a:p>
          <a:p>
            <a:pPr algn="just"/>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Phát triển năng lực tự học, </a:t>
            </a:r>
            <a:r>
              <a:rPr lang="vi-VN" sz="2600" dirty="0" smtClean="0">
                <a:latin typeface="Times New Roman" panose="02020603050405020304" pitchFamily="18" charset="0"/>
                <a:cs typeface="Times New Roman" panose="02020603050405020304" pitchFamily="18" charset="0"/>
              </a:rPr>
              <a:t>tăng </a:t>
            </a:r>
            <a:r>
              <a:rPr lang="vi-VN" sz="2600" dirty="0">
                <a:latin typeface="Times New Roman" panose="02020603050405020304" pitchFamily="18" charset="0"/>
                <a:cs typeface="Times New Roman" panose="02020603050405020304" pitchFamily="18" charset="0"/>
              </a:rPr>
              <a:t>cường </a:t>
            </a:r>
            <a:r>
              <a:rPr lang="vi-VN" sz="2600" dirty="0" smtClean="0">
                <a:latin typeface="Times New Roman" panose="02020603050405020304" pitchFamily="18" charset="0"/>
                <a:cs typeface="Times New Roman" panose="02020603050405020304" pitchFamily="18" charset="0"/>
              </a:rPr>
              <a:t>t</a:t>
            </a:r>
            <a:r>
              <a:rPr lang="en-US" sz="2600" dirty="0" err="1" smtClean="0">
                <a:latin typeface="Times New Roman" panose="02020603050405020304" pitchFamily="18" charset="0"/>
                <a:cs typeface="Times New Roman" panose="02020603050405020304" pitchFamily="18" charset="0"/>
              </a:rPr>
              <a:t>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thần</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tập </a:t>
            </a:r>
            <a:r>
              <a:rPr lang="vi-VN" sz="2600" dirty="0" smtClean="0">
                <a:latin typeface="Times New Roman" panose="02020603050405020304" pitchFamily="18" charset="0"/>
                <a:cs typeface="Times New Roman" panose="02020603050405020304" pitchFamily="18" charset="0"/>
              </a:rPr>
              <a:t>thể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góp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phần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nâng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lượng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tập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sinh</a:t>
            </a:r>
            <a:r>
              <a:rPr lang="en-US" sz="2600" dirty="0" smtClean="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Giúp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viên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cố</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nâng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cao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năng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lực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chuyên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môn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nghiệp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vụ</a:t>
            </a:r>
            <a:r>
              <a:rPr lang="en-US" sz="2600" dirty="0" smtClean="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a:t>
            </a:r>
            <a:r>
              <a:rPr lang="en-GB" sz="2600" b="1" dirty="0" smtClean="0">
                <a:latin typeface="Times New Roman" panose="02020603050405020304" pitchFamily="18" charset="0"/>
                <a:cs typeface="Times New Roman" panose="02020603050405020304" pitchFamily="18" charset="0"/>
              </a:rPr>
              <a:t>2.2. </a:t>
            </a:r>
            <a:r>
              <a:rPr lang="en-GB" sz="2600" b="1" dirty="0" err="1">
                <a:latin typeface="Times New Roman" panose="02020603050405020304" pitchFamily="18" charset="0"/>
                <a:cs typeface="Times New Roman" panose="02020603050405020304" pitchFamily="18" charset="0"/>
              </a:rPr>
              <a:t>Đối</a:t>
            </a:r>
            <a:r>
              <a:rPr lang="en-GB" sz="2600" b="1" dirty="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tượng</a:t>
            </a:r>
            <a:r>
              <a:rPr lang="en-GB" sz="2600" b="1" dirty="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áp</a:t>
            </a:r>
            <a:r>
              <a:rPr lang="en-GB" sz="2600" b="1" dirty="0">
                <a:latin typeface="Times New Roman" panose="02020603050405020304" pitchFamily="18" charset="0"/>
                <a:cs typeface="Times New Roman" panose="02020603050405020304" pitchFamily="18" charset="0"/>
              </a:rPr>
              <a:t> </a:t>
            </a:r>
            <a:r>
              <a:rPr lang="en-GB" sz="2600" b="1" dirty="0" err="1">
                <a:latin typeface="Times New Roman" panose="02020603050405020304" pitchFamily="18" charset="0"/>
                <a:cs typeface="Times New Roman" panose="02020603050405020304" pitchFamily="18" charset="0"/>
              </a:rPr>
              <a:t>dụng</a:t>
            </a:r>
            <a:endParaRPr lang="en-US" sz="2600" dirty="0">
              <a:latin typeface="Times New Roman" panose="02020603050405020304" pitchFamily="18" charset="0"/>
              <a:cs typeface="Times New Roman" panose="02020603050405020304" pitchFamily="18" charset="0"/>
            </a:endParaRPr>
          </a:p>
          <a:p>
            <a:pPr algn="just"/>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 </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Giáo</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viên</a:t>
            </a:r>
            <a:r>
              <a:rPr lang="en-GB" sz="2600" dirty="0">
                <a:latin typeface="Times New Roman" panose="02020603050405020304" pitchFamily="18" charset="0"/>
                <a:cs typeface="Times New Roman" panose="02020603050405020304" pitchFamily="18" charset="0"/>
              </a:rPr>
              <a:t> </a:t>
            </a:r>
            <a:r>
              <a:rPr lang="en-GB" sz="2600" dirty="0" err="1" smtClean="0">
                <a:latin typeface="Times New Roman" panose="02020603050405020304" pitchFamily="18" charset="0"/>
                <a:cs typeface="Times New Roman" panose="02020603050405020304" pitchFamily="18" charset="0"/>
              </a:rPr>
              <a:t>Tiểu</a:t>
            </a:r>
            <a:r>
              <a:rPr lang="en-GB" sz="2600" dirty="0" smtClean="0">
                <a:latin typeface="Times New Roman" panose="02020603050405020304" pitchFamily="18" charset="0"/>
                <a:cs typeface="Times New Roman" panose="02020603050405020304" pitchFamily="18" charset="0"/>
              </a:rPr>
              <a:t> </a:t>
            </a:r>
            <a:r>
              <a:rPr lang="en-GB" sz="2600" dirty="0" err="1" smtClean="0">
                <a:latin typeface="Times New Roman" panose="02020603050405020304" pitchFamily="18" charset="0"/>
                <a:cs typeface="Times New Roman" panose="02020603050405020304" pitchFamily="18" charset="0"/>
              </a:rPr>
              <a:t>học</a:t>
            </a:r>
            <a:r>
              <a:rPr lang="en-GB"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gn="just"/>
            <a:r>
              <a:rPr lang="en-US" sz="2800" b="1" dirty="0" smtClean="0"/>
              <a:t>	</a:t>
            </a:r>
            <a:r>
              <a:rPr lang="en-US" sz="2400" b="1" dirty="0" smtClean="0">
                <a:latin typeface="Times New Roman" panose="02020603050405020304" pitchFamily="18" charset="0"/>
                <a:cs typeface="Times New Roman" panose="02020603050405020304" pitchFamily="18" charset="0"/>
              </a:rPr>
              <a:t>I</a:t>
            </a:r>
            <a:r>
              <a:rPr lang="vi-VN" sz="2400" b="1" dirty="0" smtClean="0">
                <a:latin typeface="Times New Roman" panose="02020603050405020304" pitchFamily="18" charset="0"/>
                <a:cs typeface="Times New Roman" panose="02020603050405020304" pitchFamily="18" charset="0"/>
              </a:rPr>
              <a:t>I</a:t>
            </a:r>
            <a:r>
              <a:rPr lang="vi-VN" sz="2400" b="1" dirty="0">
                <a:latin typeface="Times New Roman" panose="02020603050405020304" pitchFamily="18" charset="0"/>
                <a:cs typeface="Times New Roman" panose="02020603050405020304" pitchFamily="18" charset="0"/>
              </a:rPr>
              <a:t>. NỘI DUNG BIỆN PHÁP</a:t>
            </a:r>
            <a:endParaRPr lang="en-US" sz="2400"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1. Cơ sở lý luận và cơ sở thực tiễn để xây dựng biện pháp</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1.1 Cơ sở lý luận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 Xuất phát từ đặc điểm tâm sinh lý của học sinh Tiểu học:" Học sinh Tiểu học luôn luôn hiếu động, ham chơi </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Đối với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trò </a:t>
            </a:r>
            <a:r>
              <a:rPr lang="vi-VN" sz="2400" dirty="0">
                <a:latin typeface="Times New Roman" panose="02020603050405020304" pitchFamily="18" charset="0"/>
                <a:cs typeface="Times New Roman" panose="02020603050405020304" pitchFamily="18" charset="0"/>
              </a:rPr>
              <a:t>chơi là một phát hiện mới, kích thích tò mò, muốn tìm hiểu, khám phá</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863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785" y="545123"/>
            <a:ext cx="11456377" cy="4801314"/>
          </a:xfrm>
          <a:prstGeom prst="rect">
            <a:avLst/>
          </a:prstGeom>
          <a:noFill/>
        </p:spPr>
        <p:txBody>
          <a:bodyPr wrap="square" rtlCol="0">
            <a:spAutoFit/>
          </a:bodyPr>
          <a:lstStyle/>
          <a:p>
            <a:pPr lvl="0"/>
            <a:r>
              <a:rPr lang="da-DK" b="1" dirty="0" smtClean="0"/>
              <a:t>	 </a:t>
            </a:r>
            <a:r>
              <a:rPr lang="da-DK" sz="2400" b="1" dirty="0" smtClean="0">
                <a:latin typeface="Times New Roman" panose="02020603050405020304" pitchFamily="18" charset="0"/>
                <a:cs typeface="Times New Roman" panose="02020603050405020304" pitchFamily="18" charset="0"/>
              </a:rPr>
              <a:t>2. Tiến </a:t>
            </a:r>
            <a:r>
              <a:rPr lang="da-DK" sz="2400" b="1" dirty="0">
                <a:latin typeface="Times New Roman" panose="02020603050405020304" pitchFamily="18" charset="0"/>
                <a:cs typeface="Times New Roman" panose="02020603050405020304" pitchFamily="18" charset="0"/>
              </a:rPr>
              <a:t>trình thực nghiệm</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Tháng 9/2024: Điều tra, khảo </a:t>
            </a:r>
            <a:r>
              <a:rPr lang="vi-VN" sz="2400" dirty="0"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cs typeface="Times New Roman" panose="02020603050405020304" pitchFamily="18" charset="0"/>
              </a:rPr>
              <a:t>đầu</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-Tháng 10/2024: Thiết kế kế hoạch bài dạy áp dụng biện pháp "Tổ chức trò chơi học tập nhằm tạo hứng thú cho học sinh trong giờ toán  lớp 4"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Từ tháng 10/2024 Dạy thực nghiệm biện pháp tại lớp </a:t>
            </a:r>
            <a:r>
              <a:rPr lang="vi-VN" sz="2400" dirty="0" smtClean="0">
                <a:latin typeface="Times New Roman" panose="02020603050405020304" pitchFamily="18" charset="0"/>
                <a:cs typeface="Times New Roman" panose="02020603050405020304" pitchFamily="18" charset="0"/>
              </a:rPr>
              <a:t>4D7</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Từ tháng 11/2024 Làm phiếu </a:t>
            </a:r>
            <a:r>
              <a:rPr lang="vi-VN" sz="2400" dirty="0" smtClean="0">
                <a:latin typeface="Times New Roman" panose="02020603050405020304" pitchFamily="18" charset="0"/>
                <a:cs typeface="Times New Roman" panose="02020603050405020304" pitchFamily="18" charset="0"/>
              </a:rPr>
              <a:t>kh</a:t>
            </a:r>
            <a:r>
              <a:rPr lang="en-US" sz="2400" dirty="0">
                <a:latin typeface="Times New Roman" panose="02020603050405020304" pitchFamily="18" charset="0"/>
                <a:cs typeface="Times New Roman" panose="02020603050405020304" pitchFamily="18" charset="0"/>
              </a:rPr>
              <a:t>ả</a:t>
            </a:r>
            <a:r>
              <a:rPr lang="vi-VN" sz="2400" dirty="0" smtClean="0">
                <a:latin typeface="Times New Roman" panose="02020603050405020304" pitchFamily="18" charset="0"/>
                <a:cs typeface="Times New Roman" panose="02020603050405020304" pitchFamily="18" charset="0"/>
              </a:rPr>
              <a:t>o </a:t>
            </a:r>
            <a:r>
              <a:rPr lang="vi-VN" sz="2400" dirty="0">
                <a:latin typeface="Times New Roman" panose="02020603050405020304" pitchFamily="18" charset="0"/>
                <a:cs typeface="Times New Roman" panose="02020603050405020304" pitchFamily="18" charset="0"/>
              </a:rPr>
              <a:t>sát kiểm tra kết quả.</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Từ tháng 11/2024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smtClean="0">
                <a:latin typeface="Times New Roman" panose="02020603050405020304" pitchFamily="18" charset="0"/>
                <a:cs typeface="Times New Roman" panose="02020603050405020304" pitchFamily="18" charset="0"/>
              </a:rPr>
              <a:t>, so </a:t>
            </a:r>
            <a:r>
              <a:rPr lang="en-US" sz="2400" dirty="0" err="1" smtClean="0">
                <a:latin typeface="Times New Roman" panose="02020603050405020304" pitchFamily="18" charset="0"/>
                <a:cs typeface="Times New Roman" panose="02020603050405020304" pitchFamily="18" charset="0"/>
              </a:rPr>
              <a:t>sánh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chiếu</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dirty="0" smtClean="0">
                <a:latin typeface="Times New Roman" panose="02020603050405020304" pitchFamily="18" charset="0"/>
                <a:cs typeface="Times New Roman" panose="02020603050405020304" pitchFamily="18" charset="0"/>
              </a:rPr>
              <a:t>ổng </a:t>
            </a:r>
            <a:r>
              <a:rPr lang="vi-VN" sz="2400" dirty="0">
                <a:latin typeface="Times New Roman" panose="02020603050405020304" pitchFamily="18" charset="0"/>
                <a:cs typeface="Times New Roman" panose="02020603050405020304" pitchFamily="18" charset="0"/>
              </a:rPr>
              <a:t>hợp kết </a:t>
            </a:r>
            <a:r>
              <a:rPr lang="vi-VN" sz="2400" dirty="0"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kết luận. </a:t>
            </a:r>
            <a:endParaRPr lang="en-US" sz="2400" dirty="0">
              <a:latin typeface="Times New Roman" panose="02020603050405020304" pitchFamily="18" charset="0"/>
              <a:cs typeface="Times New Roman" panose="02020603050405020304" pitchFamily="18" charset="0"/>
            </a:endParaRPr>
          </a:p>
          <a:p>
            <a:r>
              <a:rPr lang="da-DK" sz="2400" b="1" dirty="0" smtClean="0">
                <a:latin typeface="Times New Roman" panose="02020603050405020304" pitchFamily="18" charset="0"/>
                <a:cs typeface="Times New Roman" panose="02020603050405020304" pitchFamily="18" charset="0"/>
              </a:rPr>
              <a:t>	3</a:t>
            </a:r>
            <a:r>
              <a:rPr lang="da-DK" sz="2400" b="1" dirty="0">
                <a:latin typeface="Times New Roman" panose="02020603050405020304" pitchFamily="18" charset="0"/>
                <a:cs typeface="Times New Roman" panose="02020603050405020304" pitchFamily="18" charset="0"/>
              </a:rPr>
              <a:t>. Đánh giá kết quả thực nghiệm</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s-BO" sz="2400" dirty="0" err="1" smtClean="0">
                <a:latin typeface="Times New Roman" panose="02020603050405020304" pitchFamily="18" charset="0"/>
                <a:cs typeface="Times New Roman" panose="02020603050405020304" pitchFamily="18" charset="0"/>
              </a:rPr>
              <a:t>Tất</a:t>
            </a:r>
            <a:r>
              <a:rPr lang="es-BO" sz="2400" dirty="0" smtClean="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cả</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em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đều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được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tham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gia</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hoạt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động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học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tập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vận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dụng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sáng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tạo</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từ</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đó</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em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tiếp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bài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tự</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giác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tích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cực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và</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chủ</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động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em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yêu</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thích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môn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toán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hơn</a:t>
            </a:r>
            <a:r>
              <a:rPr lang="es-BO" sz="2400" dirty="0">
                <a:latin typeface="Times New Roman" panose="02020603050405020304" pitchFamily="18" charset="0"/>
                <a:cs typeface="Times New Roman" panose="02020603050405020304" pitchFamily="18" charset="0"/>
              </a:rPr>
              <a:t> , </a:t>
            </a:r>
            <a:r>
              <a:rPr lang="es-BO" sz="2400" dirty="0" err="1">
                <a:latin typeface="Times New Roman" panose="02020603050405020304" pitchFamily="18" charset="0"/>
                <a:cs typeface="Times New Roman" panose="02020603050405020304" pitchFamily="18" charset="0"/>
              </a:rPr>
              <a:t>chủ</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động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khai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kiến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thức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thông</a:t>
            </a:r>
            <a:r>
              <a:rPr lang="es-BO" sz="2400" dirty="0">
                <a:latin typeface="Times New Roman" panose="02020603050405020304" pitchFamily="18" charset="0"/>
                <a:cs typeface="Times New Roman" panose="02020603050405020304" pitchFamily="18" charset="0"/>
              </a:rPr>
              <a:t> qua </a:t>
            </a:r>
            <a:r>
              <a:rPr lang="es-BO" sz="2400" dirty="0" err="1">
                <a:latin typeface="Times New Roman" panose="02020603050405020304" pitchFamily="18" charset="0"/>
                <a:cs typeface="Times New Roman" panose="02020603050405020304" pitchFamily="18" charset="0"/>
              </a:rPr>
              <a:t>các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trò</a:t>
            </a:r>
            <a:r>
              <a:rPr lang="es-BO" sz="2400" dirty="0">
                <a:latin typeface="Times New Roman" panose="02020603050405020304" pitchFamily="18" charset="0"/>
                <a:cs typeface="Times New Roman" panose="02020603050405020304" pitchFamily="18" charset="0"/>
              </a:rPr>
              <a:t> </a:t>
            </a:r>
            <a:r>
              <a:rPr lang="es-BO" sz="2400" dirty="0" err="1" smtClean="0">
                <a:latin typeface="Times New Roman" panose="02020603050405020304" pitchFamily="18" charset="0"/>
                <a:cs typeface="Times New Roman" panose="02020603050405020304" pitchFamily="18" charset="0"/>
              </a:rPr>
              <a:t>chơi</a:t>
            </a:r>
            <a:r>
              <a:rPr lang="es-BO" sz="2400" dirty="0" smtClean="0">
                <a:latin typeface="Times New Roman" panose="02020603050405020304" pitchFamily="18" charset="0"/>
                <a:cs typeface="Times New Roman" panose="02020603050405020304" pitchFamily="18" charset="0"/>
              </a:rPr>
              <a:t>. </a:t>
            </a:r>
            <a:r>
              <a:rPr lang="es-BO" sz="2400" dirty="0">
                <a:latin typeface="Times New Roman" panose="02020603050405020304" pitchFamily="18" charset="0"/>
                <a:cs typeface="Times New Roman" panose="02020603050405020304" pitchFamily="18" charset="0"/>
              </a:rPr>
              <a:t>So </a:t>
            </a:r>
            <a:r>
              <a:rPr lang="es-BO" sz="2400" dirty="0" err="1">
                <a:latin typeface="Times New Roman" panose="02020603050405020304" pitchFamily="18" charset="0"/>
                <a:cs typeface="Times New Roman" panose="02020603050405020304" pitchFamily="18" charset="0"/>
              </a:rPr>
              <a:t>sánh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kết</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quả</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với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lớp</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đối</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chứng</a:t>
            </a:r>
            <a:r>
              <a:rPr lang="es-BO" sz="2400" dirty="0">
                <a:latin typeface="Times New Roman" panose="02020603050405020304" pitchFamily="18" charset="0"/>
                <a:cs typeface="Times New Roman" panose="02020603050405020304" pitchFamily="18" charset="0"/>
              </a:rPr>
              <a:t>  4D5 </a:t>
            </a:r>
            <a:r>
              <a:rPr lang="es-BO" sz="2400" dirty="0" err="1">
                <a:latin typeface="Times New Roman" panose="02020603050405020304" pitchFamily="18" charset="0"/>
                <a:cs typeface="Times New Roman" panose="02020603050405020304" pitchFamily="18" charset="0"/>
              </a:rPr>
              <a:t>thì</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lớp</a:t>
            </a:r>
            <a:r>
              <a:rPr lang="es-BO" sz="2400" dirty="0">
                <a:latin typeface="Times New Roman" panose="02020603050405020304" pitchFamily="18" charset="0"/>
                <a:cs typeface="Times New Roman" panose="02020603050405020304" pitchFamily="18" charset="0"/>
              </a:rPr>
              <a:t> </a:t>
            </a:r>
            <a:r>
              <a:rPr lang="es-BO" sz="2400" dirty="0" err="1" smtClean="0">
                <a:latin typeface="Times New Roman" panose="02020603050405020304" pitchFamily="18" charset="0"/>
                <a:cs typeface="Times New Roman" panose="02020603050405020304" pitchFamily="18" charset="0"/>
              </a:rPr>
              <a:t>dạy</a:t>
            </a:r>
            <a:r>
              <a:rPr lang="es-BO" sz="2400" dirty="0" smtClean="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thực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nghiệm</a:t>
            </a:r>
            <a:r>
              <a:rPr lang="es-BO" sz="2400" dirty="0">
                <a:latin typeface="Times New Roman" panose="02020603050405020304" pitchFamily="18" charset="0"/>
                <a:cs typeface="Times New Roman" panose="02020603050405020304" pitchFamily="18" charset="0"/>
              </a:rPr>
              <a:t> 4D7 </a:t>
            </a:r>
            <a:r>
              <a:rPr lang="es-BO" sz="2400" dirty="0" err="1">
                <a:latin typeface="Times New Roman" panose="02020603050405020304" pitchFamily="18" charset="0"/>
                <a:cs typeface="Times New Roman" panose="02020603050405020304" pitchFamily="18" charset="0"/>
              </a:rPr>
              <a:t>số</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học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sinh</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hứng</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thú</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học</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môn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toán</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chiếm</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tỉ</a:t>
            </a:r>
            <a:r>
              <a:rPr lang="es-BO" sz="2400" dirty="0">
                <a:latin typeface="Times New Roman" panose="02020603050405020304" pitchFamily="18" charset="0"/>
                <a:cs typeface="Times New Roman" panose="02020603050405020304" pitchFamily="18" charset="0"/>
              </a:rPr>
              <a:t> </a:t>
            </a:r>
            <a:r>
              <a:rPr lang="es-BO" sz="2400" dirty="0" err="1">
                <a:latin typeface="Times New Roman" panose="02020603050405020304" pitchFamily="18" charset="0"/>
                <a:cs typeface="Times New Roman" panose="02020603050405020304" pitchFamily="18" charset="0"/>
              </a:rPr>
              <a:t>lệ</a:t>
            </a:r>
            <a:r>
              <a:rPr lang="es-BO" sz="2400" dirty="0">
                <a:latin typeface="Times New Roman" panose="02020603050405020304" pitchFamily="18" charset="0"/>
                <a:cs typeface="Times New Roman" panose="02020603050405020304" pitchFamily="18" charset="0"/>
              </a:rPr>
              <a:t> cao </a:t>
            </a:r>
            <a:r>
              <a:rPr lang="es-BO" sz="2400" dirty="0" err="1" smtClean="0">
                <a:latin typeface="Times New Roman" panose="02020603050405020304" pitchFamily="18" charset="0"/>
                <a:cs typeface="Times New Roman" panose="02020603050405020304" pitchFamily="18" charset="0"/>
              </a:rPr>
              <a:t>hơn</a:t>
            </a:r>
            <a:r>
              <a:rPr lang="es-BO"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4609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2854" y="553915"/>
            <a:ext cx="8510954" cy="738664"/>
          </a:xfrm>
          <a:prstGeom prst="rect">
            <a:avLst/>
          </a:prstGeom>
          <a:noFill/>
        </p:spPr>
        <p:txBody>
          <a:bodyPr wrap="square" rtlCol="0">
            <a:spAutoFit/>
          </a:bodyPr>
          <a:lstStyle/>
          <a:p>
            <a:r>
              <a:rPr lang="es-BO"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Sau đây là số liệu khảo sát cụ </a:t>
            </a:r>
            <a:r>
              <a:rPr lang="vi-VN" sz="2400" dirty="0"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dirty="0" smtClean="0"/>
              <a:t> </a:t>
            </a:r>
            <a:endParaRPr lang="en-US" dirty="0"/>
          </a:p>
        </p:txBody>
      </p:sp>
      <p:sp>
        <p:nvSpPr>
          <p:cNvPr id="8" name="Rectangle 7"/>
          <p:cNvSpPr/>
          <p:nvPr/>
        </p:nvSpPr>
        <p:spPr>
          <a:xfrm>
            <a:off x="852854" y="1200246"/>
            <a:ext cx="10032023" cy="267803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118345833"/>
              </p:ext>
            </p:extLst>
          </p:nvPr>
        </p:nvGraphicFramePr>
        <p:xfrm>
          <a:off x="852854" y="1200247"/>
          <a:ext cx="10032023" cy="2659576"/>
        </p:xfrm>
        <a:graphic>
          <a:graphicData uri="http://schemas.openxmlformats.org/drawingml/2006/table">
            <a:tbl>
              <a:tblPr firstRow="1" firstCol="1" lastRow="1" lastCol="1" bandRow="1" bandCol="1"/>
              <a:tblGrid>
                <a:gridCol w="1397977">
                  <a:extLst>
                    <a:ext uri="{9D8B030D-6E8A-4147-A177-3AD203B41FA5}">
                      <a16:colId xmlns:a16="http://schemas.microsoft.com/office/drawing/2014/main" val="696136683"/>
                    </a:ext>
                  </a:extLst>
                </a:gridCol>
                <a:gridCol w="720480">
                  <a:extLst>
                    <a:ext uri="{9D8B030D-6E8A-4147-A177-3AD203B41FA5}">
                      <a16:colId xmlns:a16="http://schemas.microsoft.com/office/drawing/2014/main" val="3654758613"/>
                    </a:ext>
                  </a:extLst>
                </a:gridCol>
                <a:gridCol w="721458">
                  <a:extLst>
                    <a:ext uri="{9D8B030D-6E8A-4147-A177-3AD203B41FA5}">
                      <a16:colId xmlns:a16="http://schemas.microsoft.com/office/drawing/2014/main" val="2376010436"/>
                    </a:ext>
                  </a:extLst>
                </a:gridCol>
                <a:gridCol w="1370734">
                  <a:extLst>
                    <a:ext uri="{9D8B030D-6E8A-4147-A177-3AD203B41FA5}">
                      <a16:colId xmlns:a16="http://schemas.microsoft.com/office/drawing/2014/main" val="441423050"/>
                    </a:ext>
                  </a:extLst>
                </a:gridCol>
                <a:gridCol w="1061084">
                  <a:extLst>
                    <a:ext uri="{9D8B030D-6E8A-4147-A177-3AD203B41FA5}">
                      <a16:colId xmlns:a16="http://schemas.microsoft.com/office/drawing/2014/main" val="3747650395"/>
                    </a:ext>
                  </a:extLst>
                </a:gridCol>
                <a:gridCol w="1740179">
                  <a:extLst>
                    <a:ext uri="{9D8B030D-6E8A-4147-A177-3AD203B41FA5}">
                      <a16:colId xmlns:a16="http://schemas.microsoft.com/office/drawing/2014/main" val="1324499366"/>
                    </a:ext>
                  </a:extLst>
                </a:gridCol>
                <a:gridCol w="1453155">
                  <a:extLst>
                    <a:ext uri="{9D8B030D-6E8A-4147-A177-3AD203B41FA5}">
                      <a16:colId xmlns:a16="http://schemas.microsoft.com/office/drawing/2014/main" val="3790706744"/>
                    </a:ext>
                  </a:extLst>
                </a:gridCol>
                <a:gridCol w="1566956">
                  <a:extLst>
                    <a:ext uri="{9D8B030D-6E8A-4147-A177-3AD203B41FA5}">
                      <a16:colId xmlns:a16="http://schemas.microsoft.com/office/drawing/2014/main" val="3814352591"/>
                    </a:ext>
                  </a:extLst>
                </a:gridCol>
              </a:tblGrid>
              <a:tr h="902122">
                <a:tc rowSpan="2">
                  <a:txBody>
                    <a:bodyPr/>
                    <a:lstStyle/>
                    <a:p>
                      <a:pPr marL="63500" algn="ctr">
                        <a:spcBef>
                          <a:spcPts val="10"/>
                        </a:spcBef>
                        <a:spcAft>
                          <a:spcPts val="0"/>
                        </a:spcAft>
                        <a:tabLst>
                          <a:tab pos="572135" algn="ctr"/>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tabLst>
                          <a:tab pos="572135" algn="ctr"/>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tabLst>
                          <a:tab pos="572135" algn="ctr"/>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3500" algn="ctr">
                        <a:spcBef>
                          <a:spcPts val="10"/>
                        </a:spcBef>
                        <a:spcAft>
                          <a:spcPts val="0"/>
                        </a:spcAft>
                        <a:tabLst>
                          <a:tab pos="572135" algn="ctr"/>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tabLst>
                          <a:tab pos="572135" algn="ctr"/>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hs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2230" algn="ctr">
                        <a:spcBef>
                          <a:spcPts val="1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spc="-20" dirty="0">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HHT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2230" algn="ctr">
                        <a:spcBef>
                          <a:spcPts val="1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spc="-20" dirty="0">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6350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6350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CHT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l">
                        <a:spcBef>
                          <a:spcPts val="10"/>
                        </a:spcBef>
                        <a:spcAft>
                          <a:spcPts val="0"/>
                        </a:spcAft>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227017"/>
                  </a:ext>
                </a:extLst>
              </a:tr>
              <a:tr h="461026">
                <a:tc vMerge="1">
                  <a:txBody>
                    <a:bodyPr/>
                    <a:lstStyle/>
                    <a:p>
                      <a:endParaRPr lang="en-US"/>
                    </a:p>
                  </a:txBody>
                  <a:tcPr/>
                </a:tc>
                <a:tc vMerge="1">
                  <a:txBody>
                    <a:bodyPr/>
                    <a:lstStyle/>
                    <a:p>
                      <a:endParaRPr lang="en-US"/>
                    </a:p>
                  </a:txBody>
                  <a:tcPr/>
                </a:tc>
                <a:tc>
                  <a:txBody>
                    <a:bodyPr/>
                    <a:lstStyle/>
                    <a:p>
                      <a:pPr marL="6223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ỉ </a:t>
                      </a:r>
                      <a:r>
                        <a:rPr lang="en-US" sz="2400" b="1" spc="-25"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ỉ </a:t>
                      </a:r>
                      <a:r>
                        <a:rPr lang="en-US" sz="2400" b="1" spc="-25"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ỉ </a:t>
                      </a:r>
                      <a:r>
                        <a:rPr lang="en-US" sz="2400" b="1" spc="-25"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358405"/>
                  </a:ext>
                </a:extLst>
              </a:tr>
              <a:tr h="622325">
                <a:tc>
                  <a:txBody>
                    <a:bodyPr/>
                    <a:lstStyle/>
                    <a:p>
                      <a:pPr algn="ctr">
                        <a:spcAft>
                          <a:spcPts val="0"/>
                        </a:spcAft>
                      </a:pPr>
                      <a:r>
                        <a:rPr lang="en-US" sz="2400" b="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4D7 (TN)</a:t>
                      </a:r>
                      <a:endParaRPr lang="en-US" sz="2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33</a:t>
                      </a:r>
                      <a:r>
                        <a:rPr lang="en-US" sz="2400" spc="25">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spc="-25" dirty="0">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algn="ctr">
                        <a:spcBef>
                          <a:spcPts val="1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87.8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spcBef>
                          <a:spcPts val="10"/>
                        </a:spcBef>
                        <a:spcAft>
                          <a:spcPts val="0"/>
                        </a:spcAft>
                      </a:pPr>
                      <a:r>
                        <a:rPr lang="en-US" sz="2400" spc="-25"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936103"/>
                  </a:ext>
                </a:extLst>
              </a:tr>
              <a:tr h="674103">
                <a:tc>
                  <a:txBody>
                    <a:bodyPr/>
                    <a:lstStyle/>
                    <a:p>
                      <a:pPr algn="ctr">
                        <a:spcAft>
                          <a:spcPts val="0"/>
                        </a:spcAft>
                      </a:pPr>
                      <a:r>
                        <a:rPr lang="en-US" sz="24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4D5 (ĐC)</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spc="-25">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algn="ctr">
                        <a:spcBef>
                          <a:spcPts val="10"/>
                        </a:spcBef>
                        <a:spcAft>
                          <a:spcPts val="0"/>
                        </a:spcAft>
                      </a:pPr>
                      <a:r>
                        <a:rPr lang="en-US" sz="2400" spc="-25">
                          <a:effectLst/>
                          <a:latin typeface="Times New Roman" panose="02020603050405020304" pitchFamily="18" charset="0"/>
                          <a:ea typeface="Times New Roman" panose="02020603050405020304" pitchFamily="18" charset="0"/>
                          <a:cs typeface="Times New Roman" panose="02020603050405020304" pitchFamily="18" charset="0"/>
                        </a:rPr>
                        <a:t>74.2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spcBef>
                          <a:spcPts val="10"/>
                        </a:spcBef>
                        <a:spcAft>
                          <a:spcPts val="0"/>
                        </a:spcAft>
                      </a:pPr>
                      <a:r>
                        <a:rPr lang="en-US" sz="2400" spc="-25"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spc="-25" dirty="0">
                          <a:effectLst/>
                          <a:latin typeface="Times New Roman" panose="02020603050405020304" pitchFamily="18" charset="0"/>
                          <a:ea typeface="Times New Roman" panose="02020603050405020304" pitchFamily="18" charset="0"/>
                          <a:cs typeface="Times New Roman" panose="02020603050405020304" pitchFamily="18" charset="0"/>
                        </a:rPr>
                        <a:t>25.8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273608"/>
                  </a:ext>
                </a:extLst>
              </a:tr>
            </a:tbl>
          </a:graphicData>
        </a:graphic>
      </p:graphicFrame>
      <p:sp>
        <p:nvSpPr>
          <p:cNvPr id="5" name="TextBox 4"/>
          <p:cNvSpPr txBox="1"/>
          <p:nvPr/>
        </p:nvSpPr>
        <p:spPr>
          <a:xfrm>
            <a:off x="852854" y="4158761"/>
            <a:ext cx="1039250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4D7 </a:t>
            </a:r>
            <a:r>
              <a:rPr lang="en-US" sz="2400" dirty="0" err="1" smtClean="0">
                <a:latin typeface="Times New Roman" panose="02020603050405020304" pitchFamily="18" charset="0"/>
                <a:cs typeface="Times New Roman" panose="02020603050405020304" pitchFamily="18" charset="0"/>
              </a:rPr>
              <a:t>tôi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so </a:t>
            </a:r>
            <a:r>
              <a:rPr lang="en-US" sz="2400" dirty="0" err="1" smtClean="0">
                <a:latin typeface="Times New Roman" panose="02020603050405020304" pitchFamily="18" charset="0"/>
                <a:cs typeface="Times New Roman" panose="02020603050405020304" pitchFamily="18" charset="0"/>
              </a:rPr>
              <a:t>sánh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HTT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so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4D5</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642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146" y="140678"/>
            <a:ext cx="11588261" cy="5632311"/>
          </a:xfrm>
          <a:prstGeom prst="rect">
            <a:avLst/>
          </a:prstGeom>
          <a:noFill/>
        </p:spPr>
        <p:txBody>
          <a:bodyPr wrap="square" rtlCol="0">
            <a:spAutoFit/>
          </a:bodyPr>
          <a:lstStyle/>
          <a:p>
            <a:r>
              <a:rPr lang="en-US" b="1" dirty="0" smtClean="0"/>
              <a:t>	</a:t>
            </a:r>
            <a:r>
              <a:rPr lang="vi-VN" sz="2400" b="1" dirty="0" smtClean="0">
                <a:latin typeface="Times New Roman" panose="02020603050405020304" pitchFamily="18" charset="0"/>
                <a:cs typeface="Times New Roman" panose="02020603050405020304" pitchFamily="18" charset="0"/>
              </a:rPr>
              <a:t>IV</a:t>
            </a:r>
            <a:r>
              <a:rPr lang="vi-VN" sz="2400" b="1" dirty="0">
                <a:latin typeface="Times New Roman" panose="02020603050405020304" pitchFamily="18" charset="0"/>
                <a:cs typeface="Times New Roman" panose="02020603050405020304" pitchFamily="18" charset="0"/>
              </a:rPr>
              <a:t>. KẾT LUẬN, ĐỀ XUẤT</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Ưu </a:t>
            </a:r>
            <a:r>
              <a:rPr lang="vi-VN" sz="2400" dirty="0">
                <a:latin typeface="Times New Roman" panose="02020603050405020304" pitchFamily="18" charset="0"/>
                <a:cs typeface="Times New Roman" panose="02020603050405020304" pitchFamily="18" charset="0"/>
              </a:rPr>
              <a:t>điểm </a:t>
            </a:r>
            <a:r>
              <a:rPr lang="en-US" sz="2400" dirty="0" smtClean="0">
                <a:latin typeface="Times New Roman" panose="02020603050405020304" pitchFamily="18" charset="0"/>
                <a:cs typeface="Times New Roman" panose="02020603050405020304" pitchFamily="18" charset="0"/>
              </a:rPr>
              <a:t>	</a:t>
            </a:r>
          </a:p>
          <a:p>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sử </a:t>
            </a:r>
            <a:r>
              <a:rPr lang="vi-VN" sz="2400" dirty="0">
                <a:latin typeface="Times New Roman" panose="02020603050405020304" pitchFamily="18" charset="0"/>
                <a:cs typeface="Times New Roman" panose="02020603050405020304" pitchFamily="18" charset="0"/>
              </a:rPr>
              <a:t>dụng trò chơi giúp học sinh nắm được và củng cố lại nội dung, kiến thức môn toán một cách nhẹ nhàng mà còn giúp học sinh phát triển năng lực tư duy, phát triển trí tưởng tượng, khả năng diễn đạt mạch lạc và đặc biệt là tạo ra hứng thú học tập, niềm vui, lòng say mê học tập môn toán. Từ đó rèn đức tính chăm chỉ, tự tin, năng động, sáng tạo trong học tập.</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Thông qua trò chơi giúp học sinh hình thành tinh thần đoàn kết, hợp tác để hoàn thành nhiệm vụ học tập.</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trò chơi toán học không chỉ giúp làm giảm căng </a:t>
            </a:r>
            <a:r>
              <a:rPr lang="vi-VN" sz="2400" dirty="0" smtClean="0">
                <a:latin typeface="Times New Roman" panose="02020603050405020304" pitchFamily="18" charset="0"/>
                <a:cs typeface="Times New Roman" panose="02020603050405020304" pitchFamily="18" charset="0"/>
              </a:rPr>
              <a:t>thẳng, </a:t>
            </a:r>
            <a:r>
              <a:rPr lang="vi-VN" sz="2400" dirty="0">
                <a:latin typeface="Times New Roman" panose="02020603050405020304" pitchFamily="18" charset="0"/>
                <a:cs typeface="Times New Roman" panose="02020603050405020304" pitchFamily="18" charset="0"/>
              </a:rPr>
              <a:t>mà còn tạo ra một môi trường học tập thoải mái, khuyến khích học sinh khám phá và tiếp thu kiến thức một cách tự nhiên. Khi được tham gia vào những hoạt động vui vẻ và thách thức trí tuệ, học sinh sẽ cảm thấy hấp dẫn và thích thú với môn Toán. Từ đó, môn toán sẽ không trở thành gánh nặng trong tâm lý của các em. </a:t>
            </a:r>
            <a:endParaRPr lang="en-US" sz="24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088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993" y="641838"/>
            <a:ext cx="11060723" cy="3662541"/>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Hạn chế </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Một </a:t>
            </a:r>
            <a:r>
              <a:rPr lang="vi-VN" sz="2300" dirty="0">
                <a:latin typeface="Times New Roman" panose="02020603050405020304" pitchFamily="18" charset="0"/>
                <a:cs typeface="Times New Roman" panose="02020603050405020304" pitchFamily="18" charset="0"/>
              </a:rPr>
              <a:t>số em chưa mạnh dạn, tự tin còn rụt rè, nhút nhát khi tham gia chơi, thao tác còn chậm. Kĩ năng </a:t>
            </a:r>
            <a:r>
              <a:rPr lang="en-US" sz="2300" dirty="0" err="1" smtClean="0">
                <a:latin typeface="Times New Roman" panose="02020603050405020304" pitchFamily="18" charset="0"/>
                <a:cs typeface="Times New Roman" panose="02020603050405020304" pitchFamily="18" charset="0"/>
              </a:rPr>
              <a:t>thực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hành</a:t>
            </a:r>
            <a:r>
              <a:rPr lang="en-US"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trên </a:t>
            </a:r>
            <a:r>
              <a:rPr lang="vi-VN" sz="2300" dirty="0">
                <a:latin typeface="Times New Roman" panose="02020603050405020304" pitchFamily="18" charset="0"/>
                <a:cs typeface="Times New Roman" panose="02020603050405020304" pitchFamily="18" charset="0"/>
              </a:rPr>
              <a:t>máy tính của một số em còn lúng túng</a:t>
            </a:r>
            <a:endParaRPr lang="en-US" sz="2300"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a:t>
            </a:r>
            <a:r>
              <a:rPr lang="vi-VN" sz="2300" b="1" dirty="0" smtClean="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Phương hướng khắc phục các hạn chế</a:t>
            </a:r>
            <a:endParaRPr lang="en-US" sz="2300"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Nắm vững đặc điểm tâm sinh lý của học sinh tiểu học, từ đó lựa </a:t>
            </a:r>
            <a:r>
              <a:rPr lang="vi-VN" sz="2300" dirty="0" smtClean="0">
                <a:latin typeface="Times New Roman" panose="02020603050405020304" pitchFamily="18" charset="0"/>
                <a:cs typeface="Times New Roman" panose="02020603050405020304" pitchFamily="18" charset="0"/>
              </a:rPr>
              <a:t>chọn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tổ</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chức</a:t>
            </a:r>
            <a:r>
              <a:rPr lang="en-US"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trò </a:t>
            </a:r>
            <a:r>
              <a:rPr lang="vi-VN" sz="2300" dirty="0">
                <a:latin typeface="Times New Roman" panose="02020603050405020304" pitchFamily="18" charset="0"/>
                <a:cs typeface="Times New Roman" panose="02020603050405020304" pitchFamily="18" charset="0"/>
              </a:rPr>
              <a:t>chơi cho phù hợp . </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 Tổ chức trò chơi sao cho mọi học sinh được chơi, nhất là những em còn hay rụt rè thiếu tự tin. </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S</a:t>
            </a:r>
            <a:r>
              <a:rPr lang="vi-VN" sz="2300" dirty="0" smtClean="0">
                <a:latin typeface="Times New Roman" panose="02020603050405020304" pitchFamily="18" charset="0"/>
                <a:cs typeface="Times New Roman" panose="02020603050405020304" pitchFamily="18" charset="0"/>
              </a:rPr>
              <a:t>ưu </a:t>
            </a:r>
            <a:r>
              <a:rPr lang="vi-VN" sz="2300" dirty="0">
                <a:latin typeface="Times New Roman" panose="02020603050405020304" pitchFamily="18" charset="0"/>
                <a:cs typeface="Times New Roman" panose="02020603050405020304" pitchFamily="18" charset="0"/>
              </a:rPr>
              <a:t>tầm các vật liệu đơn giản để làm đồ dùng trong trò chơi.</a:t>
            </a:r>
            <a:endParaRPr lang="en-US" sz="2300"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709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238" y="729762"/>
            <a:ext cx="11465170" cy="3631763"/>
          </a:xfrm>
          <a:prstGeom prst="rect">
            <a:avLst/>
          </a:prstGeom>
          <a:noFill/>
        </p:spPr>
        <p:txBody>
          <a:bodyPr wrap="square" rtlCol="0">
            <a:spAutoFit/>
          </a:bodyPr>
          <a:lstStyle/>
          <a:p>
            <a:r>
              <a:rPr lang="en-US" sz="2300" dirty="0" smtClean="0">
                <a:latin typeface="Times New Roman" panose="02020603050405020304" pitchFamily="18" charset="0"/>
                <a:cs typeface="Times New Roman" panose="02020603050405020304" pitchFamily="18" charset="0"/>
              </a:rPr>
              <a:t>	</a:t>
            </a:r>
            <a:r>
              <a:rPr lang="vi-VN" sz="2300" b="1"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Khả năng triển khai rộng rãi biện pháp</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 Khi vận dụng các giải pháp trên, tôi nhận thấy rất khả quan. Các em đã mạnh dạn hơn trong học tập, xác định được động cơ học tập đúng đắn trở nên chăm học và chất lượng học tập của học sinh trở nên đồng đều hơn. Các em có kiến thức và kỹ năng giải toán tốt hơn, có hứng thú và yêu thích môn Toán rõ rệt. Khả năng áp dụng của giải pháp mới nhằm áp dụng vào việc bồi dưỡng học sinh yếu môn Toán ở lớp 4 nhằm từng bước các em lấp những chỗ hổng về kiến thức để theo kịp các bạn trong lớp.</a:t>
            </a:r>
            <a:endParaRPr lang="en-US" sz="2300" dirty="0">
              <a:latin typeface="Times New Roman" panose="02020603050405020304" pitchFamily="18" charset="0"/>
              <a:cs typeface="Times New Roman" panose="02020603050405020304" pitchFamily="18" charset="0"/>
            </a:endParaRPr>
          </a:p>
          <a:p>
            <a:r>
              <a:rPr lang="vi-VN" sz="2300" dirty="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Biện pháp đã vận dụng thành công ở lớp tôi chủ nhiệm. </a:t>
            </a:r>
            <a:r>
              <a:rPr lang="en-US" sz="2300" dirty="0" err="1" smtClean="0">
                <a:latin typeface="Times New Roman" panose="02020603050405020304" pitchFamily="18" charset="0"/>
                <a:cs typeface="Times New Roman" panose="02020603050405020304" pitchFamily="18" charset="0"/>
              </a:rPr>
              <a:t>Khi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áp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dụng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biện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pháp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tổ</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chức</a:t>
            </a:r>
            <a:r>
              <a:rPr lang="en-US" sz="2300" dirty="0" smtClean="0">
                <a:latin typeface="Times New Roman" panose="02020603050405020304" pitchFamily="18" charset="0"/>
                <a:cs typeface="Times New Roman" panose="02020603050405020304" pitchFamily="18" charset="0"/>
              </a:rPr>
              <a:t> </a:t>
            </a:r>
            <a:r>
              <a:rPr lang="vi-VN" sz="2300" dirty="0" smtClean="0">
                <a:latin typeface="Times New Roman" panose="02020603050405020304" pitchFamily="18" charset="0"/>
                <a:cs typeface="Times New Roman" panose="02020603050405020304" pitchFamily="18" charset="0"/>
              </a:rPr>
              <a:t>trò </a:t>
            </a:r>
            <a:r>
              <a:rPr lang="vi-VN" sz="2300" dirty="0">
                <a:latin typeface="Times New Roman" panose="02020603050405020304" pitchFamily="18" charset="0"/>
                <a:cs typeface="Times New Roman" panose="02020603050405020304" pitchFamily="18" charset="0"/>
              </a:rPr>
              <a:t>chơi trong tiết chuyên đề dạy học môn toán do nhà trường tổ chức và được đồng nghiệp  dự giờ đánh giá tốt</a:t>
            </a:r>
            <a:r>
              <a:rPr lang="vi-VN" sz="2300" dirty="0" smtClean="0">
                <a:latin typeface="Times New Roman" panose="02020603050405020304" pitchFamily="18" charset="0"/>
                <a:cs typeface="Times New Roman" panose="02020603050405020304" pitchFamily="18" charset="0"/>
              </a:rPr>
              <a:t>.</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39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691" y="228599"/>
            <a:ext cx="11280531" cy="6001643"/>
          </a:xfrm>
          <a:prstGeom prst="rect">
            <a:avLst/>
          </a:prstGeom>
          <a:noFill/>
        </p:spPr>
        <p:txBody>
          <a:bodyPr wrap="square" rtlCol="0">
            <a:spAutoFit/>
          </a:bodyPr>
          <a:lstStyle/>
          <a:p>
            <a:pPr algn="just"/>
            <a:r>
              <a:rPr lang="en-US" sz="2400" b="1" dirty="0" smtClean="0">
                <a:latin typeface="+mj-lt"/>
              </a:rPr>
              <a:t>	</a:t>
            </a:r>
          </a:p>
          <a:p>
            <a:pPr algn="just"/>
            <a:r>
              <a:rPr lang="en-US" sz="2400" b="1" dirty="0">
                <a:latin typeface="+mj-lt"/>
              </a:rPr>
              <a:t>	</a:t>
            </a:r>
            <a:r>
              <a:rPr lang="vi-VN" sz="2400" dirty="0">
                <a:latin typeface="+mj-lt"/>
                <a:cs typeface="Times New Roman" panose="02020603050405020304" pitchFamily="18" charset="0"/>
              </a:rPr>
              <a:t>Do vậy quan điểm:“ Thông qua hoạt động vui chơi để tiến hành hoạt động học tập” là phù hợp với học sinh tiểu học. </a:t>
            </a:r>
            <a:endParaRPr lang="en-US" sz="2400" dirty="0">
              <a:latin typeface="+mj-lt"/>
              <a:cs typeface="Times New Roman" panose="02020603050405020304" pitchFamily="18" charset="0"/>
            </a:endParaRPr>
          </a:p>
          <a:p>
            <a:pPr algn="just"/>
            <a:r>
              <a:rPr lang="en-US" sz="2400" dirty="0">
                <a:latin typeface="+mj-lt"/>
                <a:cs typeface="Times New Roman" panose="02020603050405020304" pitchFamily="18" charset="0"/>
              </a:rPr>
              <a:t>T</a:t>
            </a:r>
            <a:r>
              <a:rPr lang="vi-VN" sz="2400" dirty="0">
                <a:latin typeface="+mj-lt"/>
                <a:cs typeface="Times New Roman" panose="02020603050405020304" pitchFamily="18" charset="0"/>
              </a:rPr>
              <a:t>hông qua trò chơi để củng cố kiến thức của bài học, luyện tập lại kiến thức của bài mới, phát hiện ra kiến thức mới của bài học, nắm được kiến thức của bài học một cách nhẹ nhàng. </a:t>
            </a:r>
            <a:endParaRPr lang="en-US" sz="2400" dirty="0" smtClean="0">
              <a:latin typeface="+mj-lt"/>
              <a:cs typeface="Times New Roman" panose="02020603050405020304" pitchFamily="18" charset="0"/>
            </a:endParaRPr>
          </a:p>
          <a:p>
            <a:pPr algn="just"/>
            <a:r>
              <a:rPr lang="en-US" sz="2400" dirty="0" smtClean="0">
                <a:latin typeface="+mj-lt"/>
              </a:rPr>
              <a:t>	</a:t>
            </a:r>
            <a:r>
              <a:rPr lang="vi-VN" sz="2400" dirty="0" smtClean="0">
                <a:latin typeface="+mj-lt"/>
              </a:rPr>
              <a:t>Giúp </a:t>
            </a:r>
            <a:r>
              <a:rPr lang="vi-VN" sz="2400" dirty="0">
                <a:latin typeface="+mj-lt"/>
              </a:rPr>
              <a:t>học sinh thay đổi loại hình hoạt động trong giờ học, làm cho giờ học bớt căng thẳng, tạo cảm giác thoải mái, dễ chịu. </a:t>
            </a:r>
            <a:endParaRPr lang="en-US" sz="2400" dirty="0">
              <a:latin typeface="+mj-lt"/>
              <a:cs typeface="Times New Roman" panose="02020603050405020304" pitchFamily="18" charset="0"/>
            </a:endParaRPr>
          </a:p>
          <a:p>
            <a:pPr algn="just"/>
            <a:r>
              <a:rPr lang="en-US" sz="2400" b="1" dirty="0" smtClean="0">
                <a:latin typeface="+mj-lt"/>
              </a:rPr>
              <a:t>	</a:t>
            </a:r>
            <a:r>
              <a:rPr lang="vi-VN" sz="2400" b="1" dirty="0" smtClean="0">
                <a:latin typeface="+mj-lt"/>
              </a:rPr>
              <a:t>1.2</a:t>
            </a:r>
            <a:r>
              <a:rPr lang="vi-VN" sz="2400" b="1" dirty="0">
                <a:latin typeface="+mj-lt"/>
              </a:rPr>
              <a:t>. Cơ sở thực tiễn</a:t>
            </a:r>
            <a:endParaRPr lang="en-US" sz="2400" dirty="0">
              <a:latin typeface="+mj-lt"/>
            </a:endParaRPr>
          </a:p>
          <a:p>
            <a:pPr algn="just"/>
            <a:r>
              <a:rPr lang="en-US" sz="2400" b="1" dirty="0" smtClean="0">
                <a:latin typeface="+mj-lt"/>
              </a:rPr>
              <a:t>	</a:t>
            </a:r>
            <a:r>
              <a:rPr lang="vi-VN" sz="2400" dirty="0" smtClean="0">
                <a:latin typeface="+mj-lt"/>
              </a:rPr>
              <a:t> - </a:t>
            </a:r>
            <a:r>
              <a:rPr lang="vi-VN" sz="2400" dirty="0">
                <a:latin typeface="+mj-lt"/>
              </a:rPr>
              <a:t>Việc sử dụng hình thức trò chơi trong dạy học toán chưa thực sự được chú trọng.</a:t>
            </a:r>
            <a:endParaRPr lang="en-US" sz="2400" dirty="0">
              <a:latin typeface="+mj-lt"/>
            </a:endParaRPr>
          </a:p>
          <a:p>
            <a:pPr algn="just"/>
            <a:r>
              <a:rPr lang="vi-VN" sz="2400" dirty="0">
                <a:latin typeface="+mj-lt"/>
              </a:rPr>
              <a:t>         </a:t>
            </a:r>
            <a:r>
              <a:rPr lang="en-US" sz="2400" dirty="0" smtClean="0">
                <a:latin typeface="+mj-lt"/>
              </a:rPr>
              <a:t>  </a:t>
            </a:r>
            <a:r>
              <a:rPr lang="vi-VN" sz="2400" dirty="0" smtClean="0">
                <a:latin typeface="+mj-lt"/>
              </a:rPr>
              <a:t> </a:t>
            </a:r>
            <a:r>
              <a:rPr lang="vi-VN" sz="2400" dirty="0">
                <a:latin typeface="+mj-lt"/>
              </a:rPr>
              <a:t>- Tài liệu nói về hình thức tổ chức trò chơi học tập còn hạn chế.</a:t>
            </a:r>
            <a:endParaRPr lang="en-US" sz="2400" dirty="0">
              <a:latin typeface="+mj-lt"/>
            </a:endParaRPr>
          </a:p>
          <a:p>
            <a:pPr algn="just"/>
            <a:r>
              <a:rPr lang="en-US" sz="2400" dirty="0" smtClean="0">
                <a:latin typeface="+mj-lt"/>
              </a:rPr>
              <a:t>	</a:t>
            </a:r>
            <a:r>
              <a:rPr lang="vi-VN" sz="2400" dirty="0" smtClean="0">
                <a:latin typeface="+mj-lt"/>
              </a:rPr>
              <a:t>- </a:t>
            </a:r>
            <a:r>
              <a:rPr lang="vi-VN" sz="2400" dirty="0">
                <a:latin typeface="+mj-lt"/>
              </a:rPr>
              <a:t>Giáo viên lại không được tập huấn về thiết kế trò chơi .</a:t>
            </a:r>
            <a:endParaRPr lang="en-US" sz="2400" dirty="0">
              <a:latin typeface="+mj-lt"/>
            </a:endParaRPr>
          </a:p>
          <a:p>
            <a:pPr algn="just"/>
            <a:r>
              <a:rPr lang="en-US" sz="2400" b="1" dirty="0" smtClean="0">
                <a:latin typeface="+mj-lt"/>
              </a:rPr>
              <a:t>	</a:t>
            </a:r>
            <a:r>
              <a:rPr lang="vi-VN" sz="2400" b="1" dirty="0" smtClean="0">
                <a:latin typeface="+mj-lt"/>
              </a:rPr>
              <a:t>- </a:t>
            </a:r>
            <a:r>
              <a:rPr lang="vi-VN" sz="2400" dirty="0">
                <a:latin typeface="+mj-lt"/>
              </a:rPr>
              <a:t>Phần nhiều giáo viên chưa quan tâm nhiều đến việc đưa trò chơi học toán vào giảng dạy. Hoặc có đưa trò chơi vào giờ học cũng chỉ trong những giờ thao giảng mà thôi</a:t>
            </a:r>
            <a:r>
              <a:rPr lang="vi-VN" sz="2400" dirty="0" smtClean="0">
                <a:latin typeface="+mj-lt"/>
              </a:rPr>
              <a:t>.. </a:t>
            </a:r>
            <a:endParaRPr lang="en-US" sz="2400" dirty="0">
              <a:latin typeface="+mj-lt"/>
            </a:endParaRPr>
          </a:p>
          <a:p>
            <a:pPr algn="just"/>
            <a:r>
              <a:rPr lang="vi-VN" sz="2400" dirty="0">
                <a:latin typeface="+mj-lt"/>
              </a:rPr>
              <a:t> </a:t>
            </a:r>
            <a:r>
              <a:rPr lang="da-DK" sz="2400" dirty="0">
                <a:latin typeface="+mj-lt"/>
              </a:rPr>
              <a:t>	</a:t>
            </a:r>
            <a:r>
              <a:rPr lang="da-DK" sz="2400" dirty="0">
                <a:latin typeface="+mj-lt"/>
                <a:cs typeface="Times New Roman" panose="02020603050405020304" pitchFamily="18" charset="0"/>
              </a:rPr>
              <a:t> - </a:t>
            </a:r>
            <a:r>
              <a:rPr lang="da-DK" sz="2400" dirty="0" smtClean="0">
                <a:latin typeface="+mj-lt"/>
                <a:cs typeface="Times New Roman" panose="02020603050405020304" pitchFamily="18" charset="0"/>
              </a:rPr>
              <a:t>Từ </a:t>
            </a:r>
            <a:r>
              <a:rPr lang="da-DK" sz="2400" dirty="0">
                <a:latin typeface="+mj-lt"/>
                <a:cs typeface="Times New Roman" panose="02020603050405020304" pitchFamily="18" charset="0"/>
              </a:rPr>
              <a:t>đầu năm lớp học rất trầm, khi tôi đưa trò chơi học toán vào áp </a:t>
            </a:r>
            <a:r>
              <a:rPr lang="da-DK" sz="2400" dirty="0" smtClean="0">
                <a:latin typeface="+mj-lt"/>
                <a:cs typeface="Times New Roman" panose="02020603050405020304" pitchFamily="18" charset="0"/>
              </a:rPr>
              <a:t>dụng, </a:t>
            </a:r>
            <a:r>
              <a:rPr lang="da-DK" sz="2400" dirty="0">
                <a:latin typeface="+mj-lt"/>
                <a:cs typeface="Times New Roman" panose="02020603050405020304" pitchFamily="18" charset="0"/>
              </a:rPr>
              <a:t>các em học tập tích cực, những em chậm chạp cũng năng động hơn. </a:t>
            </a:r>
            <a:endParaRPr lang="en-US" sz="2400" dirty="0">
              <a:latin typeface="+mj-lt"/>
            </a:endParaRPr>
          </a:p>
        </p:txBody>
      </p:sp>
    </p:spTree>
    <p:extLst>
      <p:ext uri="{BB962C8B-B14F-4D97-AF65-F5344CB8AC3E}">
        <p14:creationId xmlns:p14="http://schemas.microsoft.com/office/powerpoint/2010/main" val="174446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331" y="518747"/>
            <a:ext cx="10700238"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Để </a:t>
            </a:r>
            <a:r>
              <a:rPr lang="en-US" sz="2400" dirty="0" err="1" smtClean="0">
                <a:latin typeface="Times New Roman" panose="02020603050405020304" pitchFamily="18" charset="0"/>
                <a:cs typeface="Times New Roman" panose="02020603050405020304" pitchFamily="18" charset="0"/>
              </a:rPr>
              <a:t>nắm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cs typeface="Times New Roman" panose="02020603050405020304" pitchFamily="18" charset="0"/>
              </a:rPr>
              <a:t>tổ </a:t>
            </a:r>
            <a:r>
              <a:rPr lang="da-DK" sz="2400" dirty="0">
                <a:latin typeface="Times New Roman" panose="02020603050405020304" pitchFamily="18" charset="0"/>
                <a:cs typeface="Times New Roman" panose="02020603050405020304" pitchFamily="18" charset="0"/>
              </a:rPr>
              <a:t>chức trò chơi trong học </a:t>
            </a:r>
            <a:r>
              <a:rPr lang="vi-VN" sz="2400" dirty="0">
                <a:latin typeface="Times New Roman" panose="02020603050405020304" pitchFamily="18" charset="0"/>
                <a:cs typeface="Times New Roman" panose="02020603050405020304" pitchFamily="18" charset="0"/>
              </a:rPr>
              <a:t>tôi đã tiến hành khảo sát đối với học sinh lớp </a:t>
            </a:r>
            <a:r>
              <a:rPr lang="da-DK" sz="2400" dirty="0" smtClean="0">
                <a:latin typeface="Times New Roman" panose="02020603050405020304" pitchFamily="18" charset="0"/>
                <a:cs typeface="Times New Roman" panose="02020603050405020304" pitchFamily="18" charset="0"/>
              </a:rPr>
              <a:t>4D5, 4D7, </a:t>
            </a:r>
            <a:r>
              <a:rPr lang="vi-VN" sz="2400" dirty="0" smtClean="0">
                <a:latin typeface="Times New Roman" panose="02020603050405020304" pitchFamily="18" charset="0"/>
                <a:cs typeface="Times New Roman" panose="02020603050405020304" pitchFamily="18" charset="0"/>
              </a:rPr>
              <a:t>Trường </a:t>
            </a:r>
            <a:r>
              <a:rPr lang="vi-VN" sz="2400" dirty="0">
                <a:latin typeface="Times New Roman" panose="02020603050405020304" pitchFamily="18" charset="0"/>
                <a:cs typeface="Times New Roman" panose="02020603050405020304" pitchFamily="18" charset="0"/>
              </a:rPr>
              <a:t>Tiểu học Toàn Thắng - Tiên Thắng, kết quả khảo sát như sau</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852854" y="2088269"/>
            <a:ext cx="10032023" cy="267803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088662582"/>
              </p:ext>
            </p:extLst>
          </p:nvPr>
        </p:nvGraphicFramePr>
        <p:xfrm>
          <a:off x="852853" y="2088270"/>
          <a:ext cx="10032023" cy="2678035"/>
        </p:xfrm>
        <a:graphic>
          <a:graphicData uri="http://schemas.openxmlformats.org/drawingml/2006/table">
            <a:tbl>
              <a:tblPr firstRow="1" firstCol="1" lastRow="1" lastCol="1" bandRow="1" bandCol="1"/>
              <a:tblGrid>
                <a:gridCol w="1289954">
                  <a:extLst>
                    <a:ext uri="{9D8B030D-6E8A-4147-A177-3AD203B41FA5}">
                      <a16:colId xmlns:a16="http://schemas.microsoft.com/office/drawing/2014/main" val="696136683"/>
                    </a:ext>
                  </a:extLst>
                </a:gridCol>
                <a:gridCol w="811408">
                  <a:extLst>
                    <a:ext uri="{9D8B030D-6E8A-4147-A177-3AD203B41FA5}">
                      <a16:colId xmlns:a16="http://schemas.microsoft.com/office/drawing/2014/main" val="3654758613"/>
                    </a:ext>
                  </a:extLst>
                </a:gridCol>
                <a:gridCol w="800100">
                  <a:extLst>
                    <a:ext uri="{9D8B030D-6E8A-4147-A177-3AD203B41FA5}">
                      <a16:colId xmlns:a16="http://schemas.microsoft.com/office/drawing/2014/main" val="2376010436"/>
                    </a:ext>
                  </a:extLst>
                </a:gridCol>
                <a:gridCol w="1811216">
                  <a:extLst>
                    <a:ext uri="{9D8B030D-6E8A-4147-A177-3AD203B41FA5}">
                      <a16:colId xmlns:a16="http://schemas.microsoft.com/office/drawing/2014/main" val="441423050"/>
                    </a:ext>
                  </a:extLst>
                </a:gridCol>
                <a:gridCol w="747346">
                  <a:extLst>
                    <a:ext uri="{9D8B030D-6E8A-4147-A177-3AD203B41FA5}">
                      <a16:colId xmlns:a16="http://schemas.microsoft.com/office/drawing/2014/main" val="3747650395"/>
                    </a:ext>
                  </a:extLst>
                </a:gridCol>
                <a:gridCol w="1503485">
                  <a:extLst>
                    <a:ext uri="{9D8B030D-6E8A-4147-A177-3AD203B41FA5}">
                      <a16:colId xmlns:a16="http://schemas.microsoft.com/office/drawing/2014/main" val="1324499366"/>
                    </a:ext>
                  </a:extLst>
                </a:gridCol>
                <a:gridCol w="1521069">
                  <a:extLst>
                    <a:ext uri="{9D8B030D-6E8A-4147-A177-3AD203B41FA5}">
                      <a16:colId xmlns:a16="http://schemas.microsoft.com/office/drawing/2014/main" val="3790706744"/>
                    </a:ext>
                  </a:extLst>
                </a:gridCol>
                <a:gridCol w="1547445">
                  <a:extLst>
                    <a:ext uri="{9D8B030D-6E8A-4147-A177-3AD203B41FA5}">
                      <a16:colId xmlns:a16="http://schemas.microsoft.com/office/drawing/2014/main" val="3814352591"/>
                    </a:ext>
                  </a:extLst>
                </a:gridCol>
              </a:tblGrid>
              <a:tr h="861609">
                <a:tc rowSpan="2">
                  <a:txBody>
                    <a:bodyPr/>
                    <a:lstStyle/>
                    <a:p>
                      <a:pPr marL="63500" algn="ctr">
                        <a:spcBef>
                          <a:spcPts val="10"/>
                        </a:spcBef>
                        <a:spcAft>
                          <a:spcPts val="0"/>
                        </a:spcAft>
                        <a:tabLst>
                          <a:tab pos="572135" algn="ctr"/>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tabLst>
                          <a:tab pos="572135" algn="ctr"/>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tabLst>
                          <a:tab pos="572135" algn="ctr"/>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3500" algn="ctr">
                        <a:spcBef>
                          <a:spcPts val="10"/>
                        </a:spcBef>
                        <a:spcAft>
                          <a:spcPts val="0"/>
                        </a:spcAft>
                        <a:tabLst>
                          <a:tab pos="572135" algn="ctr"/>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tabLst>
                          <a:tab pos="572135" algn="ctr"/>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hs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2230" algn="ctr">
                        <a:spcBef>
                          <a:spcPts val="1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spc="-20" dirty="0">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HHT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2230" algn="ctr">
                        <a:spcBef>
                          <a:spcPts val="1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4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spc="-20" dirty="0">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50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HT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6350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p>
                    <a:p>
                      <a:pPr marL="6350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CHT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l">
                        <a:spcBef>
                          <a:spcPts val="10"/>
                        </a:spcBef>
                        <a:spcAft>
                          <a:spcPts val="0"/>
                        </a:spcAft>
                      </a:pP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227017"/>
                  </a:ext>
                </a:extLst>
              </a:tr>
              <a:tr h="578218">
                <a:tc vMerge="1">
                  <a:txBody>
                    <a:bodyPr/>
                    <a:lstStyle/>
                    <a:p>
                      <a:endParaRPr lang="en-US"/>
                    </a:p>
                  </a:txBody>
                  <a:tcPr/>
                </a:tc>
                <a:tc vMerge="1">
                  <a:txBody>
                    <a:bodyPr/>
                    <a:lstStyle/>
                    <a:p>
                      <a:endParaRPr lang="en-US"/>
                    </a:p>
                  </a:txBody>
                  <a:tcPr/>
                </a:tc>
                <a:tc>
                  <a:txBody>
                    <a:bodyPr/>
                    <a:lstStyle/>
                    <a:p>
                      <a:pPr marL="6223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ỉ </a:t>
                      </a:r>
                      <a:r>
                        <a:rPr lang="en-US" sz="2400" b="1" spc="-25"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ỉ </a:t>
                      </a:r>
                      <a:r>
                        <a:rPr lang="en-US" sz="2400" b="1" spc="-25"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vi-VN" sz="2400" b="1" spc="-25"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ỉ </a:t>
                      </a:r>
                      <a:r>
                        <a:rPr lang="en-US" sz="2400" b="1" spc="-25"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358405"/>
                  </a:ext>
                </a:extLst>
              </a:tr>
              <a:tr h="594378">
                <a:tc>
                  <a:txBody>
                    <a:bodyPr/>
                    <a:lstStyle/>
                    <a:p>
                      <a:pPr algn="ctr">
                        <a:spcAft>
                          <a:spcPts val="0"/>
                        </a:spcAft>
                      </a:pPr>
                      <a:r>
                        <a:rPr lang="en-US" sz="24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4D7 </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33</a:t>
                      </a:r>
                      <a:r>
                        <a:rPr lang="en-US" sz="2400" spc="25">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spc="-25" dirty="0" smtClean="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66.6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spcBef>
                          <a:spcPts val="10"/>
                        </a:spcBef>
                        <a:spcAft>
                          <a:spcPts val="0"/>
                        </a:spcAft>
                      </a:pPr>
                      <a:r>
                        <a:rPr lang="en-US" sz="2400" spc="-25" dirty="0" smtClean="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936103"/>
                  </a:ext>
                </a:extLst>
              </a:tr>
              <a:tr h="643830">
                <a:tc>
                  <a:txBody>
                    <a:bodyPr/>
                    <a:lstStyle/>
                    <a:p>
                      <a:pPr algn="ctr">
                        <a:spcAft>
                          <a:spcPts val="0"/>
                        </a:spcAft>
                      </a:pPr>
                      <a:r>
                        <a:rPr lang="en-US" sz="24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4D5 </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spc="-25"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algn="ctr">
                        <a:spcBef>
                          <a:spcPts val="10"/>
                        </a:spcBef>
                        <a:spcAft>
                          <a:spcPts val="0"/>
                        </a:spcAft>
                      </a:pPr>
                      <a:r>
                        <a:rPr lang="en-US" sz="2400" spc="-25" dirty="0" smtClean="0">
                          <a:effectLst/>
                          <a:latin typeface="Times New Roman" panose="02020603050405020304" pitchFamily="18" charset="0"/>
                          <a:ea typeface="Times New Roman" panose="02020603050405020304" pitchFamily="18" charset="0"/>
                          <a:cs typeface="Times New Roman" panose="02020603050405020304" pitchFamily="18" charset="0"/>
                        </a:rPr>
                        <a:t>65.7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spcBef>
                          <a:spcPts val="10"/>
                        </a:spcBef>
                        <a:spcAft>
                          <a:spcPts val="0"/>
                        </a:spcAft>
                      </a:pPr>
                      <a:r>
                        <a:rPr lang="en-US" sz="2400" spc="-25"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spc="-25" dirty="0">
                          <a:effectLst/>
                          <a:latin typeface="Times New Roman" panose="02020603050405020304" pitchFamily="18" charset="0"/>
                          <a:ea typeface="Times New Roman" panose="02020603050405020304" pitchFamily="18" charset="0"/>
                          <a:cs typeface="Times New Roman" panose="02020603050405020304" pitchFamily="18" charset="0"/>
                        </a:rPr>
                        <a:t>25.8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gn="ctr">
                        <a:spcBef>
                          <a:spcPts val="10"/>
                        </a:spcBef>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273608"/>
                  </a:ext>
                </a:extLst>
              </a:tr>
            </a:tbl>
          </a:graphicData>
        </a:graphic>
      </p:graphicFrame>
    </p:spTree>
    <p:extLst>
      <p:ext uri="{BB962C8B-B14F-4D97-AF65-F5344CB8AC3E}">
        <p14:creationId xmlns:p14="http://schemas.microsoft.com/office/powerpoint/2010/main" val="402262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053" y="193431"/>
            <a:ext cx="11218985" cy="7109639"/>
          </a:xfrm>
          <a:prstGeom prst="rect">
            <a:avLst/>
          </a:prstGeom>
          <a:noFill/>
        </p:spPr>
        <p:txBody>
          <a:bodyPr wrap="square" rtlCol="0">
            <a:spAutoFit/>
          </a:bodyPr>
          <a:lstStyle/>
          <a:p>
            <a:pPr algn="just"/>
            <a:r>
              <a:rPr lang="da-DK" b="1" dirty="0"/>
              <a:t> </a:t>
            </a:r>
            <a:r>
              <a:rPr lang="da-DK" b="1" dirty="0" smtClean="0"/>
              <a:t>	</a:t>
            </a:r>
            <a:r>
              <a:rPr lang="da-DK" sz="2400" b="1" dirty="0" smtClean="0">
                <a:latin typeface="Times New Roman" panose="02020603050405020304" pitchFamily="18" charset="0"/>
                <a:cs typeface="Times New Roman" panose="02020603050405020304" pitchFamily="18" charset="0"/>
              </a:rPr>
              <a:t>2</a:t>
            </a:r>
            <a:r>
              <a:rPr lang="da-DK" sz="2400" b="1" dirty="0">
                <a:latin typeface="Times New Roman" panose="02020603050405020304" pitchFamily="18" charset="0"/>
                <a:cs typeface="Times New Roman" panose="02020603050405020304" pitchFamily="18" charset="0"/>
              </a:rPr>
              <a:t>. Nội dung biện pháp </a:t>
            </a:r>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cs typeface="Times New Roman" panose="02020603050405020304" pitchFamily="18" charset="0"/>
              </a:rPr>
              <a:t>	  </a:t>
            </a:r>
            <a:r>
              <a:rPr lang="da-DK" sz="2400" b="1" i="1" dirty="0">
                <a:latin typeface="Times New Roman" panose="02020603050405020304" pitchFamily="18" charset="0"/>
                <a:cs typeface="Times New Roman" panose="02020603050405020304" pitchFamily="18" charset="0"/>
              </a:rPr>
              <a:t>- </a:t>
            </a:r>
            <a:r>
              <a:rPr lang="da-DK" sz="2400" dirty="0">
                <a:latin typeface="Times New Roman" panose="02020603050405020304" pitchFamily="18" charset="0"/>
                <a:cs typeface="Times New Roman" panose="02020603050405020304" pitchFamily="18" charset="0"/>
              </a:rPr>
              <a:t>Vận dụng trò chơi vào khởi động bài học giúp học sinh hứng  thú và có tâm thế thoải mái trước giờ học</a:t>
            </a:r>
            <a:endParaRPr lang="en-US" sz="2400" dirty="0">
              <a:latin typeface="Times New Roman" panose="02020603050405020304" pitchFamily="18" charset="0"/>
              <a:cs typeface="Times New Roman" panose="02020603050405020304" pitchFamily="18" charset="0"/>
            </a:endParaRPr>
          </a:p>
          <a:p>
            <a:pPr algn="just"/>
            <a:r>
              <a:rPr lang="da-DK" sz="2400" b="1" i="1" dirty="0">
                <a:latin typeface="Times New Roman" panose="02020603050405020304" pitchFamily="18" charset="0"/>
                <a:cs typeface="Times New Roman" panose="02020603050405020304" pitchFamily="18" charset="0"/>
              </a:rPr>
              <a:t> </a:t>
            </a:r>
            <a:r>
              <a:rPr lang="da-DK" sz="2400" b="1" i="1" dirty="0" smtClean="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Vận dụng trò chơi vào dạy học phần khám phá kiến thức giúp học sinh tích cực hóa hoạt động học tập. </a:t>
            </a:r>
            <a:endParaRPr lang="en-US" sz="2400" dirty="0">
              <a:latin typeface="Times New Roman" panose="02020603050405020304" pitchFamily="18" charset="0"/>
              <a:cs typeface="Times New Roman" panose="02020603050405020304" pitchFamily="18" charset="0"/>
            </a:endParaRPr>
          </a:p>
          <a:p>
            <a:pPr algn="just"/>
            <a:r>
              <a:rPr lang="en-US" sz="2400" b="1" i="1" dirty="0" smtClean="0">
                <a:latin typeface="Times New Roman" panose="02020603050405020304" pitchFamily="18" charset="0"/>
                <a:cs typeface="Times New Roman" panose="02020603050405020304" pitchFamily="18" charset="0"/>
              </a:rPr>
              <a:t>	</a:t>
            </a:r>
            <a:r>
              <a:rPr lang="vi-VN" sz="2400" b="1" i="1"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Vận dụng trò chơi vào luyện tập giúp học sinh củng cố kiến thức và phát triển năng lực vận dụng giải quyết vấn </a:t>
            </a:r>
            <a:r>
              <a:rPr lang="vi-VN" sz="2400" dirty="0" smtClean="0">
                <a:latin typeface="Times New Roman" panose="02020603050405020304" pitchFamily="18" charset="0"/>
                <a:cs typeface="Times New Roman" panose="02020603050405020304" pitchFamily="18" charset="0"/>
              </a:rPr>
              <a:t>đề</a:t>
            </a:r>
            <a:endParaRPr lang="en-US" sz="2400" dirty="0" smtClean="0">
              <a:latin typeface="Times New Roman" panose="02020603050405020304" pitchFamily="18" charset="0"/>
              <a:cs typeface="Times New Roman" panose="02020603050405020304" pitchFamily="18" charset="0"/>
            </a:endParaRPr>
          </a:p>
          <a:p>
            <a:pPr algn="just"/>
            <a:r>
              <a:rPr lang="da-DK" sz="2400" b="1" dirty="0">
                <a:latin typeface="Times New Roman" panose="02020603050405020304" pitchFamily="18" charset="0"/>
                <a:cs typeface="Times New Roman" panose="02020603050405020304" pitchFamily="18" charset="0"/>
              </a:rPr>
              <a:t> </a:t>
            </a:r>
            <a:r>
              <a:rPr lang="da-DK" sz="2400" b="1" dirty="0" smtClean="0">
                <a:latin typeface="Times New Roman" panose="02020603050405020304" pitchFamily="18" charset="0"/>
                <a:cs typeface="Times New Roman" panose="02020603050405020304" pitchFamily="18" charset="0"/>
              </a:rPr>
              <a:t>	3</a:t>
            </a:r>
            <a:r>
              <a:rPr lang="da-DK" sz="2400" b="1" dirty="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Cách thức/ quy trình thực hiện biện pháp</a:t>
            </a:r>
            <a:endParaRPr lang="en-US" sz="2400" dirty="0">
              <a:latin typeface="Times New Roman" panose="02020603050405020304" pitchFamily="18" charset="0"/>
              <a:cs typeface="Times New Roman" panose="02020603050405020304" pitchFamily="18" charset="0"/>
            </a:endParaRPr>
          </a:p>
          <a:p>
            <a:pPr algn="just"/>
            <a:r>
              <a:rPr lang="nl-NL" sz="2400" b="1" dirty="0">
                <a:latin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cs typeface="Times New Roman" panose="02020603050405020304" pitchFamily="18" charset="0"/>
              </a:rPr>
              <a:t>     	* Nguyên tắc vừa sức, dễ thực hiện</a:t>
            </a:r>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 T</a:t>
            </a:r>
            <a:r>
              <a:rPr lang="da-DK" sz="2400" dirty="0" smtClean="0">
                <a:latin typeface="Times New Roman" panose="02020603050405020304" pitchFamily="18" charset="0"/>
                <a:cs typeface="Times New Roman" panose="02020603050405020304" pitchFamily="18" charset="0"/>
              </a:rPr>
              <a:t>rò </a:t>
            </a:r>
            <a:r>
              <a:rPr lang="da-DK" sz="2400" dirty="0">
                <a:latin typeface="Times New Roman" panose="02020603050405020304" pitchFamily="18" charset="0"/>
                <a:cs typeface="Times New Roman" panose="02020603050405020304" pitchFamily="18" charset="0"/>
              </a:rPr>
              <a:t>chơi phải củng cố được một nội dung toán học cụ thể </a:t>
            </a:r>
            <a:r>
              <a:rPr lang="da-DK" sz="2400" dirty="0" smtClean="0">
                <a:latin typeface="Times New Roman" panose="02020603050405020304" pitchFamily="18" charset="0"/>
                <a:cs typeface="Times New Roman" panose="02020603050405020304" pitchFamily="18" charset="0"/>
              </a:rPr>
              <a:t>(</a:t>
            </a:r>
            <a:r>
              <a:rPr lang="da-DK" sz="2400" dirty="0">
                <a:latin typeface="Times New Roman" panose="02020603050405020304" pitchFamily="18" charset="0"/>
                <a:cs typeface="Times New Roman" panose="02020603050405020304" pitchFamily="18" charset="0"/>
              </a:rPr>
              <a:t>Có thể là kiến thức cần kiểm tra bài cũ, kiến thức bài mới, kiến thức thực hành, luyện tập…) </a:t>
            </a:r>
            <a:endParaRPr lang="da-DK" sz="2400" dirty="0" smtClean="0">
              <a:latin typeface="Times New Roman" panose="02020603050405020304" pitchFamily="18" charset="0"/>
              <a:cs typeface="Times New Roman" panose="02020603050405020304" pitchFamily="18" charset="0"/>
            </a:endParaRPr>
          </a:p>
          <a:p>
            <a:pPr algn="just"/>
            <a:r>
              <a:rPr lang="da-DK" sz="2400" dirty="0" smtClean="0">
                <a:latin typeface="Times New Roman" panose="02020603050405020304" pitchFamily="18" charset="0"/>
                <a:cs typeface="Times New Roman" panose="02020603050405020304" pitchFamily="18" charset="0"/>
              </a:rPr>
              <a:t>	- </a:t>
            </a:r>
            <a:r>
              <a:rPr lang="da-DK" sz="2400" dirty="0">
                <a:latin typeface="Times New Roman" panose="02020603050405020304" pitchFamily="18" charset="0"/>
                <a:cs typeface="Times New Roman" panose="02020603050405020304" pitchFamily="18" charset="0"/>
              </a:rPr>
              <a:t>Các trò chơi phải giúp học sinh rèn luyện phân tích, tư duy sáng tạo.</a:t>
            </a:r>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 Phù hợp với quỹ thời gian, có sức hấp dẫn, tạo  không khí vui vẻ, thoải mái.</a:t>
            </a:r>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 Trò chơi cần phải gần gũi, phù hợp với tâm lí lứa tuổi</a:t>
            </a:r>
          </a:p>
          <a:p>
            <a:pPr algn="just"/>
            <a:r>
              <a:rPr lang="da-DK" sz="2400" dirty="0">
                <a:latin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cs typeface="Times New Roman" panose="02020603050405020304" pitchFamily="18" charset="0"/>
              </a:rPr>
              <a:t>* Nguyên tắc khai thác và thực hành</a:t>
            </a:r>
            <a:r>
              <a:rPr lang="da-DK"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 Sử dụng triệt để yêu cầu, nội dung kiến thức cơ bản, cũng như đồ dùng, phương tiện có sẵn của môn </a:t>
            </a:r>
            <a:r>
              <a:rPr lang="da-DK" sz="2400" dirty="0" smtClean="0">
                <a:latin typeface="Times New Roman" panose="02020603050405020304" pitchFamily="18" charset="0"/>
                <a:cs typeface="Times New Roman" panose="02020603050405020304" pitchFamily="18" charset="0"/>
              </a:rPr>
              <a:t>học, đồ </a:t>
            </a:r>
            <a:r>
              <a:rPr lang="da-DK" sz="2400" dirty="0">
                <a:latin typeface="Times New Roman" panose="02020603050405020304" pitchFamily="18" charset="0"/>
                <a:cs typeface="Times New Roman" panose="02020603050405020304" pitchFamily="18" charset="0"/>
              </a:rPr>
              <a:t>dùng tự làm của giáo viên khai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a:t>
            </a:r>
            <a:endParaRPr lang="en-US" sz="2400" dirty="0"/>
          </a:p>
          <a:p>
            <a:pPr algn="just"/>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4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408" y="158261"/>
            <a:ext cx="11157438" cy="6740307"/>
          </a:xfrm>
          <a:prstGeom prst="rect">
            <a:avLst/>
          </a:prstGeom>
          <a:noFill/>
        </p:spPr>
        <p:txBody>
          <a:bodyPr wrap="square" rtlCol="0">
            <a:spAutoFit/>
          </a:bodyPr>
          <a:lstStyle/>
          <a:p>
            <a:r>
              <a:rPr lang="da-DK" sz="2400" b="1" dirty="0">
                <a:latin typeface="Times New Roman" panose="02020603050405020304" pitchFamily="18" charset="0"/>
                <a:cs typeface="Times New Roman" panose="02020603050405020304" pitchFamily="18" charset="0"/>
              </a:rPr>
              <a:t>  </a:t>
            </a:r>
            <a:r>
              <a:rPr lang="da-DK"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3.1. </a:t>
            </a:r>
            <a:r>
              <a:rPr lang="vi-VN" sz="2400" b="1" dirty="0">
                <a:latin typeface="Times New Roman" panose="02020603050405020304" pitchFamily="18" charset="0"/>
                <a:cs typeface="Times New Roman" panose="02020603050405020304" pitchFamily="18" charset="0"/>
              </a:rPr>
              <a:t>Biện pháp 1</a:t>
            </a:r>
            <a:r>
              <a:rPr lang="da-DK" sz="2400" b="1" i="1" dirty="0">
                <a:latin typeface="Times New Roman" panose="02020603050405020304" pitchFamily="18" charset="0"/>
                <a:cs typeface="Times New Roman" panose="02020603050405020304" pitchFamily="18" charset="0"/>
              </a:rPr>
              <a:t>.</a:t>
            </a:r>
            <a:r>
              <a:rPr lang="da-DK" sz="2400" i="1" dirty="0">
                <a:latin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cs typeface="Times New Roman" panose="02020603050405020304" pitchFamily="18" charset="0"/>
              </a:rPr>
              <a:t>Vận dụng trò chơi vào khởi động bài học </a:t>
            </a:r>
            <a:endParaRPr lang="da-DK" sz="2400" b="1" dirty="0" smtClean="0">
              <a:latin typeface="Times New Roman" panose="02020603050405020304" pitchFamily="18" charset="0"/>
              <a:cs typeface="Times New Roman" panose="02020603050405020304" pitchFamily="18" charset="0"/>
            </a:endParaRPr>
          </a:p>
          <a:p>
            <a:r>
              <a:rPr lang="da-DK" sz="2400" b="1" dirty="0">
                <a:latin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cs typeface="Times New Roman" panose="02020603050405020304" pitchFamily="18" charset="0"/>
              </a:rPr>
              <a:t>Việc </a:t>
            </a:r>
            <a:r>
              <a:rPr lang="da-DK" sz="2400" dirty="0">
                <a:latin typeface="Times New Roman" panose="02020603050405020304" pitchFamily="18" charset="0"/>
                <a:cs typeface="Times New Roman" panose="02020603050405020304" pitchFamily="18" charset="0"/>
              </a:rPr>
              <a:t>khởi động </a:t>
            </a:r>
            <a:r>
              <a:rPr lang="da-DK" sz="2400" dirty="0" smtClean="0">
                <a:latin typeface="Times New Roman" panose="02020603050405020304" pitchFamily="18" charset="0"/>
                <a:cs typeface="Times New Roman" panose="02020603050405020304" pitchFamily="18" charset="0"/>
              </a:rPr>
              <a:t>bài </a:t>
            </a:r>
            <a:r>
              <a:rPr lang="da-DK" sz="2400" dirty="0">
                <a:latin typeface="Times New Roman" panose="02020603050405020304" pitchFamily="18" charset="0"/>
                <a:cs typeface="Times New Roman" panose="02020603050405020304" pitchFamily="18" charset="0"/>
              </a:rPr>
              <a:t>học </a:t>
            </a:r>
            <a:r>
              <a:rPr lang="da-DK" sz="2400" dirty="0" smtClean="0">
                <a:latin typeface="Times New Roman" panose="02020603050405020304" pitchFamily="18" charset="0"/>
                <a:cs typeface="Times New Roman" panose="02020603050405020304" pitchFamily="18" charset="0"/>
              </a:rPr>
              <a:t>có </a:t>
            </a:r>
            <a:r>
              <a:rPr lang="da-DK" sz="2400" dirty="0">
                <a:latin typeface="Times New Roman" panose="02020603050405020304" pitchFamily="18" charset="0"/>
                <a:cs typeface="Times New Roman" panose="02020603050405020304" pitchFamily="18" charset="0"/>
              </a:rPr>
              <a:t>ý nghĩa quan trong trong việc tạo hứng thú và tâm thế thoải mái cho học sinh. Việc kiểm tra bài cũ thường được sử dụng trước đây luôn tạo áp lực đầu mỗi giờ học cho các em. Vì vậy, luôn tạo tâm thế lo âu trước các giờ học nên các em học tập không hiệu quả. </a:t>
            </a:r>
            <a:endParaRPr lang="da-DK" sz="2400" b="1" dirty="0" smtClean="0">
              <a:latin typeface="Times New Roman" panose="02020603050405020304" pitchFamily="18" charset="0"/>
              <a:cs typeface="Times New Roman" panose="02020603050405020304" pitchFamily="18" charset="0"/>
            </a:endParaRPr>
          </a:p>
          <a:p>
            <a:pPr algn="just"/>
            <a:r>
              <a:rPr lang="da-DK" sz="2400" b="1" dirty="0" smtClean="0">
                <a:latin typeface="Times New Roman" panose="02020603050405020304" pitchFamily="18" charset="0"/>
                <a:cs typeface="Times New Roman" panose="02020603050405020304" pitchFamily="18" charset="0"/>
              </a:rPr>
              <a:t> 	* Cách </a:t>
            </a:r>
            <a:r>
              <a:rPr lang="da-DK" sz="2400" b="1" dirty="0">
                <a:latin typeface="Times New Roman" panose="02020603050405020304" pitchFamily="18" charset="0"/>
                <a:cs typeface="Times New Roman" panose="02020603050405020304" pitchFamily="18" charset="0"/>
              </a:rPr>
              <a:t>thức tổ chức thực hiện biện pháp:</a:t>
            </a:r>
            <a:r>
              <a:rPr lang="da-DK"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r>
              <a:rPr lang="da-DK" sz="2400" dirty="0">
                <a:latin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cs typeface="Times New Roman" panose="02020603050405020304" pitchFamily="18" charset="0"/>
              </a:rPr>
              <a:t>Với </a:t>
            </a:r>
            <a:r>
              <a:rPr lang="da-DK" sz="2400" dirty="0">
                <a:latin typeface="Times New Roman" panose="02020603050405020304" pitchFamily="18" charset="0"/>
                <a:cs typeface="Times New Roman" panose="02020603050405020304" pitchFamily="18" charset="0"/>
              </a:rPr>
              <a:t>sự phong phú, đa dạng các trò chơi dạy học và sự sáng tạo của giáo viên trong việc vận dụng </a:t>
            </a:r>
            <a:r>
              <a:rPr lang="da-DK" sz="2400" dirty="0" smtClean="0">
                <a:latin typeface="Times New Roman" panose="02020603050405020304" pitchFamily="18" charset="0"/>
                <a:cs typeface="Times New Roman" panose="02020603050405020304" pitchFamily="18" charset="0"/>
              </a:rPr>
              <a:t>để có được tiết học hiệu quả Để </a:t>
            </a:r>
            <a:r>
              <a:rPr lang="da-DK" sz="2400" dirty="0">
                <a:latin typeface="Times New Roman" panose="02020603050405020304" pitchFamily="18" charset="0"/>
                <a:cs typeface="Times New Roman" panose="02020603050405020304" pitchFamily="18" charset="0"/>
              </a:rPr>
              <a:t>thực hiện biện pháp này đạt hiệu quả tôi thực hiện các nội dung cơ bản sau: </a:t>
            </a:r>
            <a:endParaRPr lang="en-US" sz="2400" dirty="0">
              <a:latin typeface="Times New Roman" panose="02020603050405020304" pitchFamily="18" charset="0"/>
              <a:cs typeface="Times New Roman" panose="02020603050405020304" pitchFamily="18" charset="0"/>
            </a:endParaRPr>
          </a:p>
          <a:p>
            <a:pPr algn="just"/>
            <a:r>
              <a:rPr lang="da-DK" sz="2400" b="1" dirty="0">
                <a:latin typeface="Times New Roman" panose="02020603050405020304" pitchFamily="18" charset="0"/>
                <a:cs typeface="Times New Roman" panose="02020603050405020304" pitchFamily="18" charset="0"/>
              </a:rPr>
              <a:t>          </a:t>
            </a:r>
            <a:r>
              <a:rPr lang="da-DK" sz="2400" b="1" dirty="0" smtClean="0">
                <a:latin typeface="Times New Roman" panose="02020603050405020304" pitchFamily="18" charset="0"/>
                <a:cs typeface="Times New Roman" panose="02020603050405020304" pitchFamily="18" charset="0"/>
              </a:rPr>
              <a:t>+ Nghiên </a:t>
            </a:r>
            <a:r>
              <a:rPr lang="da-DK" sz="2400" b="1" dirty="0">
                <a:latin typeface="Times New Roman" panose="02020603050405020304" pitchFamily="18" charset="0"/>
                <a:cs typeface="Times New Roman" panose="02020603050405020304" pitchFamily="18" charset="0"/>
              </a:rPr>
              <a:t>cứu nội dung bài </a:t>
            </a:r>
            <a:r>
              <a:rPr lang="da-DK" sz="2400" b="1" dirty="0" smtClean="0">
                <a:latin typeface="Times New Roman" panose="02020603050405020304" pitchFamily="18" charset="0"/>
                <a:cs typeface="Times New Roman" panose="02020603050405020304" pitchFamily="18" charset="0"/>
              </a:rPr>
              <a:t>dạy:</a:t>
            </a:r>
            <a:r>
              <a:rPr lang="da-DK" sz="2400" dirty="0">
                <a:latin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cs typeface="Times New Roman" panose="02020603050405020304" pitchFamily="18" charset="0"/>
              </a:rPr>
              <a:t>giáo </a:t>
            </a:r>
            <a:r>
              <a:rPr lang="da-DK" sz="2400" dirty="0">
                <a:latin typeface="Times New Roman" panose="02020603050405020304" pitchFamily="18" charset="0"/>
                <a:cs typeface="Times New Roman" panose="02020603050405020304" pitchFamily="18" charset="0"/>
              </a:rPr>
              <a:t>viên nắm vững nội </a:t>
            </a:r>
            <a:r>
              <a:rPr lang="da-DK" sz="2400" dirty="0" smtClean="0">
                <a:latin typeface="Times New Roman" panose="02020603050405020304" pitchFamily="18" charset="0"/>
                <a:cs typeface="Times New Roman" panose="02020603050405020304" pitchFamily="18" charset="0"/>
              </a:rPr>
              <a:t>dung </a:t>
            </a:r>
            <a:r>
              <a:rPr lang="da-DK" sz="2400" dirty="0">
                <a:latin typeface="Times New Roman" panose="02020603050405020304" pitchFamily="18" charset="0"/>
                <a:cs typeface="Times New Roman" panose="02020603050405020304" pitchFamily="18" charset="0"/>
              </a:rPr>
              <a:t>của bài dạy và định hướng việc lựa chọn trò chơi. </a:t>
            </a:r>
            <a:endParaRPr lang="da-DK" sz="2400" dirty="0" smtClean="0">
              <a:latin typeface="Times New Roman" panose="02020603050405020304" pitchFamily="18" charset="0"/>
              <a:cs typeface="Times New Roman" panose="02020603050405020304" pitchFamily="18" charset="0"/>
            </a:endParaRPr>
          </a:p>
          <a:p>
            <a:pPr algn="just"/>
            <a:r>
              <a:rPr lang="da-DK" sz="2400" b="1" dirty="0" smtClean="0">
                <a:latin typeface="Times New Roman" panose="02020603050405020304" pitchFamily="18" charset="0"/>
                <a:cs typeface="Times New Roman" panose="02020603050405020304" pitchFamily="18" charset="0"/>
              </a:rPr>
              <a:t>	+ </a:t>
            </a:r>
            <a:r>
              <a:rPr lang="da-DK" sz="2400" b="1" dirty="0">
                <a:latin typeface="Times New Roman" panose="02020603050405020304" pitchFamily="18" charset="0"/>
                <a:cs typeface="Times New Roman" panose="02020603050405020304" pitchFamily="18" charset="0"/>
              </a:rPr>
              <a:t>Lựa chọn trò chơi dạy học:</a:t>
            </a:r>
            <a:r>
              <a:rPr lang="da-DK" sz="2400" dirty="0">
                <a:latin typeface="Times New Roman" panose="02020603050405020304" pitchFamily="18" charset="0"/>
                <a:cs typeface="Times New Roman" panose="02020603050405020304" pitchFamily="18" charset="0"/>
              </a:rPr>
              <a:t> Trò chơi cần phù hợp với nội dung  dạy học. </a:t>
            </a:r>
          </a:p>
          <a:p>
            <a:pPr algn="just"/>
            <a:r>
              <a:rPr lang="da-DK" sz="2400" b="1" dirty="0">
                <a:latin typeface="Times New Roman" panose="02020603050405020304" pitchFamily="18" charset="0"/>
                <a:cs typeface="Times New Roman" panose="02020603050405020304" pitchFamily="18" charset="0"/>
              </a:rPr>
              <a:t>	+ Xây dựng trò chơi dạy học:</a:t>
            </a:r>
            <a:r>
              <a:rPr lang="da-DK" sz="2400" dirty="0">
                <a:latin typeface="Times New Roman" panose="02020603050405020304" pitchFamily="18" charset="0"/>
                <a:cs typeface="Times New Roman" panose="02020603050405020304" pitchFamily="18" charset="0"/>
              </a:rPr>
              <a:t> Xây dựng trò chơi với </a:t>
            </a:r>
            <a:r>
              <a:rPr lang="da-DK" sz="2400" dirty="0" smtClean="0">
                <a:latin typeface="Times New Roman" panose="02020603050405020304" pitchFamily="18" charset="0"/>
                <a:cs typeface="Times New Roman" panose="02020603050405020304" pitchFamily="18" charset="0"/>
              </a:rPr>
              <a:t>một số phần mềm như: PowerPoint, Random, Plicker, Quiziz,...</a:t>
            </a:r>
            <a:endParaRPr lang="da-DK" sz="2400" dirty="0">
              <a:latin typeface="Times New Roman" panose="02020603050405020304" pitchFamily="18" charset="0"/>
              <a:cs typeface="Times New Roman" panose="02020603050405020304" pitchFamily="18" charset="0"/>
            </a:endParaRPr>
          </a:p>
          <a:p>
            <a:r>
              <a:rPr lang="da-DK" sz="2400" b="1" dirty="0">
                <a:latin typeface="Times New Roman" panose="02020603050405020304" pitchFamily="18" charset="0"/>
                <a:cs typeface="Times New Roman" panose="02020603050405020304" pitchFamily="18" charset="0"/>
              </a:rPr>
              <a:t>            </a:t>
            </a:r>
            <a:r>
              <a:rPr lang="da-DK" sz="2400" b="1" dirty="0" smtClean="0">
                <a:latin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cs typeface="Times New Roman" panose="02020603050405020304" pitchFamily="18" charset="0"/>
              </a:rPr>
              <a:t>Kiểm tra, đánh giá trò chơi:</a:t>
            </a:r>
            <a:r>
              <a:rPr lang="da-DK" sz="2400" dirty="0">
                <a:latin typeface="Times New Roman" panose="02020603050405020304" pitchFamily="18" charset="0"/>
                <a:cs typeface="Times New Roman" panose="02020603050405020304" pitchFamily="18" charset="0"/>
              </a:rPr>
              <a:t> Việc kiểm tra đánh giá trò chơi giúp giáo </a:t>
            </a:r>
            <a:r>
              <a:rPr lang="da-DK" sz="2400" dirty="0" smtClean="0">
                <a:latin typeface="Times New Roman" panose="02020603050405020304" pitchFamily="18" charset="0"/>
                <a:cs typeface="Times New Roman" panose="02020603050405020304" pitchFamily="18" charset="0"/>
              </a:rPr>
              <a:t>viên </a:t>
            </a:r>
            <a:r>
              <a:rPr lang="da-DK" sz="2400" dirty="0">
                <a:latin typeface="Times New Roman" panose="02020603050405020304" pitchFamily="18" charset="0"/>
                <a:cs typeface="Times New Roman" panose="02020603050405020304" pitchFamily="18" charset="0"/>
              </a:rPr>
              <a:t>nhận định tính hiệu quả của trò chơi trong dạy học.</a:t>
            </a:r>
            <a:br>
              <a:rPr lang="da-DK" sz="2400" dirty="0">
                <a:latin typeface="Times New Roman" panose="02020603050405020304" pitchFamily="18" charset="0"/>
                <a:cs typeface="Times New Roman" panose="02020603050405020304" pitchFamily="18" charset="0"/>
              </a:rPr>
            </a:br>
            <a:endParaRPr lang="en-US" sz="2400" dirty="0"/>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65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307" y="281354"/>
            <a:ext cx="10955216" cy="4524315"/>
          </a:xfrm>
          <a:prstGeom prst="rect">
            <a:avLst/>
          </a:prstGeom>
          <a:noFill/>
        </p:spPr>
        <p:txBody>
          <a:bodyPr wrap="square" rtlCol="0">
            <a:spAutoFit/>
          </a:bodyPr>
          <a:lstStyle/>
          <a:p>
            <a:pPr algn="just"/>
            <a:r>
              <a:rPr lang="da-DK" b="1" dirty="0"/>
              <a:t> </a:t>
            </a:r>
            <a:r>
              <a:rPr lang="da-DK" b="1" dirty="0" smtClean="0"/>
              <a:t>	</a:t>
            </a:r>
            <a:r>
              <a:rPr lang="da-DK" sz="2400" b="1" dirty="0" smtClean="0">
                <a:latin typeface="Times New Roman" panose="02020603050405020304" pitchFamily="18" charset="0"/>
                <a:cs typeface="Times New Roman" panose="02020603050405020304" pitchFamily="18" charset="0"/>
              </a:rPr>
              <a:t>* </a:t>
            </a:r>
            <a:r>
              <a:rPr lang="da-DK" sz="2400" b="1" dirty="0">
                <a:latin typeface="Times New Roman" panose="02020603050405020304" pitchFamily="18" charset="0"/>
                <a:cs typeface="Times New Roman" panose="02020603050405020304" pitchFamily="18" charset="0"/>
              </a:rPr>
              <a:t>Một số trò chơi trong giờ học toán lớp 4.</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Trò </a:t>
            </a:r>
            <a:r>
              <a:rPr lang="vi-VN" sz="2400" b="1" dirty="0">
                <a:latin typeface="Times New Roman" panose="02020603050405020304" pitchFamily="18" charset="0"/>
                <a:cs typeface="Times New Roman" panose="02020603050405020304" pitchFamily="18" charset="0"/>
              </a:rPr>
              <a:t>chơi 1:</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THỬ THÁCH LÀM VƯỜN</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Trong bài 11: Hàng và lớp (Trang 37</a:t>
            </a:r>
            <a:r>
              <a:rPr lang="vi-VN" sz="2400" dirty="0" smtClean="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da-DK" sz="2400" dirty="0">
                <a:latin typeface="Times New Roman" panose="02020603050405020304" pitchFamily="18" charset="0"/>
                <a:cs typeface="Times New Roman" panose="02020603050405020304" pitchFamily="18" charset="0"/>
              </a:rPr>
              <a:t>          </a:t>
            </a:r>
            <a:r>
              <a:rPr lang="da-DK"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Trò </a:t>
            </a:r>
            <a:r>
              <a:rPr lang="vi-VN" sz="2400" dirty="0">
                <a:latin typeface="Times New Roman" panose="02020603050405020304" pitchFamily="18" charset="0"/>
                <a:cs typeface="Times New Roman" panose="02020603050405020304" pitchFamily="18" charset="0"/>
              </a:rPr>
              <a:t>chơi được xây dựng các câu hỏi dưới dạng trắc nghiệm khách quan, lựa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chọn đáp án đúng.  </a:t>
            </a:r>
            <a:endParaRPr lang="en-US" sz="2400" dirty="0">
              <a:latin typeface="Times New Roman" panose="02020603050405020304" pitchFamily="18" charset="0"/>
              <a:cs typeface="Times New Roman" panose="02020603050405020304" pitchFamily="18" charset="0"/>
            </a:endParaRPr>
          </a:p>
          <a:p>
            <a:pPr algn="just"/>
            <a:r>
              <a:rPr lang="da-DK"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Cách chơi: </a:t>
            </a:r>
            <a:r>
              <a:rPr lang="vi-VN" sz="2400" dirty="0">
                <a:latin typeface="Times New Roman" panose="02020603050405020304" pitchFamily="18" charset="0"/>
                <a:cs typeface="Times New Roman" panose="02020603050405020304" pitchFamily="18" charset="0"/>
              </a:rPr>
              <a:t> Giáo viên đưa ra 2 dụng cụ làm vườn và 1 gói hạt giống. Nhiệm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vụ của học sinh là trả lời đúng 3 câu hỏi để dành phần làm vườn. Giáo viên chia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lớp làm 2 nhóm, đưa ra 3 câu hỏi. Các nhóm giơ tay giành quyền trả lời.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Luật </a:t>
            </a:r>
            <a:r>
              <a:rPr lang="vi-VN" sz="2400" b="1" dirty="0">
                <a:latin typeface="Times New Roman" panose="02020603050405020304" pitchFamily="18" charset="0"/>
                <a:cs typeface="Times New Roman" panose="02020603050405020304" pitchFamily="18" charset="0"/>
              </a:rPr>
              <a:t>chơi:</a:t>
            </a:r>
            <a:r>
              <a:rPr lang="vi-VN" sz="2400" dirty="0">
                <a:latin typeface="Times New Roman" panose="02020603050405020304" pitchFamily="18" charset="0"/>
                <a:cs typeface="Times New Roman" panose="02020603050405020304" pitchFamily="18" charset="0"/>
              </a:rPr>
              <a:t> Nhóm  nào trả lời nhanh và đúng  là nhóm chiến thắng sẽ được chọn dụng cụ làm vườn. </a:t>
            </a:r>
            <a:endParaRPr lang="en-US" sz="2400"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Hiệu </a:t>
            </a:r>
            <a:r>
              <a:rPr lang="vi-VN" sz="2400" b="1" dirty="0">
                <a:latin typeface="Times New Roman" panose="02020603050405020304" pitchFamily="18" charset="0"/>
                <a:cs typeface="Times New Roman" panose="02020603050405020304" pitchFamily="18" charset="0"/>
              </a:rPr>
              <a:t>quả trò chơi:</a:t>
            </a:r>
            <a:r>
              <a:rPr lang="vi-VN" sz="2400" dirty="0">
                <a:latin typeface="Times New Roman" panose="02020603050405020304" pitchFamily="18" charset="0"/>
                <a:cs typeface="Times New Roman" panose="02020603050405020304" pitchFamily="18" charset="0"/>
              </a:rPr>
              <a:t> Trò chơi đã giúp các em có tâm thế thoải mái, hứng khởi trước giờ học. </a:t>
            </a:r>
            <a:r>
              <a:rPr lang="vi-VN" sz="2400" b="1" dirty="0" smtClean="0">
                <a:solidFill>
                  <a:srgbClr val="FF0000"/>
                </a:solidFill>
                <a:latin typeface="Times New Roman" panose="02020603050405020304" pitchFamily="18" charset="0"/>
                <a:cs typeface="Times New Roman" panose="02020603050405020304" pitchFamily="18" charset="0"/>
              </a:rPr>
              <a:t>(Giáo </a:t>
            </a:r>
            <a:r>
              <a:rPr lang="vi-VN" sz="2400" b="1" dirty="0">
                <a:solidFill>
                  <a:srgbClr val="FF0000"/>
                </a:solidFill>
                <a:latin typeface="Times New Roman" panose="02020603050405020304" pitchFamily="18" charset="0"/>
                <a:cs typeface="Times New Roman" panose="02020603050405020304" pitchFamily="18" charset="0"/>
              </a:rPr>
              <a:t>dục kĩ năng sống và yêu lao động, biết trồng cây bảo vệ môi trường)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506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Rounded Corners 3"/>
          <p:cNvSpPr/>
          <p:nvPr/>
        </p:nvSpPr>
        <p:spPr>
          <a:xfrm rot="5400000">
            <a:off x="-985116" y="1147158"/>
            <a:ext cx="3697426" cy="1523999"/>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ectangle: Rounded Corners 4"/>
          <p:cNvSpPr/>
          <p:nvPr/>
        </p:nvSpPr>
        <p:spPr>
          <a:xfrm>
            <a:off x="302772" y="279396"/>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Rectangle: Rounded Corners 4"/>
          <p:cNvSpPr/>
          <p:nvPr/>
        </p:nvSpPr>
        <p:spPr>
          <a:xfrm>
            <a:off x="307864" y="1397000"/>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4"/>
          <p:cNvSpPr/>
          <p:nvPr/>
        </p:nvSpPr>
        <p:spPr>
          <a:xfrm>
            <a:off x="307864" y="2514600"/>
            <a:ext cx="1121649" cy="1004375"/>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924" y="278461"/>
            <a:ext cx="890079" cy="939073"/>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225" y="1481217"/>
            <a:ext cx="868744" cy="911873"/>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000" y="2651999"/>
            <a:ext cx="1095400" cy="878601"/>
          </a:xfrm>
          <a:prstGeom prst="rect">
            <a:avLst/>
          </a:prstGeom>
        </p:spPr>
      </p:pic>
      <p:grpSp>
        <p:nvGrpSpPr>
          <p:cNvPr id="9" name="Group 8"/>
          <p:cNvGrpSpPr/>
          <p:nvPr/>
        </p:nvGrpSpPr>
        <p:grpSpPr>
          <a:xfrm>
            <a:off x="203200" y="5359400"/>
            <a:ext cx="3883025" cy="1213969"/>
            <a:chOff x="374847" y="4019550"/>
            <a:chExt cx="2912269" cy="910477"/>
          </a:xfrm>
        </p:grpSpPr>
        <p:grpSp>
          <p:nvGrpSpPr>
            <p:cNvPr id="7" name="Group 6"/>
            <p:cNvGrpSpPr/>
            <p:nvPr/>
          </p:nvGrpSpPr>
          <p:grpSpPr>
            <a:xfrm>
              <a:off x="374847" y="4019550"/>
              <a:ext cx="2825553" cy="910477"/>
              <a:chOff x="374847" y="3855540"/>
              <a:chExt cx="3254370" cy="1074487"/>
            </a:xfrm>
          </p:grpSpPr>
          <p:sp>
            <p:nvSpPr>
              <p:cNvPr id="24"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6" name="TextBox 5"/>
              <p:cNvSpPr txBox="1"/>
              <p:nvPr/>
            </p:nvSpPr>
            <p:spPr>
              <a:xfrm>
                <a:off x="502990"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srgbClr val="FFFFFF"/>
                      </a:solidFill>
                    </a:ln>
                    <a:solidFill>
                      <a:srgbClr val="C00000"/>
                    </a:solidFill>
                    <a:effectLst/>
                    <a:uLnTx/>
                    <a:uFillTx/>
                    <a:latin typeface="Cambria" panose="02040503050406030204" pitchFamily="18" charset="0"/>
                    <a:ea typeface="Cambria" panose="02040503050406030204" pitchFamily="18" charset="0"/>
                  </a:rPr>
                  <a:t>A</a:t>
                </a:r>
              </a:p>
            </p:txBody>
          </p:sp>
        </p:grpSp>
        <p:sp>
          <p:nvSpPr>
            <p:cNvPr id="8" name="TextBox 7"/>
            <p:cNvSpPr txBox="1"/>
            <p:nvPr/>
          </p:nvSpPr>
          <p:spPr>
            <a:xfrm>
              <a:off x="1404631" y="4300538"/>
              <a:ext cx="1882485"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750 003</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36" name="Group 35"/>
          <p:cNvGrpSpPr/>
          <p:nvPr/>
        </p:nvGrpSpPr>
        <p:grpSpPr>
          <a:xfrm>
            <a:off x="4165600" y="5391823"/>
            <a:ext cx="3969599" cy="1213970"/>
            <a:chOff x="374847" y="4019551"/>
            <a:chExt cx="2977199" cy="910477"/>
          </a:xfrm>
        </p:grpSpPr>
        <p:grpSp>
          <p:nvGrpSpPr>
            <p:cNvPr id="37" name="Group 36"/>
            <p:cNvGrpSpPr/>
            <p:nvPr/>
          </p:nvGrpSpPr>
          <p:grpSpPr>
            <a:xfrm>
              <a:off x="374847" y="4019551"/>
              <a:ext cx="2825553" cy="910477"/>
              <a:chOff x="374847" y="3855540"/>
              <a:chExt cx="3254370" cy="1074487"/>
            </a:xfrm>
          </p:grpSpPr>
          <p:sp>
            <p:nvSpPr>
              <p:cNvPr id="39"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41" name="TextBox 40"/>
              <p:cNvSpPr txBox="1"/>
              <p:nvPr/>
            </p:nvSpPr>
            <p:spPr>
              <a:xfrm>
                <a:off x="583668"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srgbClr val="FFFFFF"/>
                      </a:solidFill>
                    </a:ln>
                    <a:solidFill>
                      <a:srgbClr val="C00000"/>
                    </a:solidFill>
                    <a:effectLst/>
                    <a:uLnTx/>
                    <a:uFillTx/>
                    <a:latin typeface="Cambria" panose="02040503050406030204" pitchFamily="18" charset="0"/>
                    <a:ea typeface="Cambria" panose="02040503050406030204" pitchFamily="18" charset="0"/>
                  </a:rPr>
                  <a:t>B</a:t>
                </a:r>
              </a:p>
            </p:txBody>
          </p:sp>
        </p:grpSp>
        <p:sp>
          <p:nvSpPr>
            <p:cNvPr id="38" name="TextBox 37"/>
            <p:cNvSpPr txBox="1"/>
            <p:nvPr/>
          </p:nvSpPr>
          <p:spPr>
            <a:xfrm>
              <a:off x="1304618" y="4336256"/>
              <a:ext cx="204742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700 503</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42" name="Group 41"/>
          <p:cNvGrpSpPr/>
          <p:nvPr/>
        </p:nvGrpSpPr>
        <p:grpSpPr>
          <a:xfrm>
            <a:off x="8119796" y="5359401"/>
            <a:ext cx="3767404" cy="1213970"/>
            <a:chOff x="374847" y="4019551"/>
            <a:chExt cx="2825553" cy="910477"/>
          </a:xfrm>
        </p:grpSpPr>
        <p:grpSp>
          <p:nvGrpSpPr>
            <p:cNvPr id="43" name="Group 42"/>
            <p:cNvGrpSpPr/>
            <p:nvPr/>
          </p:nvGrpSpPr>
          <p:grpSpPr>
            <a:xfrm>
              <a:off x="374847" y="4019551"/>
              <a:ext cx="2825553" cy="910477"/>
              <a:chOff x="374847" y="3855540"/>
              <a:chExt cx="3254370" cy="1074487"/>
            </a:xfrm>
          </p:grpSpPr>
          <p:sp>
            <p:nvSpPr>
              <p:cNvPr id="46" name="Rectangle: Rounded Corners 3"/>
              <p:cNvSpPr/>
              <p:nvPr/>
            </p:nvSpPr>
            <p:spPr>
              <a:xfrm>
                <a:off x="1160850" y="3935663"/>
                <a:ext cx="2468367" cy="914243"/>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4847" y="3855540"/>
                <a:ext cx="1079105" cy="1074487"/>
              </a:xfrm>
              <a:prstGeom prst="rect">
                <a:avLst/>
              </a:prstGeom>
            </p:spPr>
          </p:pic>
          <p:sp>
            <p:nvSpPr>
              <p:cNvPr id="48" name="TextBox 47"/>
              <p:cNvSpPr txBox="1"/>
              <p:nvPr/>
            </p:nvSpPr>
            <p:spPr>
              <a:xfrm>
                <a:off x="502990" y="3855540"/>
                <a:ext cx="844352" cy="1061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srgbClr val="FFFFFF"/>
                      </a:solidFill>
                    </a:ln>
                    <a:solidFill>
                      <a:srgbClr val="C00000"/>
                    </a:solidFill>
                    <a:effectLst/>
                    <a:uLnTx/>
                    <a:uFillTx/>
                    <a:latin typeface="Cambria" panose="02040503050406030204" pitchFamily="18" charset="0"/>
                    <a:ea typeface="Cambria" panose="02040503050406030204" pitchFamily="18" charset="0"/>
                  </a:rPr>
                  <a:t>C</a:t>
                </a:r>
              </a:p>
            </p:txBody>
          </p:sp>
        </p:grpSp>
        <p:sp>
          <p:nvSpPr>
            <p:cNvPr id="45" name="TextBox 44"/>
            <p:cNvSpPr txBox="1"/>
            <p:nvPr/>
          </p:nvSpPr>
          <p:spPr>
            <a:xfrm>
              <a:off x="1311762" y="4171950"/>
              <a:ext cx="1736238" cy="561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705 003</a:t>
              </a:r>
              <a:endParaRPr kumimoji="0" lang="vi-VN" altLang="en-US" sz="4265"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grpSp>
        <p:nvGrpSpPr>
          <p:cNvPr id="56" name="Group 55"/>
          <p:cNvGrpSpPr/>
          <p:nvPr/>
        </p:nvGrpSpPr>
        <p:grpSpPr>
          <a:xfrm>
            <a:off x="2609912" y="220868"/>
            <a:ext cx="8566088" cy="3411332"/>
            <a:chOff x="1957434" y="165651"/>
            <a:chExt cx="6424566" cy="2558499"/>
          </a:xfrm>
        </p:grpSpPr>
        <p:sp>
          <p:nvSpPr>
            <p:cNvPr id="16" name="Rectangle: Rounded Corners 3"/>
            <p:cNvSpPr/>
            <p:nvPr/>
          </p:nvSpPr>
          <p:spPr>
            <a:xfrm>
              <a:off x="2632029" y="165651"/>
              <a:ext cx="5749971" cy="2558499"/>
            </a:xfrm>
            <a:custGeom>
              <a:avLst/>
              <a:gdLst>
                <a:gd name="connsiteX0" fmla="*/ 0 w 4916556"/>
                <a:gd name="connsiteY0" fmla="*/ 337937 h 2027583"/>
                <a:gd name="connsiteX1" fmla="*/ 337937 w 4916556"/>
                <a:gd name="connsiteY1" fmla="*/ 0 h 2027583"/>
                <a:gd name="connsiteX2" fmla="*/ 783209 w 4916556"/>
                <a:gd name="connsiteY2" fmla="*/ 0 h 2027583"/>
                <a:gd name="connsiteX3" fmla="*/ 1228480 w 4916556"/>
                <a:gd name="connsiteY3" fmla="*/ 0 h 2027583"/>
                <a:gd name="connsiteX4" fmla="*/ 1758565 w 4916556"/>
                <a:gd name="connsiteY4" fmla="*/ 0 h 2027583"/>
                <a:gd name="connsiteX5" fmla="*/ 2161430 w 4916556"/>
                <a:gd name="connsiteY5" fmla="*/ 0 h 2027583"/>
                <a:gd name="connsiteX6" fmla="*/ 2733922 w 4916556"/>
                <a:gd name="connsiteY6" fmla="*/ 0 h 2027583"/>
                <a:gd name="connsiteX7" fmla="*/ 3221601 w 4916556"/>
                <a:gd name="connsiteY7" fmla="*/ 0 h 2027583"/>
                <a:gd name="connsiteX8" fmla="*/ 3751686 w 4916556"/>
                <a:gd name="connsiteY8" fmla="*/ 0 h 2027583"/>
                <a:gd name="connsiteX9" fmla="*/ 4578619 w 4916556"/>
                <a:gd name="connsiteY9" fmla="*/ 0 h 2027583"/>
                <a:gd name="connsiteX10" fmla="*/ 4916556 w 4916556"/>
                <a:gd name="connsiteY10" fmla="*/ 337937 h 2027583"/>
                <a:gd name="connsiteX11" fmla="*/ 4916556 w 4916556"/>
                <a:gd name="connsiteY11" fmla="*/ 747955 h 2027583"/>
                <a:gd name="connsiteX12" fmla="*/ 4916556 w 4916556"/>
                <a:gd name="connsiteY12" fmla="*/ 1171491 h 2027583"/>
                <a:gd name="connsiteX13" fmla="*/ 4916556 w 4916556"/>
                <a:gd name="connsiteY13" fmla="*/ 1689646 h 2027583"/>
                <a:gd name="connsiteX14" fmla="*/ 4578619 w 4916556"/>
                <a:gd name="connsiteY14" fmla="*/ 2027583 h 2027583"/>
                <a:gd name="connsiteX15" fmla="*/ 4133347 w 4916556"/>
                <a:gd name="connsiteY15" fmla="*/ 2027583 h 2027583"/>
                <a:gd name="connsiteX16" fmla="*/ 3688076 w 4916556"/>
                <a:gd name="connsiteY16" fmla="*/ 2027583 h 2027583"/>
                <a:gd name="connsiteX17" fmla="*/ 3073177 w 4916556"/>
                <a:gd name="connsiteY17" fmla="*/ 2027583 h 2027583"/>
                <a:gd name="connsiteX18" fmla="*/ 2458278 w 4916556"/>
                <a:gd name="connsiteY18" fmla="*/ 2027583 h 2027583"/>
                <a:gd name="connsiteX19" fmla="*/ 1970600 w 4916556"/>
                <a:gd name="connsiteY19" fmla="*/ 2027583 h 2027583"/>
                <a:gd name="connsiteX20" fmla="*/ 1482921 w 4916556"/>
                <a:gd name="connsiteY20" fmla="*/ 2027583 h 2027583"/>
                <a:gd name="connsiteX21" fmla="*/ 1080056 w 4916556"/>
                <a:gd name="connsiteY21" fmla="*/ 2027583 h 2027583"/>
                <a:gd name="connsiteX22" fmla="*/ 337937 w 4916556"/>
                <a:gd name="connsiteY22" fmla="*/ 2027583 h 2027583"/>
                <a:gd name="connsiteX23" fmla="*/ 0 w 4916556"/>
                <a:gd name="connsiteY23" fmla="*/ 1689646 h 2027583"/>
                <a:gd name="connsiteX24" fmla="*/ 0 w 4916556"/>
                <a:gd name="connsiteY24" fmla="*/ 1239076 h 2027583"/>
                <a:gd name="connsiteX25" fmla="*/ 0 w 4916556"/>
                <a:gd name="connsiteY25" fmla="*/ 774990 h 2027583"/>
                <a:gd name="connsiteX26" fmla="*/ 0 w 4916556"/>
                <a:gd name="connsiteY26" fmla="*/ 337937 h 202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16556" h="2027583" fill="none" extrusionOk="0">
                  <a:moveTo>
                    <a:pt x="0" y="337937"/>
                  </a:moveTo>
                  <a:cubicBezTo>
                    <a:pt x="37907" y="191966"/>
                    <a:pt x="136190" y="1292"/>
                    <a:pt x="337937" y="0"/>
                  </a:cubicBezTo>
                  <a:cubicBezTo>
                    <a:pt x="467997" y="-2821"/>
                    <a:pt x="564057" y="41764"/>
                    <a:pt x="783209" y="0"/>
                  </a:cubicBezTo>
                  <a:cubicBezTo>
                    <a:pt x="1002361" y="-41764"/>
                    <a:pt x="1007457" y="30250"/>
                    <a:pt x="1228480" y="0"/>
                  </a:cubicBezTo>
                  <a:cubicBezTo>
                    <a:pt x="1449503" y="-30250"/>
                    <a:pt x="1618701" y="49103"/>
                    <a:pt x="1758565" y="0"/>
                  </a:cubicBezTo>
                  <a:cubicBezTo>
                    <a:pt x="1898429" y="-49103"/>
                    <a:pt x="2003517" y="16929"/>
                    <a:pt x="2161430" y="0"/>
                  </a:cubicBezTo>
                  <a:cubicBezTo>
                    <a:pt x="2319343" y="-16929"/>
                    <a:pt x="2499502" y="30965"/>
                    <a:pt x="2733922" y="0"/>
                  </a:cubicBezTo>
                  <a:cubicBezTo>
                    <a:pt x="2968342" y="-30965"/>
                    <a:pt x="3109968" y="6686"/>
                    <a:pt x="3221601" y="0"/>
                  </a:cubicBezTo>
                  <a:cubicBezTo>
                    <a:pt x="3333234" y="-6686"/>
                    <a:pt x="3544386" y="25004"/>
                    <a:pt x="3751686" y="0"/>
                  </a:cubicBezTo>
                  <a:cubicBezTo>
                    <a:pt x="3958987" y="-25004"/>
                    <a:pt x="4210818" y="21487"/>
                    <a:pt x="4578619" y="0"/>
                  </a:cubicBezTo>
                  <a:cubicBezTo>
                    <a:pt x="4762126" y="-20681"/>
                    <a:pt x="4906611" y="161802"/>
                    <a:pt x="4916556" y="337937"/>
                  </a:cubicBezTo>
                  <a:cubicBezTo>
                    <a:pt x="4951234" y="434211"/>
                    <a:pt x="4871627" y="619362"/>
                    <a:pt x="4916556" y="747955"/>
                  </a:cubicBezTo>
                  <a:cubicBezTo>
                    <a:pt x="4961485" y="876548"/>
                    <a:pt x="4890219" y="1060361"/>
                    <a:pt x="4916556" y="1171491"/>
                  </a:cubicBezTo>
                  <a:cubicBezTo>
                    <a:pt x="4942893" y="1282621"/>
                    <a:pt x="4865950" y="1523212"/>
                    <a:pt x="4916556" y="1689646"/>
                  </a:cubicBezTo>
                  <a:cubicBezTo>
                    <a:pt x="4897293" y="1878908"/>
                    <a:pt x="4773297" y="2064508"/>
                    <a:pt x="4578619" y="2027583"/>
                  </a:cubicBezTo>
                  <a:cubicBezTo>
                    <a:pt x="4460965" y="2069288"/>
                    <a:pt x="4291353" y="1975506"/>
                    <a:pt x="4133347" y="2027583"/>
                  </a:cubicBezTo>
                  <a:cubicBezTo>
                    <a:pt x="3975341" y="2079660"/>
                    <a:pt x="3890460" y="1996296"/>
                    <a:pt x="3688076" y="2027583"/>
                  </a:cubicBezTo>
                  <a:cubicBezTo>
                    <a:pt x="3485692" y="2058870"/>
                    <a:pt x="3233773" y="1974022"/>
                    <a:pt x="3073177" y="2027583"/>
                  </a:cubicBezTo>
                  <a:cubicBezTo>
                    <a:pt x="2912581" y="2081144"/>
                    <a:pt x="2706983" y="2012097"/>
                    <a:pt x="2458278" y="2027583"/>
                  </a:cubicBezTo>
                  <a:cubicBezTo>
                    <a:pt x="2209573" y="2043069"/>
                    <a:pt x="2151066" y="1971677"/>
                    <a:pt x="1970600" y="2027583"/>
                  </a:cubicBezTo>
                  <a:cubicBezTo>
                    <a:pt x="1790134" y="2083489"/>
                    <a:pt x="1598227" y="1979521"/>
                    <a:pt x="1482921" y="2027583"/>
                  </a:cubicBezTo>
                  <a:cubicBezTo>
                    <a:pt x="1367615" y="2075645"/>
                    <a:pt x="1176012" y="2017082"/>
                    <a:pt x="1080056" y="2027583"/>
                  </a:cubicBezTo>
                  <a:cubicBezTo>
                    <a:pt x="984101" y="2038084"/>
                    <a:pt x="514088" y="1988785"/>
                    <a:pt x="337937" y="2027583"/>
                  </a:cubicBezTo>
                  <a:cubicBezTo>
                    <a:pt x="103463" y="2026448"/>
                    <a:pt x="-17817" y="1901014"/>
                    <a:pt x="0" y="1689646"/>
                  </a:cubicBezTo>
                  <a:cubicBezTo>
                    <a:pt x="-34300" y="1563988"/>
                    <a:pt x="12048" y="1377363"/>
                    <a:pt x="0" y="1239076"/>
                  </a:cubicBezTo>
                  <a:cubicBezTo>
                    <a:pt x="-12048" y="1100789"/>
                    <a:pt x="11786" y="984162"/>
                    <a:pt x="0" y="774990"/>
                  </a:cubicBezTo>
                  <a:cubicBezTo>
                    <a:pt x="-11786" y="565818"/>
                    <a:pt x="20427" y="485631"/>
                    <a:pt x="0" y="337937"/>
                  </a:cubicBezTo>
                  <a:close/>
                </a:path>
                <a:path w="4916556" h="2027583" stroke="0" extrusionOk="0">
                  <a:moveTo>
                    <a:pt x="0" y="337937"/>
                  </a:moveTo>
                  <a:cubicBezTo>
                    <a:pt x="-30251" y="176616"/>
                    <a:pt x="163275" y="-30929"/>
                    <a:pt x="337937" y="0"/>
                  </a:cubicBezTo>
                  <a:cubicBezTo>
                    <a:pt x="493931" y="-44881"/>
                    <a:pt x="607282" y="18211"/>
                    <a:pt x="740802" y="0"/>
                  </a:cubicBezTo>
                  <a:cubicBezTo>
                    <a:pt x="874322" y="-18211"/>
                    <a:pt x="1052796" y="50161"/>
                    <a:pt x="1186073" y="0"/>
                  </a:cubicBezTo>
                  <a:cubicBezTo>
                    <a:pt x="1319350" y="-50161"/>
                    <a:pt x="1606297" y="29857"/>
                    <a:pt x="1758565" y="0"/>
                  </a:cubicBezTo>
                  <a:cubicBezTo>
                    <a:pt x="1910833" y="-29857"/>
                    <a:pt x="2067805" y="61929"/>
                    <a:pt x="2288651" y="0"/>
                  </a:cubicBezTo>
                  <a:cubicBezTo>
                    <a:pt x="2509497" y="-61929"/>
                    <a:pt x="2610624" y="35649"/>
                    <a:pt x="2691516" y="0"/>
                  </a:cubicBezTo>
                  <a:cubicBezTo>
                    <a:pt x="2772408" y="-35649"/>
                    <a:pt x="3079390" y="53445"/>
                    <a:pt x="3179194" y="0"/>
                  </a:cubicBezTo>
                  <a:cubicBezTo>
                    <a:pt x="3278998" y="-53445"/>
                    <a:pt x="3511087" y="7808"/>
                    <a:pt x="3709279" y="0"/>
                  </a:cubicBezTo>
                  <a:cubicBezTo>
                    <a:pt x="3907472" y="-7808"/>
                    <a:pt x="4178303" y="18562"/>
                    <a:pt x="4578619" y="0"/>
                  </a:cubicBezTo>
                  <a:cubicBezTo>
                    <a:pt x="4714279" y="-9648"/>
                    <a:pt x="4878351" y="139740"/>
                    <a:pt x="4916556" y="337937"/>
                  </a:cubicBezTo>
                  <a:cubicBezTo>
                    <a:pt x="4934651" y="465274"/>
                    <a:pt x="4882211" y="545858"/>
                    <a:pt x="4916556" y="747955"/>
                  </a:cubicBezTo>
                  <a:cubicBezTo>
                    <a:pt x="4950901" y="950052"/>
                    <a:pt x="4912199" y="1078217"/>
                    <a:pt x="4916556" y="1198525"/>
                  </a:cubicBezTo>
                  <a:cubicBezTo>
                    <a:pt x="4920913" y="1318833"/>
                    <a:pt x="4897247" y="1589436"/>
                    <a:pt x="4916556" y="1689646"/>
                  </a:cubicBezTo>
                  <a:cubicBezTo>
                    <a:pt x="4920899" y="1865113"/>
                    <a:pt x="4742621" y="2023836"/>
                    <a:pt x="4578619" y="2027583"/>
                  </a:cubicBezTo>
                  <a:cubicBezTo>
                    <a:pt x="4369610" y="2075936"/>
                    <a:pt x="4263810" y="1964935"/>
                    <a:pt x="4006127" y="2027583"/>
                  </a:cubicBezTo>
                  <a:cubicBezTo>
                    <a:pt x="3748444" y="2090231"/>
                    <a:pt x="3777308" y="2002177"/>
                    <a:pt x="3603262" y="2027583"/>
                  </a:cubicBezTo>
                  <a:cubicBezTo>
                    <a:pt x="3429216" y="2052989"/>
                    <a:pt x="3230484" y="1991954"/>
                    <a:pt x="3115584" y="2027583"/>
                  </a:cubicBezTo>
                  <a:cubicBezTo>
                    <a:pt x="3000684" y="2063212"/>
                    <a:pt x="2823003" y="1981853"/>
                    <a:pt x="2712719" y="2027583"/>
                  </a:cubicBezTo>
                  <a:cubicBezTo>
                    <a:pt x="2602435" y="2073313"/>
                    <a:pt x="2267845" y="1982292"/>
                    <a:pt x="2140227" y="2027583"/>
                  </a:cubicBezTo>
                  <a:cubicBezTo>
                    <a:pt x="2012609" y="2072874"/>
                    <a:pt x="1765629" y="2016087"/>
                    <a:pt x="1610142" y="2027583"/>
                  </a:cubicBezTo>
                  <a:cubicBezTo>
                    <a:pt x="1454656" y="2039079"/>
                    <a:pt x="1191190" y="1974778"/>
                    <a:pt x="1037650" y="2027583"/>
                  </a:cubicBezTo>
                  <a:cubicBezTo>
                    <a:pt x="884110" y="2080388"/>
                    <a:pt x="572073" y="2003746"/>
                    <a:pt x="337937" y="2027583"/>
                  </a:cubicBezTo>
                  <a:cubicBezTo>
                    <a:pt x="144082" y="2024473"/>
                    <a:pt x="19786" y="1861403"/>
                    <a:pt x="0" y="1689646"/>
                  </a:cubicBezTo>
                  <a:cubicBezTo>
                    <a:pt x="-10174" y="1547684"/>
                    <a:pt x="16580" y="1416982"/>
                    <a:pt x="0" y="1225559"/>
                  </a:cubicBezTo>
                  <a:cubicBezTo>
                    <a:pt x="-16580" y="1034136"/>
                    <a:pt x="4883" y="869937"/>
                    <a:pt x="0" y="761472"/>
                  </a:cubicBezTo>
                  <a:cubicBezTo>
                    <a:pt x="-4883" y="653007"/>
                    <a:pt x="29339" y="492379"/>
                    <a:pt x="0" y="337937"/>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sp>
          <p:nvSpPr>
            <p:cNvPr id="20" name="Rectangle: Rounded Corners 4"/>
            <p:cNvSpPr/>
            <p:nvPr/>
          </p:nvSpPr>
          <p:spPr>
            <a:xfrm>
              <a:off x="2817559" y="357807"/>
              <a:ext cx="5410200" cy="2200648"/>
            </a:xfrm>
            <a:custGeom>
              <a:avLst/>
              <a:gdLst>
                <a:gd name="connsiteX0" fmla="*/ 0 w 4558748"/>
                <a:gd name="connsiteY0" fmla="*/ 281615 h 1689654"/>
                <a:gd name="connsiteX1" fmla="*/ 281615 w 4558748"/>
                <a:gd name="connsiteY1" fmla="*/ 0 h 1689654"/>
                <a:gd name="connsiteX2" fmla="*/ 852403 w 4558748"/>
                <a:gd name="connsiteY2" fmla="*/ 0 h 1689654"/>
                <a:gd name="connsiteX3" fmla="*/ 1463147 w 4558748"/>
                <a:gd name="connsiteY3" fmla="*/ 0 h 1689654"/>
                <a:gd name="connsiteX4" fmla="*/ 1993980 w 4558748"/>
                <a:gd name="connsiteY4" fmla="*/ 0 h 1689654"/>
                <a:gd name="connsiteX5" fmla="*/ 2564768 w 4558748"/>
                <a:gd name="connsiteY5" fmla="*/ 0 h 1689654"/>
                <a:gd name="connsiteX6" fmla="*/ 3095601 w 4558748"/>
                <a:gd name="connsiteY6" fmla="*/ 0 h 1689654"/>
                <a:gd name="connsiteX7" fmla="*/ 3706345 w 4558748"/>
                <a:gd name="connsiteY7" fmla="*/ 0 h 1689654"/>
                <a:gd name="connsiteX8" fmla="*/ 4277133 w 4558748"/>
                <a:gd name="connsiteY8" fmla="*/ 0 h 1689654"/>
                <a:gd name="connsiteX9" fmla="*/ 4558748 w 4558748"/>
                <a:gd name="connsiteY9" fmla="*/ 281615 h 1689654"/>
                <a:gd name="connsiteX10" fmla="*/ 4558748 w 4558748"/>
                <a:gd name="connsiteY10" fmla="*/ 833563 h 1689654"/>
                <a:gd name="connsiteX11" fmla="*/ 4558748 w 4558748"/>
                <a:gd name="connsiteY11" fmla="*/ 1408039 h 1689654"/>
                <a:gd name="connsiteX12" fmla="*/ 4277133 w 4558748"/>
                <a:gd name="connsiteY12" fmla="*/ 1689654 h 1689654"/>
                <a:gd name="connsiteX13" fmla="*/ 3746300 w 4558748"/>
                <a:gd name="connsiteY13" fmla="*/ 1689654 h 1689654"/>
                <a:gd name="connsiteX14" fmla="*/ 3095601 w 4558748"/>
                <a:gd name="connsiteY14" fmla="*/ 1689654 h 1689654"/>
                <a:gd name="connsiteX15" fmla="*/ 2524813 w 4558748"/>
                <a:gd name="connsiteY15" fmla="*/ 1689654 h 1689654"/>
                <a:gd name="connsiteX16" fmla="*/ 1874114 w 4558748"/>
                <a:gd name="connsiteY16" fmla="*/ 1689654 h 1689654"/>
                <a:gd name="connsiteX17" fmla="*/ 1263371 w 4558748"/>
                <a:gd name="connsiteY17" fmla="*/ 1689654 h 1689654"/>
                <a:gd name="connsiteX18" fmla="*/ 281615 w 4558748"/>
                <a:gd name="connsiteY18" fmla="*/ 1689654 h 1689654"/>
                <a:gd name="connsiteX19" fmla="*/ 0 w 4558748"/>
                <a:gd name="connsiteY19" fmla="*/ 1408039 h 1689654"/>
                <a:gd name="connsiteX20" fmla="*/ 0 w 4558748"/>
                <a:gd name="connsiteY20" fmla="*/ 844827 h 1689654"/>
                <a:gd name="connsiteX21" fmla="*/ 0 w 4558748"/>
                <a:gd name="connsiteY21" fmla="*/ 281615 h 1689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58748" h="1689654" fill="none" extrusionOk="0">
                  <a:moveTo>
                    <a:pt x="0" y="281615"/>
                  </a:moveTo>
                  <a:cubicBezTo>
                    <a:pt x="-21782" y="127473"/>
                    <a:pt x="124387" y="7421"/>
                    <a:pt x="281615" y="0"/>
                  </a:cubicBezTo>
                  <a:cubicBezTo>
                    <a:pt x="535225" y="-34242"/>
                    <a:pt x="642641" y="16343"/>
                    <a:pt x="852403" y="0"/>
                  </a:cubicBezTo>
                  <a:cubicBezTo>
                    <a:pt x="1062165" y="-16343"/>
                    <a:pt x="1318268" y="9657"/>
                    <a:pt x="1463147" y="0"/>
                  </a:cubicBezTo>
                  <a:cubicBezTo>
                    <a:pt x="1608026" y="-9657"/>
                    <a:pt x="1887405" y="56999"/>
                    <a:pt x="1993980" y="0"/>
                  </a:cubicBezTo>
                  <a:cubicBezTo>
                    <a:pt x="2100555" y="-56999"/>
                    <a:pt x="2331836" y="486"/>
                    <a:pt x="2564768" y="0"/>
                  </a:cubicBezTo>
                  <a:cubicBezTo>
                    <a:pt x="2797700" y="-486"/>
                    <a:pt x="2948329" y="5982"/>
                    <a:pt x="3095601" y="0"/>
                  </a:cubicBezTo>
                  <a:cubicBezTo>
                    <a:pt x="3242873" y="-5982"/>
                    <a:pt x="3478607" y="4951"/>
                    <a:pt x="3706345" y="0"/>
                  </a:cubicBezTo>
                  <a:cubicBezTo>
                    <a:pt x="3934083" y="-4951"/>
                    <a:pt x="4039204" y="29132"/>
                    <a:pt x="4277133" y="0"/>
                  </a:cubicBezTo>
                  <a:cubicBezTo>
                    <a:pt x="4455507" y="-19218"/>
                    <a:pt x="4529304" y="98441"/>
                    <a:pt x="4558748" y="281615"/>
                  </a:cubicBezTo>
                  <a:cubicBezTo>
                    <a:pt x="4562027" y="542655"/>
                    <a:pt x="4501648" y="691408"/>
                    <a:pt x="4558748" y="833563"/>
                  </a:cubicBezTo>
                  <a:cubicBezTo>
                    <a:pt x="4615848" y="975718"/>
                    <a:pt x="4518043" y="1240289"/>
                    <a:pt x="4558748" y="1408039"/>
                  </a:cubicBezTo>
                  <a:cubicBezTo>
                    <a:pt x="4561572" y="1530719"/>
                    <a:pt x="4387416" y="1681542"/>
                    <a:pt x="4277133" y="1689654"/>
                  </a:cubicBezTo>
                  <a:cubicBezTo>
                    <a:pt x="4081828" y="1753229"/>
                    <a:pt x="3971539" y="1636321"/>
                    <a:pt x="3746300" y="1689654"/>
                  </a:cubicBezTo>
                  <a:cubicBezTo>
                    <a:pt x="3521061" y="1742987"/>
                    <a:pt x="3312789" y="1639121"/>
                    <a:pt x="3095601" y="1689654"/>
                  </a:cubicBezTo>
                  <a:cubicBezTo>
                    <a:pt x="2878413" y="1740187"/>
                    <a:pt x="2734022" y="1684709"/>
                    <a:pt x="2524813" y="1689654"/>
                  </a:cubicBezTo>
                  <a:cubicBezTo>
                    <a:pt x="2315604" y="1694599"/>
                    <a:pt x="2160357" y="1681158"/>
                    <a:pt x="1874114" y="1689654"/>
                  </a:cubicBezTo>
                  <a:cubicBezTo>
                    <a:pt x="1587871" y="1698150"/>
                    <a:pt x="1449336" y="1648130"/>
                    <a:pt x="1263371" y="1689654"/>
                  </a:cubicBezTo>
                  <a:cubicBezTo>
                    <a:pt x="1077406" y="1731178"/>
                    <a:pt x="611228" y="1574697"/>
                    <a:pt x="281615" y="1689654"/>
                  </a:cubicBezTo>
                  <a:cubicBezTo>
                    <a:pt x="142077" y="1676009"/>
                    <a:pt x="-8170" y="1554856"/>
                    <a:pt x="0" y="1408039"/>
                  </a:cubicBezTo>
                  <a:cubicBezTo>
                    <a:pt x="-58606" y="1128498"/>
                    <a:pt x="64747" y="1068055"/>
                    <a:pt x="0" y="844827"/>
                  </a:cubicBezTo>
                  <a:cubicBezTo>
                    <a:pt x="-64747" y="621599"/>
                    <a:pt x="15751" y="433578"/>
                    <a:pt x="0" y="281615"/>
                  </a:cubicBezTo>
                  <a:close/>
                </a:path>
                <a:path w="4558748" h="1689654" stroke="0" extrusionOk="0">
                  <a:moveTo>
                    <a:pt x="0" y="281615"/>
                  </a:moveTo>
                  <a:cubicBezTo>
                    <a:pt x="3266" y="126390"/>
                    <a:pt x="101742" y="-6125"/>
                    <a:pt x="281615" y="0"/>
                  </a:cubicBezTo>
                  <a:cubicBezTo>
                    <a:pt x="553342" y="-77622"/>
                    <a:pt x="744546" y="51266"/>
                    <a:pt x="932314" y="0"/>
                  </a:cubicBezTo>
                  <a:cubicBezTo>
                    <a:pt x="1120082" y="-51266"/>
                    <a:pt x="1409265" y="29806"/>
                    <a:pt x="1543057" y="0"/>
                  </a:cubicBezTo>
                  <a:cubicBezTo>
                    <a:pt x="1676849" y="-29806"/>
                    <a:pt x="1901288" y="55216"/>
                    <a:pt x="2073890" y="0"/>
                  </a:cubicBezTo>
                  <a:cubicBezTo>
                    <a:pt x="2246492" y="-55216"/>
                    <a:pt x="2428333" y="76489"/>
                    <a:pt x="2724589" y="0"/>
                  </a:cubicBezTo>
                  <a:cubicBezTo>
                    <a:pt x="3020845" y="-76489"/>
                    <a:pt x="3029144" y="49760"/>
                    <a:pt x="3175512" y="0"/>
                  </a:cubicBezTo>
                  <a:cubicBezTo>
                    <a:pt x="3321880" y="-49760"/>
                    <a:pt x="3477026" y="35728"/>
                    <a:pt x="3666390" y="0"/>
                  </a:cubicBezTo>
                  <a:cubicBezTo>
                    <a:pt x="3855754" y="-35728"/>
                    <a:pt x="4069416" y="61388"/>
                    <a:pt x="4277133" y="0"/>
                  </a:cubicBezTo>
                  <a:cubicBezTo>
                    <a:pt x="4432534" y="-32682"/>
                    <a:pt x="4533968" y="115515"/>
                    <a:pt x="4558748" y="281615"/>
                  </a:cubicBezTo>
                  <a:cubicBezTo>
                    <a:pt x="4582772" y="541328"/>
                    <a:pt x="4541741" y="591632"/>
                    <a:pt x="4558748" y="811034"/>
                  </a:cubicBezTo>
                  <a:cubicBezTo>
                    <a:pt x="4575755" y="1030436"/>
                    <a:pt x="4514874" y="1113491"/>
                    <a:pt x="4558748" y="1408039"/>
                  </a:cubicBezTo>
                  <a:cubicBezTo>
                    <a:pt x="4545257" y="1581009"/>
                    <a:pt x="4408344" y="1710321"/>
                    <a:pt x="4277133" y="1689654"/>
                  </a:cubicBezTo>
                  <a:cubicBezTo>
                    <a:pt x="4010931" y="1693484"/>
                    <a:pt x="3941734" y="1662413"/>
                    <a:pt x="3706345" y="1689654"/>
                  </a:cubicBezTo>
                  <a:cubicBezTo>
                    <a:pt x="3470956" y="1716895"/>
                    <a:pt x="3340658" y="1662684"/>
                    <a:pt x="3215467" y="1689654"/>
                  </a:cubicBezTo>
                  <a:cubicBezTo>
                    <a:pt x="3090276" y="1716624"/>
                    <a:pt x="2851014" y="1671141"/>
                    <a:pt x="2724589" y="1689654"/>
                  </a:cubicBezTo>
                  <a:cubicBezTo>
                    <a:pt x="2598164" y="1708167"/>
                    <a:pt x="2415254" y="1639613"/>
                    <a:pt x="2113845" y="1689654"/>
                  </a:cubicBezTo>
                  <a:cubicBezTo>
                    <a:pt x="1812436" y="1739695"/>
                    <a:pt x="1735390" y="1676484"/>
                    <a:pt x="1583012" y="1689654"/>
                  </a:cubicBezTo>
                  <a:cubicBezTo>
                    <a:pt x="1430634" y="1702824"/>
                    <a:pt x="1237448" y="1643171"/>
                    <a:pt x="1052179" y="1689654"/>
                  </a:cubicBezTo>
                  <a:cubicBezTo>
                    <a:pt x="866910" y="1736137"/>
                    <a:pt x="605552" y="1680059"/>
                    <a:pt x="281615" y="1689654"/>
                  </a:cubicBezTo>
                  <a:cubicBezTo>
                    <a:pt x="104740" y="1688964"/>
                    <a:pt x="18008" y="1541456"/>
                    <a:pt x="0" y="1408039"/>
                  </a:cubicBezTo>
                  <a:cubicBezTo>
                    <a:pt x="-61295" y="1228282"/>
                    <a:pt x="19237" y="1070889"/>
                    <a:pt x="0" y="833563"/>
                  </a:cubicBezTo>
                  <a:cubicBezTo>
                    <a:pt x="-19237" y="596237"/>
                    <a:pt x="66081" y="409579"/>
                    <a:pt x="0" y="281615"/>
                  </a:cubicBezTo>
                  <a:close/>
                </a:path>
              </a:pathLst>
            </a:cu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endParaRPr>
            </a:p>
          </p:txBody>
        </p:sp>
        <p:grpSp>
          <p:nvGrpSpPr>
            <p:cNvPr id="54" name="Group 53"/>
            <p:cNvGrpSpPr/>
            <p:nvPr/>
          </p:nvGrpSpPr>
          <p:grpSpPr>
            <a:xfrm>
              <a:off x="1957434" y="671120"/>
              <a:ext cx="1511300" cy="1506538"/>
              <a:chOff x="1957434" y="671120"/>
              <a:chExt cx="1511300" cy="1506538"/>
            </a:xfrm>
          </p:grpSpPr>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57434" y="671120"/>
                <a:ext cx="1511300"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2542947" y="993787"/>
                <a:ext cx="704019" cy="8072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1</a:t>
                </a:r>
              </a:p>
            </p:txBody>
          </p:sp>
        </p:grpSp>
        <p:sp>
          <p:nvSpPr>
            <p:cNvPr id="55" name="TextBox 54"/>
            <p:cNvSpPr txBox="1"/>
            <p:nvPr/>
          </p:nvSpPr>
          <p:spPr>
            <a:xfrm>
              <a:off x="3436143" y="476250"/>
              <a:ext cx="4402931" cy="17312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800" dirty="0" err="1">
                  <a:solidFill>
                    <a:srgbClr val="000000"/>
                  </a:solidFill>
                  <a:latin typeface="Cambria" panose="02040503050406030204" pitchFamily="18" charset="0"/>
                  <a:ea typeface="Cambria" panose="02040503050406030204" pitchFamily="18" charset="0"/>
                </a:rPr>
                <a:t>Viết</a:t>
              </a:r>
              <a:r>
                <a:rPr lang="en-US" altLang="en-US" sz="4800" dirty="0">
                  <a:solidFill>
                    <a:srgbClr val="000000"/>
                  </a:solidFill>
                  <a:latin typeface="Cambria" panose="02040503050406030204" pitchFamily="18" charset="0"/>
                  <a:ea typeface="Cambria" panose="02040503050406030204" pitchFamily="18" charset="0"/>
                </a:rPr>
                <a:t> </a:t>
              </a:r>
              <a:r>
                <a:rPr lang="en-US" altLang="en-US" sz="4800" dirty="0" err="1">
                  <a:solidFill>
                    <a:srgbClr val="000000"/>
                  </a:solidFill>
                  <a:latin typeface="Cambria" panose="02040503050406030204" pitchFamily="18" charset="0"/>
                  <a:ea typeface="Cambria" panose="02040503050406030204" pitchFamily="18" charset="0"/>
                </a:rPr>
                <a:t>số</a:t>
              </a:r>
              <a:r>
                <a:rPr lang="en-US" altLang="en-US" sz="4800" dirty="0">
                  <a:solidFill>
                    <a:srgbClr val="000000"/>
                  </a:solidFill>
                  <a:latin typeface="Cambria" panose="02040503050406030204" pitchFamily="18" charset="0"/>
                  <a:ea typeface="Cambria" panose="02040503050406030204" pitchFamily="18" charset="0"/>
                </a:rPr>
                <a:t> </a:t>
              </a:r>
              <a:r>
                <a:rPr lang="en-US" altLang="en-US" sz="4800" dirty="0" err="1">
                  <a:solidFill>
                    <a:srgbClr val="000000"/>
                  </a:solidFill>
                  <a:latin typeface="Cambria" panose="02040503050406030204" pitchFamily="18" charset="0"/>
                  <a:ea typeface="Cambria" panose="02040503050406030204" pitchFamily="18" charset="0"/>
                </a:rPr>
                <a:t>gồm</a:t>
              </a:r>
              <a:r>
                <a:rPr lang="en-US" altLang="en-US" sz="4800" dirty="0">
                  <a:solidFill>
                    <a:srgbClr val="000000"/>
                  </a:solidFill>
                  <a:latin typeface="Cambria" panose="02040503050406030204" pitchFamily="18" charset="0"/>
                  <a:ea typeface="Cambria" panose="02040503050406030204" pitchFamily="18" charset="0"/>
                </a:rPr>
                <a:t>: 7 </a:t>
              </a:r>
              <a:r>
                <a:rPr lang="en-US" altLang="en-US" sz="4800" dirty="0" err="1">
                  <a:solidFill>
                    <a:srgbClr val="000000"/>
                  </a:solidFill>
                  <a:latin typeface="Cambria" panose="02040503050406030204" pitchFamily="18" charset="0"/>
                  <a:ea typeface="Cambria" panose="02040503050406030204" pitchFamily="18" charset="0"/>
                </a:rPr>
                <a:t>trăm</a:t>
              </a:r>
              <a:r>
                <a:rPr lang="en-US" altLang="en-US" sz="4800" dirty="0">
                  <a:solidFill>
                    <a:srgbClr val="000000"/>
                  </a:solidFill>
                  <a:latin typeface="Cambria" panose="02040503050406030204" pitchFamily="18" charset="0"/>
                  <a:ea typeface="Cambria" panose="02040503050406030204" pitchFamily="18" charset="0"/>
                </a:rPr>
                <a:t> </a:t>
              </a:r>
              <a:r>
                <a:rPr lang="en-US" altLang="en-US" sz="4800" dirty="0" err="1">
                  <a:solidFill>
                    <a:srgbClr val="000000"/>
                  </a:solidFill>
                  <a:latin typeface="Cambria" panose="02040503050406030204" pitchFamily="18" charset="0"/>
                  <a:ea typeface="Cambria" panose="02040503050406030204" pitchFamily="18" charset="0"/>
                </a:rPr>
                <a:t>nghìn</a:t>
              </a:r>
              <a:r>
                <a:rPr lang="en-US" altLang="en-US" sz="4800" dirty="0">
                  <a:solidFill>
                    <a:srgbClr val="000000"/>
                  </a:solidFill>
                  <a:latin typeface="Cambria" panose="02040503050406030204" pitchFamily="18" charset="0"/>
                  <a:ea typeface="Cambria" panose="02040503050406030204" pitchFamily="18" charset="0"/>
                </a:rPr>
                <a:t>, 5 </a:t>
              </a:r>
              <a:r>
                <a:rPr lang="en-US" altLang="en-US" sz="4800" dirty="0" err="1">
                  <a:solidFill>
                    <a:srgbClr val="000000"/>
                  </a:solidFill>
                  <a:latin typeface="Cambria" panose="02040503050406030204" pitchFamily="18" charset="0"/>
                  <a:ea typeface="Cambria" panose="02040503050406030204" pitchFamily="18" charset="0"/>
                </a:rPr>
                <a:t>nghìn</a:t>
              </a:r>
              <a:r>
                <a:rPr lang="en-US" altLang="en-US" sz="4800" dirty="0">
                  <a:solidFill>
                    <a:srgbClr val="000000"/>
                  </a:solidFill>
                  <a:latin typeface="Cambria" panose="02040503050406030204" pitchFamily="18" charset="0"/>
                  <a:ea typeface="Cambria" panose="02040503050406030204" pitchFamily="18" charset="0"/>
                </a:rPr>
                <a:t> </a:t>
              </a:r>
              <a:r>
                <a:rPr lang="en-US" altLang="en-US" sz="4800" dirty="0" err="1">
                  <a:solidFill>
                    <a:srgbClr val="000000"/>
                  </a:solidFill>
                  <a:latin typeface="Cambria" panose="02040503050406030204" pitchFamily="18" charset="0"/>
                  <a:ea typeface="Cambria" panose="02040503050406030204" pitchFamily="18" charset="0"/>
                </a:rPr>
                <a:t>và</a:t>
              </a:r>
              <a:r>
                <a:rPr lang="en-US" altLang="en-US" sz="4800" dirty="0">
                  <a:solidFill>
                    <a:srgbClr val="000000"/>
                  </a:solidFill>
                  <a:latin typeface="Cambria" panose="02040503050406030204" pitchFamily="18" charset="0"/>
                  <a:ea typeface="Cambria" panose="02040503050406030204" pitchFamily="18" charset="0"/>
                </a:rPr>
                <a:t> 3 </a:t>
              </a:r>
              <a:r>
                <a:rPr lang="en-US" altLang="en-US" sz="4800" dirty="0" err="1">
                  <a:solidFill>
                    <a:srgbClr val="000000"/>
                  </a:solidFill>
                  <a:latin typeface="Cambria" panose="02040503050406030204" pitchFamily="18" charset="0"/>
                  <a:ea typeface="Cambria" panose="02040503050406030204" pitchFamily="18" charset="0"/>
                </a:rPr>
                <a:t>đơn</a:t>
              </a:r>
              <a:r>
                <a:rPr lang="en-US" altLang="en-US" sz="4800" dirty="0">
                  <a:solidFill>
                    <a:srgbClr val="000000"/>
                  </a:solidFill>
                  <a:latin typeface="Cambria" panose="02040503050406030204" pitchFamily="18" charset="0"/>
                  <a:ea typeface="Cambria" panose="02040503050406030204" pitchFamily="18" charset="0"/>
                </a:rPr>
                <a:t> </a:t>
              </a:r>
              <a:r>
                <a:rPr lang="en-US" altLang="en-US" sz="4800" dirty="0" err="1">
                  <a:solidFill>
                    <a:srgbClr val="000000"/>
                  </a:solidFill>
                  <a:latin typeface="Cambria" panose="02040503050406030204" pitchFamily="18" charset="0"/>
                  <a:ea typeface="Cambria" panose="02040503050406030204" pitchFamily="18" charset="0"/>
                </a:rPr>
                <a:t>vị</a:t>
              </a:r>
              <a:r>
                <a:rPr lang="en-US" altLang="en-US" sz="4800" dirty="0">
                  <a:solidFill>
                    <a:srgbClr val="000000"/>
                  </a:solidFill>
                  <a:latin typeface="Cambria" panose="02040503050406030204" pitchFamily="18" charset="0"/>
                  <a:ea typeface="Cambria" panose="02040503050406030204" pitchFamily="18" charset="0"/>
                </a:rPr>
                <a:t>?</a:t>
              </a:r>
              <a:endParaRPr kumimoji="0" lang="vi-VN" altLang="en-US"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3405" y="4573651"/>
            <a:ext cx="1523748" cy="1572275"/>
          </a:xfrm>
          <a:prstGeom prst="rect">
            <a:avLst/>
          </a:prstGeom>
        </p:spPr>
      </p:pic>
      <p:pic>
        <p:nvPicPr>
          <p:cNvPr id="58" name="Picture 5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6063" y="4815762"/>
            <a:ext cx="1462919" cy="1422283"/>
          </a:xfrm>
          <a:prstGeom prst="rect">
            <a:avLst/>
          </a:prstGeom>
        </p:spPr>
      </p:pic>
      <p:pic>
        <p:nvPicPr>
          <p:cNvPr id="60" name="Picture 5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25101" y="4815761"/>
            <a:ext cx="1462919" cy="1422283"/>
          </a:xfrm>
          <a:prstGeom prst="rect">
            <a:avLst/>
          </a:prstGeom>
        </p:spPr>
      </p:pic>
      <p:pic>
        <p:nvPicPr>
          <p:cNvPr id="59" name="sadtrombone.sw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98400" y="-6877"/>
            <a:ext cx="812800" cy="812800"/>
          </a:xfrm>
          <a:prstGeom prst="rect">
            <a:avLst/>
          </a:prstGeom>
        </p:spPr>
      </p:pic>
      <p:pic>
        <p:nvPicPr>
          <p:cNvPr id="62" name="sadtrombone.swf.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98400" y="1445541"/>
            <a:ext cx="812800" cy="812800"/>
          </a:xfrm>
          <a:prstGeom prst="rect">
            <a:avLst/>
          </a:prstGeom>
        </p:spPr>
      </p:pic>
      <p:pic>
        <p:nvPicPr>
          <p:cNvPr id="64" name="Picture 63"/>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597144" y="4369972"/>
            <a:ext cx="956735" cy="353256"/>
          </a:xfrm>
          <a:prstGeom prst="rect">
            <a:avLst/>
          </a:prstGeom>
        </p:spPr>
      </p:pic>
      <p:pic>
        <p:nvPicPr>
          <p:cNvPr id="65" name="Picture 64"/>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71731" y="3709800"/>
            <a:ext cx="956735" cy="353256"/>
          </a:xfrm>
          <a:prstGeom prst="rect">
            <a:avLst/>
          </a:prstGeom>
        </p:spPr>
      </p:pic>
      <p:pic>
        <p:nvPicPr>
          <p:cNvPr id="66" name="Picture 65"/>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288865" y="3757869"/>
            <a:ext cx="956735" cy="353256"/>
          </a:xfrm>
          <a:prstGeom prst="rect">
            <a:avLst/>
          </a:prstGeom>
        </p:spPr>
      </p:pic>
      <p:pic>
        <p:nvPicPr>
          <p:cNvPr id="67" name="Picture 66"/>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922128" y="4416073"/>
            <a:ext cx="956735" cy="353256"/>
          </a:xfrm>
          <a:prstGeom prst="rect">
            <a:avLst/>
          </a:prstGeom>
        </p:spPr>
      </p:pic>
      <p:pic>
        <p:nvPicPr>
          <p:cNvPr id="61" name="Picture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44800" y="1944743"/>
            <a:ext cx="2285365" cy="2530007"/>
          </a:xfrm>
          <a:prstGeom prst="rect">
            <a:avLst/>
          </a:prstGeom>
        </p:spPr>
      </p:pic>
      <p:pic>
        <p:nvPicPr>
          <p:cNvPr id="49"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594264" y="2598473"/>
            <a:ext cx="812800" cy="812800"/>
          </a:xfrm>
          <a:prstGeom prst="rect">
            <a:avLst/>
          </a:prstGeom>
        </p:spPr>
      </p:pic>
      <p:pic>
        <p:nvPicPr>
          <p:cNvPr id="50"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611197" y="3573019"/>
            <a:ext cx="812800" cy="812800"/>
          </a:xfrm>
          <a:prstGeom prst="rect">
            <a:avLst/>
          </a:prstGeom>
        </p:spPr>
      </p:pic>
      <p:pic>
        <p:nvPicPr>
          <p:cNvPr id="51"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594264" y="4606037"/>
            <a:ext cx="812800" cy="812800"/>
          </a:xfrm>
          <a:prstGeom prst="rect">
            <a:avLst/>
          </a:prstGeom>
        </p:spPr>
      </p:pic>
      <p:pic>
        <p:nvPicPr>
          <p:cNvPr id="52" name="Punch Swoosh Series.mp3">
            <a:hlinkClick r:id="" action="ppaction://media"/>
          </p:cNvPr>
          <p:cNvPicPr>
            <a:picLocks noChangeAspect="1"/>
          </p:cNvPicPr>
          <p:nvPr>
            <a:audioFile r:link="rId3"/>
            <p:extLst>
              <p:ext uri="{DAA4B4D4-6D71-4841-9C94-3DE7FCFB9230}">
                <p14:media xmlns:p14="http://schemas.microsoft.com/office/powerpoint/2010/main" r:embed="rId4">
                  <p14:trim end="7770.166504"/>
                </p14:media>
              </p:ext>
            </p:extLst>
          </p:nvPr>
        </p:nvPicPr>
        <p:blipFill>
          <a:blip r:embed="rId19"/>
          <a:stretch>
            <a:fillRect/>
          </a:stretch>
        </p:blipFill>
        <p:spPr>
          <a:xfrm>
            <a:off x="12594264" y="5568555"/>
            <a:ext cx="812800" cy="812800"/>
          </a:xfrm>
          <a:prstGeom prst="rect">
            <a:avLst/>
          </a:prstGeom>
        </p:spPr>
      </p:pic>
      <p:sp>
        <p:nvSpPr>
          <p:cNvPr id="3" name="Rectangle 2">
            <a:extLst>
              <a:ext uri="{FF2B5EF4-FFF2-40B4-BE49-F238E27FC236}">
                <a16:creationId xmlns:a16="http://schemas.microsoft.com/office/drawing/2014/main" id="{DF0A0C12-6523-42CF-8638-72BBB8243C7B}"/>
              </a:ext>
            </a:extLst>
          </p:cNvPr>
          <p:cNvSpPr/>
          <p:nvPr/>
        </p:nvSpPr>
        <p:spPr>
          <a:xfrm>
            <a:off x="10349775" y="4592701"/>
            <a:ext cx="1842225" cy="781792"/>
          </a:xfrm>
          <a:prstGeom prst="rect">
            <a:avLst/>
          </a:prstGeom>
          <a:solidFill>
            <a:srgbClr val="A2C31E"/>
          </a:solidFill>
          <a:ln>
            <a:solidFill>
              <a:srgbClr val="A2C3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013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par>
                                <p:cTn id="11" presetID="22" presetClass="entr" presetSubtype="4"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down)">
                                      <p:cBhvr>
                                        <p:cTn id="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9"/>
                </p:tgtEl>
              </p:cMediaNode>
            </p:audio>
            <p:audio>
              <p:cMediaNode vol="80000">
                <p:cTn id="15" fill="hold" display="0">
                  <p:stCondLst>
                    <p:cond delay="indefinite"/>
                  </p:stCondLst>
                  <p:endCondLst>
                    <p:cond evt="onStopAudio" delay="0">
                      <p:tgtEl>
                        <p:sldTgt/>
                      </p:tgtEl>
                    </p:cond>
                  </p:endCondLst>
                </p:cTn>
                <p:tgtEl>
                  <p:spTgt spid="62"/>
                </p:tgtEl>
              </p:cMediaNode>
            </p:audio>
            <p:audio>
              <p:cMediaNode vol="80000">
                <p:cTn id="16" fill="hold" display="0">
                  <p:stCondLst>
                    <p:cond delay="indefinite"/>
                  </p:stCondLst>
                  <p:endCondLst>
                    <p:cond evt="onStopAudio" delay="0">
                      <p:tgtEl>
                        <p:sldTgt/>
                      </p:tgtEl>
                    </p:cond>
                  </p:endCondLst>
                </p:cTn>
                <p:tgtEl>
                  <p:spTgt spid="49"/>
                </p:tgtEl>
              </p:cMediaNode>
            </p:audio>
            <p:audio>
              <p:cMediaNode vol="80000">
                <p:cTn id="17" fill="hold" display="0">
                  <p:stCondLst>
                    <p:cond delay="indefinite"/>
                  </p:stCondLst>
                  <p:endCondLst>
                    <p:cond evt="onStopAudio" delay="0">
                      <p:tgtEl>
                        <p:sldTgt/>
                      </p:tgtEl>
                    </p:cond>
                  </p:endCondLst>
                </p:cTn>
                <p:tgtEl>
                  <p:spTgt spid="50"/>
                </p:tgtEl>
              </p:cMediaNode>
            </p:audio>
            <p:audio>
              <p:cMediaNode vol="80000">
                <p:cTn id="18" fill="hold" display="0">
                  <p:stCondLst>
                    <p:cond delay="indefinite"/>
                  </p:stCondLst>
                  <p:endCondLst>
                    <p:cond evt="onStopAudio" delay="0">
                      <p:tgtEl>
                        <p:sldTgt/>
                      </p:tgtEl>
                    </p:cond>
                  </p:endCondLst>
                </p:cTn>
                <p:tgtEl>
                  <p:spTgt spid="51"/>
                </p:tgtEl>
              </p:cMediaNode>
            </p:audio>
            <p:audio>
              <p:cMediaNode vol="80000">
                <p:cTn id="19" fill="hold" display="0">
                  <p:stCondLst>
                    <p:cond delay="indefinite"/>
                  </p:stCondLst>
                  <p:endCondLst>
                    <p:cond evt="onStopAudio" delay="0">
                      <p:tgtEl>
                        <p:sldTgt/>
                      </p:tgtEl>
                    </p:cond>
                  </p:endCondLst>
                </p:cTn>
                <p:tgtEl>
                  <p:spTgt spid="52"/>
                </p:tgtEl>
              </p:cMediaNode>
            </p:audio>
          </p:childTnLst>
        </p:cTn>
      </p:par>
    </p:tn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437</Words>
  <Application>Microsoft Office PowerPoint</Application>
  <PresentationFormat>Widescreen</PresentationFormat>
  <Paragraphs>280</Paragraphs>
  <Slides>34</Slides>
  <Notes>4</Notes>
  <HiddenSlides>0</HiddenSlides>
  <MMClips>18</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AvantGarde</vt:lpstr>
      <vt:lpstr>Calibri</vt:lpstr>
      <vt:lpstr>Cambria</vt:lpstr>
      <vt:lpstr>Cambria Math</vt:lpstr>
      <vt:lpstr>Courier New</vt:lpstr>
      <vt:lpstr>等线</vt:lpstr>
      <vt:lpstr>等线 Light</vt:lpstr>
      <vt:lpstr>Times New Roman</vt:lpstr>
      <vt:lpstr>UTM Avo</vt:lpstr>
      <vt:lpstr>Wingdings</vt:lpstr>
      <vt:lpstr>千图网拥有20W+精美PPT模板 更多PPT模板下载至：www.58pic.com/office/ppt​​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128</cp:revision>
  <dcterms:created xsi:type="dcterms:W3CDTF">2023-08-07T08:44:57Z</dcterms:created>
  <dcterms:modified xsi:type="dcterms:W3CDTF">2024-12-05T01:42:44Z</dcterms:modified>
</cp:coreProperties>
</file>