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6" r:id="rId3"/>
    <p:sldId id="297" r:id="rId4"/>
    <p:sldId id="257" r:id="rId5"/>
    <p:sldId id="292" r:id="rId6"/>
    <p:sldId id="298" r:id="rId7"/>
    <p:sldId id="279" r:id="rId8"/>
    <p:sldId id="265" r:id="rId9"/>
    <p:sldId id="295" r:id="rId10"/>
    <p:sldId id="262" r:id="rId1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EE1"/>
        </a:solidFill>
        <a:effectLst/>
      </p:bgPr>
    </p:bg>
    <p:spTree>
      <p:nvGrpSpPr>
        <p:cNvPr id="1" name=""/>
        <p:cNvGrpSpPr/>
        <p:nvPr/>
      </p:nvGrpSpPr>
      <p:grpSpPr>
        <a:xfrm>
          <a:off x="0" y="0"/>
          <a:ext cx="0" cy="0"/>
          <a:chOff x="0" y="0"/>
          <a:chExt cx="0" cy="0"/>
        </a:xfrm>
      </p:grpSpPr>
      <p:grpSp>
        <p:nvGrpSpPr>
          <p:cNvPr id="4" name="Group 4"/>
          <p:cNvGrpSpPr/>
          <p:nvPr/>
        </p:nvGrpSpPr>
        <p:grpSpPr>
          <a:xfrm>
            <a:off x="9601200" y="1104900"/>
            <a:ext cx="8001000" cy="4340860"/>
            <a:chOff x="0" y="0"/>
            <a:chExt cx="3907097" cy="4240855"/>
          </a:xfrm>
        </p:grpSpPr>
        <p:sp>
          <p:nvSpPr>
            <p:cNvPr id="5" name="Freeform 5"/>
            <p:cNvSpPr/>
            <p:nvPr/>
          </p:nvSpPr>
          <p:spPr>
            <a:xfrm>
              <a:off x="-1" y="0"/>
              <a:ext cx="3914756" cy="4240855"/>
            </a:xfrm>
            <a:custGeom>
              <a:avLst/>
              <a:gdLst/>
              <a:ahLst/>
              <a:cxnLst/>
              <a:rect l="l" t="t" r="r" b="b"/>
              <a:pathLst>
                <a:path w="3914756" h="4240855">
                  <a:moveTo>
                    <a:pt x="3408317" y="4223936"/>
                  </a:moveTo>
                  <a:cubicBezTo>
                    <a:pt x="3408317" y="4223936"/>
                    <a:pt x="3171321" y="4213966"/>
                    <a:pt x="2809181" y="4227411"/>
                  </a:cubicBezTo>
                  <a:cubicBezTo>
                    <a:pt x="2447043"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2346453"/>
                    <a:pt x="3906000" y="3283886"/>
                  </a:cubicBezTo>
                  <a:cubicBezTo>
                    <a:pt x="3914755" y="3577187"/>
                    <a:pt x="3868208" y="3910259"/>
                    <a:pt x="3868208" y="3910259"/>
                  </a:cubicBezTo>
                  <a:cubicBezTo>
                    <a:pt x="3865242" y="4090284"/>
                    <a:pt x="3653739" y="4223936"/>
                    <a:pt x="3408317" y="4223936"/>
                  </a:cubicBezTo>
                  <a:close/>
                </a:path>
              </a:pathLst>
            </a:custGeom>
            <a:solidFill>
              <a:schemeClr val="accent3"/>
            </a:solidFill>
          </p:spPr>
          <p:txBody>
            <a:bodyPr/>
            <a:lstStyle/>
            <a:p>
              <a:endParaRPr lang="en-US"/>
            </a:p>
          </p:txBody>
        </p:sp>
      </p:grpSp>
      <p:grpSp>
        <p:nvGrpSpPr>
          <p:cNvPr id="12" name="Group 12"/>
          <p:cNvGrpSpPr/>
          <p:nvPr/>
        </p:nvGrpSpPr>
        <p:grpSpPr>
          <a:xfrm>
            <a:off x="533400" y="647700"/>
            <a:ext cx="8839200" cy="8763000"/>
            <a:chOff x="0" y="0"/>
            <a:chExt cx="2350371" cy="2462159"/>
          </a:xfrm>
        </p:grpSpPr>
        <p:sp>
          <p:nvSpPr>
            <p:cNvPr id="13" name="Freeform 13"/>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29" name="Rectangle 28"/>
          <p:cNvSpPr/>
          <p:nvPr/>
        </p:nvSpPr>
        <p:spPr>
          <a:xfrm>
            <a:off x="9982200" y="1790700"/>
            <a:ext cx="7307360" cy="2748253"/>
          </a:xfrm>
          <a:prstGeom prst="rect">
            <a:avLst/>
          </a:prstGeom>
        </p:spPr>
        <p:txBody>
          <a:bodyPr wrap="square">
            <a:spAutoFit/>
          </a:bodyPr>
          <a:lstStyle/>
          <a:p>
            <a:pPr algn="just">
              <a:lnSpc>
                <a:spcPct val="150000"/>
              </a:lnSpc>
            </a:pPr>
            <a:r>
              <a:rPr lang="vi-VN" sz="4000" b="1">
                <a:solidFill>
                  <a:schemeClr val="tx1">
                    <a:lumMod val="95000"/>
                    <a:lumOff val="5000"/>
                  </a:schemeClr>
                </a:solidFill>
                <a:cs typeface="Arial" panose="020B0604020202020204" pitchFamily="34" charset="0"/>
              </a:rPr>
              <a:t>Muốn chia một số tự nhiên cho một số thập phân với ta làm như thế nào?</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7852" y="4406642"/>
            <a:ext cx="5906388" cy="5906388"/>
          </a:xfrm>
          <a:prstGeom prst="rect">
            <a:avLst/>
          </a:prstGeom>
        </p:spPr>
      </p:pic>
      <p:sp>
        <p:nvSpPr>
          <p:cNvPr id="2" name="TextBox 1">
            <a:extLst>
              <a:ext uri="{FF2B5EF4-FFF2-40B4-BE49-F238E27FC236}">
                <a16:creationId xmlns:a16="http://schemas.microsoft.com/office/drawing/2014/main" id="{8BA3872D-DA4C-ABD9-8F2D-EBBB7B6DFE7A}"/>
              </a:ext>
            </a:extLst>
          </p:cNvPr>
          <p:cNvSpPr txBox="1"/>
          <p:nvPr/>
        </p:nvSpPr>
        <p:spPr>
          <a:xfrm>
            <a:off x="990600" y="1485900"/>
            <a:ext cx="8229600" cy="6863417"/>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Muốn chia một số tự nhiên cho một số thập phân ta làm như sau:</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Đếm xem có bao nhiêu chữ số ở phần thập phân của số chia thì viết thêm vào bên phải số bị chia bấy nhiêu chữ số 0.</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Bỏ dấu phẩy ở số bị chia rồi thực hiện phép chia như chia các số tự nhiên.</a:t>
            </a:r>
          </a:p>
        </p:txBody>
      </p:sp>
    </p:spTree>
    <p:extLst>
      <p:ext uri="{BB962C8B-B14F-4D97-AF65-F5344CB8AC3E}">
        <p14:creationId xmlns:p14="http://schemas.microsoft.com/office/powerpoint/2010/main" val="15354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24000" y="723900"/>
            <a:ext cx="15735300" cy="4953000"/>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5600700"/>
            <a:ext cx="5562600" cy="3367901"/>
          </a:xfrm>
          <a:prstGeom prst="rect">
            <a:avLst/>
          </a:prstGeom>
        </p:spPr>
      </p:pic>
      <p:sp>
        <p:nvSpPr>
          <p:cNvPr id="23" name="Rectangle 22"/>
          <p:cNvSpPr/>
          <p:nvPr/>
        </p:nvSpPr>
        <p:spPr>
          <a:xfrm>
            <a:off x="2667000" y="1028700"/>
            <a:ext cx="13335000" cy="4029501"/>
          </a:xfrm>
          <a:prstGeom prst="rect">
            <a:avLst/>
          </a:prstGeom>
        </p:spPr>
        <p:txBody>
          <a:bodyPr wrap="square">
            <a:spAutoFit/>
          </a:bodyPr>
          <a:lstStyle/>
          <a:p>
            <a:pPr lvl="0">
              <a:lnSpc>
                <a:spcPct val="150000"/>
              </a:lnSpc>
            </a:pPr>
            <a:r>
              <a:rPr lang="en-US" sz="4400" b="1" dirty="0" err="1">
                <a:solidFill>
                  <a:srgbClr val="1F497D"/>
                </a:solidFill>
                <a:latin typeface="Arial" panose="020B0604020202020204" pitchFamily="34" charset="0"/>
                <a:cs typeface="Arial" panose="020B0604020202020204" pitchFamily="34" charset="0"/>
              </a:rPr>
              <a:t>Nêu</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quy</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tắc</a:t>
            </a:r>
            <a:r>
              <a:rPr lang="en-US" sz="4400" b="1" dirty="0">
                <a:solidFill>
                  <a:srgbClr val="1F497D"/>
                </a:solidFill>
                <a:latin typeface="Arial" panose="020B0604020202020204" pitchFamily="34" charset="0"/>
                <a:cs typeface="Arial" panose="020B0604020202020204" pitchFamily="34" charset="0"/>
              </a:rPr>
              <a:t>:</a:t>
            </a: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800" y="1477524"/>
            <a:ext cx="15392399" cy="73319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74682" y="5753099"/>
            <a:ext cx="2983909" cy="735941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4488" y="5295900"/>
            <a:ext cx="2683670" cy="820010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03024" y="-1197272"/>
            <a:ext cx="2437194" cy="2394543"/>
          </a:xfrm>
          <a:prstGeom prst="rect">
            <a:avLst/>
          </a:prstGeom>
        </p:spPr>
      </p:pic>
      <p:pic>
        <p:nvPicPr>
          <p:cNvPr id="4" name="Picture 3">
            <a:extLst>
              <a:ext uri="{FF2B5EF4-FFF2-40B4-BE49-F238E27FC236}">
                <a16:creationId xmlns:a16="http://schemas.microsoft.com/office/drawing/2014/main" id="{54392BD6-1998-36B0-FD3A-E949243C346B}"/>
              </a:ext>
            </a:extLst>
          </p:cNvPr>
          <p:cNvPicPr>
            <a:picLocks noChangeAspect="1"/>
          </p:cNvPicPr>
          <p:nvPr/>
        </p:nvPicPr>
        <p:blipFill>
          <a:blip r:embed="rId10"/>
          <a:stretch>
            <a:fillRect/>
          </a:stretch>
        </p:blipFill>
        <p:spPr>
          <a:xfrm>
            <a:off x="6019800" y="1790700"/>
            <a:ext cx="6175783" cy="1993565"/>
          </a:xfrm>
          <a:prstGeom prst="rect">
            <a:avLst/>
          </a:prstGeom>
        </p:spPr>
      </p:pic>
      <p:pic>
        <p:nvPicPr>
          <p:cNvPr id="7" name="Picture 6">
            <a:extLst>
              <a:ext uri="{FF2B5EF4-FFF2-40B4-BE49-F238E27FC236}">
                <a16:creationId xmlns:a16="http://schemas.microsoft.com/office/drawing/2014/main" id="{409AC916-9278-4481-3E72-2944D9E8C77E}"/>
              </a:ext>
            </a:extLst>
          </p:cNvPr>
          <p:cNvPicPr>
            <a:picLocks noChangeAspect="1"/>
          </p:cNvPicPr>
          <p:nvPr/>
        </p:nvPicPr>
        <p:blipFill>
          <a:blip r:embed="rId11"/>
          <a:stretch>
            <a:fillRect/>
          </a:stretch>
        </p:blipFill>
        <p:spPr>
          <a:xfrm>
            <a:off x="2667000" y="3924300"/>
            <a:ext cx="13077053" cy="1926503"/>
          </a:xfrm>
          <a:prstGeom prst="rect">
            <a:avLst/>
          </a:prstGeom>
        </p:spPr>
      </p:pic>
      <p:pic>
        <p:nvPicPr>
          <p:cNvPr id="11" name="Picture 10">
            <a:extLst>
              <a:ext uri="{FF2B5EF4-FFF2-40B4-BE49-F238E27FC236}">
                <a16:creationId xmlns:a16="http://schemas.microsoft.com/office/drawing/2014/main" id="{9CAED6F1-2614-4C4A-6A88-ADFFAA44B072}"/>
              </a:ext>
            </a:extLst>
          </p:cNvPr>
          <p:cNvPicPr>
            <a:picLocks noChangeAspect="1"/>
          </p:cNvPicPr>
          <p:nvPr/>
        </p:nvPicPr>
        <p:blipFill>
          <a:blip r:embed="rId12"/>
          <a:stretch>
            <a:fillRect/>
          </a:stretch>
        </p:blipFill>
        <p:spPr>
          <a:xfrm>
            <a:off x="7848600" y="5372100"/>
            <a:ext cx="3450635"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F3C50D-3839-B70A-E6AA-411C42F2153B}"/>
              </a:ext>
            </a:extLst>
          </p:cNvPr>
          <p:cNvPicPr>
            <a:picLocks noChangeAspect="1"/>
          </p:cNvPicPr>
          <p:nvPr/>
        </p:nvPicPr>
        <p:blipFill>
          <a:blip r:embed="rId2"/>
          <a:stretch>
            <a:fillRect/>
          </a:stretch>
        </p:blipFill>
        <p:spPr>
          <a:xfrm>
            <a:off x="5410200" y="571500"/>
            <a:ext cx="7543800" cy="8250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8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endParaRPr lang="en-US"/>
          </a:p>
        </p:txBody>
      </p:sp>
      <p:sp>
        <p:nvSpPr>
          <p:cNvPr id="4" name="矩形: 圆角 1">
            <a:extLst>
              <a:ext uri="{FF2B5EF4-FFF2-40B4-BE49-F238E27FC236}">
                <a16:creationId xmlns:a16="http://schemas.microsoft.com/office/drawing/2014/main" id="{B2A63847-F130-FAB1-7231-FC37C1EBEE71}"/>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5" name="Rectangle: Rounded Corners 5">
            <a:extLst>
              <a:ext uri="{FF2B5EF4-FFF2-40B4-BE49-F238E27FC236}">
                <a16:creationId xmlns:a16="http://schemas.microsoft.com/office/drawing/2014/main" id="{A8C8ABEE-009B-1489-EF1D-266716FC0195}"/>
              </a:ext>
            </a:extLst>
          </p:cNvPr>
          <p:cNvSpPr/>
          <p:nvPr/>
        </p:nvSpPr>
        <p:spPr>
          <a:xfrm>
            <a:off x="1420704" y="244930"/>
            <a:ext cx="7886583" cy="1616531"/>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7500" b="1" dirty="0">
                <a:solidFill>
                  <a:srgbClr val="C00000"/>
                </a:solidFill>
                <a:latin typeface="Cambria" panose="02040503050406030204" pitchFamily="18" charset="0"/>
                <a:ea typeface="Cambria" panose="02040503050406030204" pitchFamily="18" charset="0"/>
              </a:rPr>
              <a:t>2,48 : 1,6 = ? (kg)</a:t>
            </a:r>
            <a:endParaRPr lang="en-US" sz="7500" b="1" dirty="0">
              <a:solidFill>
                <a:srgbClr val="C0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83197215-F48D-849C-9FA1-8D7430D23011}"/>
              </a:ext>
            </a:extLst>
          </p:cNvPr>
          <p:cNvSpPr/>
          <p:nvPr/>
        </p:nvSpPr>
        <p:spPr>
          <a:xfrm>
            <a:off x="179615" y="2468678"/>
            <a:ext cx="8809259" cy="4802450"/>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D78FEB3-A1A7-4FB9-7B06-7B5373A3F911}"/>
              </a:ext>
            </a:extLst>
          </p:cNvPr>
          <p:cNvSpPr txBox="1"/>
          <p:nvPr/>
        </p:nvSpPr>
        <p:spPr>
          <a:xfrm>
            <a:off x="179615" y="2564774"/>
            <a:ext cx="9078686" cy="900246"/>
          </a:xfrm>
          <a:prstGeom prst="rect">
            <a:avLst/>
          </a:prstGeom>
          <a:noFill/>
        </p:spPr>
        <p:txBody>
          <a:bodyPr wrap="square" rtlCol="0">
            <a:spAutoFit/>
          </a:bodyPr>
          <a:lstStyle/>
          <a:p>
            <a:pPr defTabSz="1371600"/>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9" name="Straight Connector 8">
            <a:extLst>
              <a:ext uri="{FF2B5EF4-FFF2-40B4-BE49-F238E27FC236}">
                <a16:creationId xmlns:a16="http://schemas.microsoft.com/office/drawing/2014/main" id="{23D3C401-B2BF-7C19-EA36-77BB99458C4C}"/>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9B5FD833-0EA4-A009-9024-F604323190AC}"/>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4B2B094-3CA7-1A96-A518-7F7E075B68E1}"/>
              </a:ext>
            </a:extLst>
          </p:cNvPr>
          <p:cNvSpPr txBox="1"/>
          <p:nvPr/>
        </p:nvSpPr>
        <p:spPr>
          <a:xfrm>
            <a:off x="1779815" y="352067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2,4 8</a:t>
            </a:r>
            <a:endParaRPr lang="en-SG" sz="6000" b="1" dirty="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B0B1444-4C39-E822-1649-22AF22C8EE88}"/>
              </a:ext>
            </a:extLst>
          </p:cNvPr>
          <p:cNvSpPr txBox="1"/>
          <p:nvPr/>
        </p:nvSpPr>
        <p:spPr>
          <a:xfrm>
            <a:off x="4816930" y="3511187"/>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1,6</a:t>
            </a:r>
            <a:endParaRPr lang="en-SG" sz="6000" b="1"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9DC5EDB-3792-1168-B77F-E8FB6F5D4E06}"/>
              </a:ext>
            </a:extLst>
          </p:cNvPr>
          <p:cNvSpPr txBox="1"/>
          <p:nvPr/>
        </p:nvSpPr>
        <p:spPr>
          <a:xfrm>
            <a:off x="9429756" y="2137195"/>
            <a:ext cx="8678631" cy="5355312"/>
          </a:xfrm>
          <a:prstGeom prst="rect">
            <a:avLst/>
          </a:prstGeom>
          <a:noFill/>
        </p:spPr>
        <p:txBody>
          <a:bodyPr wrap="square" rtlCol="0">
            <a:spAutoFit/>
          </a:bodyPr>
          <a:lstStyle/>
          <a:p>
            <a:pPr algn="just" defTabSz="1371600"/>
            <a:r>
              <a:rPr lang="vi-VN" sz="4950" b="1" dirty="0">
                <a:solidFill>
                  <a:prstClr val="black"/>
                </a:solidFill>
                <a:latin typeface="Cambria" panose="02040503050406030204" pitchFamily="18" charset="0"/>
                <a:ea typeface="Cambria" panose="02040503050406030204" pitchFamily="18" charset="0"/>
              </a:rPr>
              <a:t>Phần thập phân của số 1,6 có một chữ số.</a:t>
            </a:r>
          </a:p>
          <a:p>
            <a:pPr algn="just" defTabSz="1371600"/>
            <a:r>
              <a:rPr lang="vi-VN" sz="4950" b="1" dirty="0">
                <a:solidFill>
                  <a:prstClr val="black"/>
                </a:solidFill>
                <a:latin typeface="Cambria" panose="02040503050406030204" pitchFamily="18" charset="0"/>
                <a:ea typeface="Cambria" panose="02040503050406030204" pitchFamily="18" charset="0"/>
              </a:rPr>
              <a:t>Chuyển dấu phẩy của số 2,48 sang bên phải một chữ số được 24,8; bỏ dấu phẩy ở số 1,6 được 16.</a:t>
            </a:r>
          </a:p>
          <a:p>
            <a:pPr algn="just" defTabSz="1371600"/>
            <a:endParaRPr lang="en-SG" sz="45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27F5C3FA-D78D-A3B5-C0A9-B9D0F0D367A7}"/>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33AF1D4-A586-6B9F-2F77-1BA3568D0573}"/>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77E33A7F-C97C-1C1E-0D5C-93CBC3142EA4}"/>
              </a:ext>
            </a:extLst>
          </p:cNvPr>
          <p:cNvSpPr txBox="1"/>
          <p:nvPr/>
        </p:nvSpPr>
        <p:spPr>
          <a:xfrm>
            <a:off x="2855953" y="3530162"/>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0217EFE-6032-BE7E-93A2-C6EB0C008F80}"/>
              </a:ext>
            </a:extLst>
          </p:cNvPr>
          <p:cNvSpPr txBox="1"/>
          <p:nvPr/>
        </p:nvSpPr>
        <p:spPr>
          <a:xfrm>
            <a:off x="9307287" y="6701729"/>
            <a:ext cx="9560376" cy="854080"/>
          </a:xfrm>
          <a:prstGeom prst="rect">
            <a:avLst/>
          </a:prstGeom>
          <a:noFill/>
        </p:spPr>
        <p:txBody>
          <a:bodyPr wrap="square">
            <a:spAutoFit/>
          </a:bodyPr>
          <a:lstStyle/>
          <a:p>
            <a:pPr defTabSz="1371600"/>
            <a:r>
              <a:rPr lang="en-SG" sz="4950" b="1" dirty="0" err="1">
                <a:solidFill>
                  <a:prstClr val="black"/>
                </a:solidFill>
                <a:latin typeface="Cambria" panose="02040503050406030204" pitchFamily="18" charset="0"/>
                <a:ea typeface="Cambria" panose="02040503050406030204" pitchFamily="18" charset="0"/>
              </a:rPr>
              <a:t>Thực</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hiện</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phép</a:t>
            </a:r>
            <a:r>
              <a:rPr lang="en-SG" sz="4950" b="1" dirty="0">
                <a:solidFill>
                  <a:prstClr val="black"/>
                </a:solidFill>
                <a:latin typeface="Cambria" panose="02040503050406030204" pitchFamily="18" charset="0"/>
                <a:ea typeface="Cambria" panose="02040503050406030204" pitchFamily="18" charset="0"/>
              </a:rPr>
              <a:t> chia 24,8: 16</a:t>
            </a:r>
            <a:endParaRPr lang="vi-VN" sz="495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49E59C9-6783-9E3E-E344-8687B918DFAA}"/>
              </a:ext>
            </a:extLst>
          </p:cNvPr>
          <p:cNvSpPr txBox="1"/>
          <p:nvPr/>
        </p:nvSpPr>
        <p:spPr>
          <a:xfrm>
            <a:off x="2380877" y="449802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43FADD1-4C99-5A7F-26CD-1BE52EE37FF6}"/>
              </a:ext>
            </a:extLst>
          </p:cNvPr>
          <p:cNvSpPr txBox="1"/>
          <p:nvPr/>
        </p:nvSpPr>
        <p:spPr>
          <a:xfrm>
            <a:off x="4635767" y="457301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EFC3BAD-9EE7-5066-5663-7B3C9E427687}"/>
              </a:ext>
            </a:extLst>
          </p:cNvPr>
          <p:cNvSpPr txBox="1"/>
          <p:nvPr/>
        </p:nvSpPr>
        <p:spPr>
          <a:xfrm>
            <a:off x="3037115" y="352351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9078D5A-F52C-D36D-ACFF-03370D359452}"/>
              </a:ext>
            </a:extLst>
          </p:cNvPr>
          <p:cNvSpPr txBox="1"/>
          <p:nvPr/>
        </p:nvSpPr>
        <p:spPr>
          <a:xfrm>
            <a:off x="5267446" y="459767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3AC25AB-A243-6A14-E4BF-C107EEC350BA}"/>
              </a:ext>
            </a:extLst>
          </p:cNvPr>
          <p:cNvSpPr txBox="1"/>
          <p:nvPr/>
        </p:nvSpPr>
        <p:spPr>
          <a:xfrm>
            <a:off x="3014515" y="520423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8A7CA52-9831-902F-B9C4-D23C1CA6F9BF}"/>
              </a:ext>
            </a:extLst>
          </p:cNvPr>
          <p:cNvSpPr txBox="1"/>
          <p:nvPr/>
        </p:nvSpPr>
        <p:spPr>
          <a:xfrm>
            <a:off x="3561455" y="520408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6984430-9CF7-762A-B7BE-A0830A055A3F}"/>
              </a:ext>
            </a:extLst>
          </p:cNvPr>
          <p:cNvSpPr txBox="1"/>
          <p:nvPr/>
        </p:nvSpPr>
        <p:spPr>
          <a:xfrm>
            <a:off x="5747657" y="459752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F25D7D29-ADDD-1C73-E156-A0F7E9539EFB}"/>
              </a:ext>
            </a:extLst>
          </p:cNvPr>
          <p:cNvSpPr txBox="1"/>
          <p:nvPr/>
        </p:nvSpPr>
        <p:spPr>
          <a:xfrm>
            <a:off x="3647182" y="611129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5" name="Rectangle: Rounded Corners 5">
            <a:extLst>
              <a:ext uri="{FF2B5EF4-FFF2-40B4-BE49-F238E27FC236}">
                <a16:creationId xmlns:a16="http://schemas.microsoft.com/office/drawing/2014/main" id="{D3F19596-6A7A-FBFA-62DC-C7ABBE0C9C09}"/>
              </a:ext>
            </a:extLst>
          </p:cNvPr>
          <p:cNvSpPr/>
          <p:nvPr/>
        </p:nvSpPr>
        <p:spPr>
          <a:xfrm>
            <a:off x="718454" y="8201167"/>
            <a:ext cx="12785279" cy="173132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SG" sz="8100" b="1" dirty="0" err="1">
                <a:solidFill>
                  <a:srgbClr val="002060"/>
                </a:solidFill>
                <a:latin typeface="Cambria" panose="02040503050406030204" pitchFamily="18" charset="0"/>
                <a:ea typeface="Cambria" panose="02040503050406030204" pitchFamily="18" charset="0"/>
              </a:rPr>
              <a:t>Vậy</a:t>
            </a:r>
            <a:r>
              <a:rPr lang="en-SG" sz="8100" b="1" dirty="0">
                <a:solidFill>
                  <a:srgbClr val="002060"/>
                </a:solidFill>
                <a:latin typeface="Cambria" panose="02040503050406030204" pitchFamily="18" charset="0"/>
                <a:ea typeface="Cambria" panose="02040503050406030204" pitchFamily="18" charset="0"/>
              </a:rPr>
              <a:t>: 2,48 : 1,6 = 1,55 (kg)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2.08333E-6 -2.96296E-6 L -2.08333E-6 0.09352 " pathEditMode="relative" rAng="0" ptsTypes="AA">
                                      <p:cBhvr>
                                        <p:cTn id="63" dur="2000" fill="hold"/>
                                        <p:tgtEl>
                                          <p:spTgt spid="21"/>
                                        </p:tgtEl>
                                        <p:attrNameLst>
                                          <p:attrName>ppt_x</p:attrName>
                                          <p:attrName>ppt_y</p:attrName>
                                        </p:attrNameLst>
                                      </p:cBhvr>
                                      <p:rCtr x="0" y="4676"/>
                                    </p:animMotion>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circle(in)">
                                      <p:cBhvr>
                                        <p:cTn id="9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1" grpId="0"/>
      <p:bldP spid="12" grpId="0"/>
      <p:bldP spid="13" grpId="0"/>
      <p:bldP spid="16" grpId="0"/>
      <p:bldP spid="17" grpId="0"/>
      <p:bldP spid="19" grpId="0"/>
      <p:bldP spid="20" grpId="0"/>
      <p:bldP spid="21" grpId="0"/>
      <p:bldP spid="21" grpId="1"/>
      <p:bldP spid="22" grpId="0"/>
      <p:bldP spid="24" grpId="0"/>
      <p:bldP spid="32" grpId="0"/>
      <p:bldP spid="41" grpId="0"/>
      <p:bldP spid="44" grpId="0"/>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矩形: 圆角 1">
            <a:extLst>
              <a:ext uri="{FF2B5EF4-FFF2-40B4-BE49-F238E27FC236}">
                <a16:creationId xmlns:a16="http://schemas.microsoft.com/office/drawing/2014/main" id="{AAE698F1-6F79-73DB-7F35-4781E6ED0625}"/>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41" name="Rectangle: Rounded Corners 5">
            <a:extLst>
              <a:ext uri="{FF2B5EF4-FFF2-40B4-BE49-F238E27FC236}">
                <a16:creationId xmlns:a16="http://schemas.microsoft.com/office/drawing/2014/main" id="{E65D4B90-F568-3D1E-9939-AB11CB5D5780}"/>
              </a:ext>
            </a:extLst>
          </p:cNvPr>
          <p:cNvSpPr/>
          <p:nvPr/>
        </p:nvSpPr>
        <p:spPr>
          <a:xfrm>
            <a:off x="1420705" y="244931"/>
            <a:ext cx="6057782" cy="1523655"/>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7500" b="1" dirty="0">
                <a:solidFill>
                  <a:srgbClr val="C00000"/>
                </a:solidFill>
                <a:latin typeface="Cambria" panose="02040503050406030204" pitchFamily="18" charset="0"/>
                <a:ea typeface="Cambria" panose="02040503050406030204" pitchFamily="18" charset="0"/>
              </a:rPr>
              <a:t>5,4 : 0,25 = ?</a:t>
            </a:r>
            <a:endParaRPr lang="en-US" sz="7500" b="1" dirty="0">
              <a:solidFill>
                <a:srgbClr val="C00000"/>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1D12D8EE-D2E0-08CA-DBDA-E549670C79D3}"/>
              </a:ext>
            </a:extLst>
          </p:cNvPr>
          <p:cNvSpPr/>
          <p:nvPr/>
        </p:nvSpPr>
        <p:spPr>
          <a:xfrm>
            <a:off x="179615" y="2468678"/>
            <a:ext cx="8809259" cy="480245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46D6504D-A1BE-D004-CDA2-51657EAFEA26}"/>
              </a:ext>
            </a:extLst>
          </p:cNvPr>
          <p:cNvSpPr txBox="1"/>
          <p:nvPr/>
        </p:nvSpPr>
        <p:spPr>
          <a:xfrm>
            <a:off x="179615" y="2564774"/>
            <a:ext cx="9078686" cy="900246"/>
          </a:xfrm>
          <a:prstGeom prst="rect">
            <a:avLst/>
          </a:prstGeom>
          <a:noFill/>
        </p:spPr>
        <p:txBody>
          <a:bodyPr wrap="square" rtlCol="0">
            <a:spAutoFit/>
          </a:bodyPr>
          <a:lstStyle/>
          <a:p>
            <a:pPr defTabSz="1371600">
              <a:defRPr/>
            </a:pPr>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44" name="Straight Connector 43">
            <a:extLst>
              <a:ext uri="{FF2B5EF4-FFF2-40B4-BE49-F238E27FC236}">
                <a16:creationId xmlns:a16="http://schemas.microsoft.com/office/drawing/2014/main" id="{BEA39137-656C-8A4F-E9F6-4384C446180D}"/>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B37CC7B-5500-6AFF-28F0-252504F7AAD4}"/>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3CA3C161-32B8-06BB-A769-E7D3D4FD434E}"/>
              </a:ext>
            </a:extLst>
          </p:cNvPr>
          <p:cNvSpPr txBox="1"/>
          <p:nvPr/>
        </p:nvSpPr>
        <p:spPr>
          <a:xfrm>
            <a:off x="1779815" y="352067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5,4 </a:t>
            </a:r>
            <a:endParaRPr lang="en-SG" sz="6000" b="1" dirty="0">
              <a:solidFill>
                <a:prstClr val="black"/>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F0E992F-E1EF-AA4B-B225-53A7778D80E9}"/>
              </a:ext>
            </a:extLst>
          </p:cNvPr>
          <p:cNvSpPr txBox="1"/>
          <p:nvPr/>
        </p:nvSpPr>
        <p:spPr>
          <a:xfrm>
            <a:off x="4816930" y="3511187"/>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8B24BA55-69D8-4B90-B9F1-3497B64A552D}"/>
              </a:ext>
            </a:extLst>
          </p:cNvPr>
          <p:cNvSpPr txBox="1"/>
          <p:nvPr/>
        </p:nvSpPr>
        <p:spPr>
          <a:xfrm>
            <a:off x="9429756" y="2137194"/>
            <a:ext cx="8678631" cy="4939814"/>
          </a:xfrm>
          <a:prstGeom prst="rect">
            <a:avLst/>
          </a:prstGeom>
          <a:noFill/>
        </p:spPr>
        <p:txBody>
          <a:bodyPr wrap="square" rtlCol="0">
            <a:spAutoFit/>
          </a:bodyPr>
          <a:lstStyle/>
          <a:p>
            <a:pPr algn="just" defTabSz="1371600"/>
            <a:r>
              <a:rPr lang="vi-VN" sz="4500" b="1" dirty="0">
                <a:solidFill>
                  <a:prstClr val="black"/>
                </a:solidFill>
                <a:latin typeface="Cambria" panose="02040503050406030204" pitchFamily="18" charset="0"/>
                <a:ea typeface="Cambria" panose="02040503050406030204" pitchFamily="18" charset="0"/>
              </a:rPr>
              <a:t>• Phần thập phân của số 0,25 có hai chữ số.</a:t>
            </a:r>
          </a:p>
          <a:p>
            <a:pPr algn="just" defTabSz="1371600"/>
            <a:r>
              <a:rPr lang="vi-VN" sz="4500" b="1" dirty="0">
                <a:solidFill>
                  <a:prstClr val="black"/>
                </a:solidFill>
                <a:latin typeface="Cambria" panose="02040503050406030204" pitchFamily="18" charset="0"/>
                <a:ea typeface="Cambria" panose="02040503050406030204" pitchFamily="18" charset="0"/>
              </a:rPr>
              <a:t>• Chuyển dấu phẩy của số 5,4 sang bên phải một chữ số và viết thêm một chữ số 0 vào bên phải được số 540; bỏ dấu phẩy ở số 0,25 được 25.</a:t>
            </a:r>
          </a:p>
        </p:txBody>
      </p:sp>
      <p:cxnSp>
        <p:nvCxnSpPr>
          <p:cNvPr id="49" name="Straight Connector 48">
            <a:extLst>
              <a:ext uri="{FF2B5EF4-FFF2-40B4-BE49-F238E27FC236}">
                <a16:creationId xmlns:a16="http://schemas.microsoft.com/office/drawing/2014/main" id="{69CE5738-E553-4B7C-5E90-0CD617C702AE}"/>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03661DF5-0066-FFDE-8C6A-F23B1A19BAB4}"/>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51" name="TextBox 50">
            <a:extLst>
              <a:ext uri="{FF2B5EF4-FFF2-40B4-BE49-F238E27FC236}">
                <a16:creationId xmlns:a16="http://schemas.microsoft.com/office/drawing/2014/main" id="{3BD0A2D2-4579-2E5B-937A-35F16EDAD5CF}"/>
              </a:ext>
            </a:extLst>
          </p:cNvPr>
          <p:cNvSpPr txBox="1"/>
          <p:nvPr/>
        </p:nvSpPr>
        <p:spPr>
          <a:xfrm>
            <a:off x="2380877" y="4498022"/>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2E1D1D63-01A9-AF13-4B61-51EFF08A1DC0}"/>
              </a:ext>
            </a:extLst>
          </p:cNvPr>
          <p:cNvSpPr txBox="1"/>
          <p:nvPr/>
        </p:nvSpPr>
        <p:spPr>
          <a:xfrm>
            <a:off x="4731941" y="4635890"/>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5C378CB-49C8-C0E8-975C-1D0056320423}"/>
              </a:ext>
            </a:extLst>
          </p:cNvPr>
          <p:cNvSpPr txBox="1"/>
          <p:nvPr/>
        </p:nvSpPr>
        <p:spPr>
          <a:xfrm>
            <a:off x="2886815" y="3541679"/>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40DCF002-80F6-BF77-58DC-BA6AA79FCDCD}"/>
              </a:ext>
            </a:extLst>
          </p:cNvPr>
          <p:cNvSpPr txBox="1"/>
          <p:nvPr/>
        </p:nvSpPr>
        <p:spPr>
          <a:xfrm>
            <a:off x="6302828" y="4597880"/>
            <a:ext cx="2661557" cy="1015663"/>
          </a:xfrm>
          <a:prstGeom prst="rect">
            <a:avLst/>
          </a:prstGeom>
          <a:noFill/>
        </p:spPr>
        <p:txBody>
          <a:bodyPr wrap="square" rtlCol="0">
            <a:spAutoFit/>
          </a:bodyPr>
          <a:lstStyle/>
          <a:p>
            <a:pPr defTabSz="1371600">
              <a:defRPr/>
            </a:pPr>
            <a:endParaRPr lang="en-SG" sz="6000" b="1" dirty="0">
              <a:solidFill>
                <a:prstClr val="black"/>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8D446A86-24F1-E7C5-C948-CE91AE6B2A0D}"/>
              </a:ext>
            </a:extLst>
          </p:cNvPr>
          <p:cNvSpPr txBox="1"/>
          <p:nvPr/>
        </p:nvSpPr>
        <p:spPr>
          <a:xfrm>
            <a:off x="5690194" y="4571041"/>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494EF703-5D53-491E-9D31-42C9E96A83A0}"/>
              </a:ext>
            </a:extLst>
          </p:cNvPr>
          <p:cNvSpPr txBox="1"/>
          <p:nvPr/>
        </p:nvSpPr>
        <p:spPr>
          <a:xfrm>
            <a:off x="2513176" y="5386414"/>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15</a:t>
            </a:r>
            <a:endParaRPr lang="en-SG" sz="6000" b="1" dirty="0">
              <a:solidFill>
                <a:prstClr val="black"/>
              </a:solidFill>
              <a:latin typeface="Cambria" panose="02040503050406030204" pitchFamily="18" charset="0"/>
              <a:ea typeface="Cambria" panose="02040503050406030204" pitchFamily="18" charset="0"/>
            </a:endParaRPr>
          </a:p>
        </p:txBody>
      </p:sp>
      <p:sp>
        <p:nvSpPr>
          <p:cNvPr id="57" name="Rectangle: Rounded Corners 5">
            <a:extLst>
              <a:ext uri="{FF2B5EF4-FFF2-40B4-BE49-F238E27FC236}">
                <a16:creationId xmlns:a16="http://schemas.microsoft.com/office/drawing/2014/main" id="{B5462EBA-5C87-F7CC-EF50-3673952FCD94}"/>
              </a:ext>
            </a:extLst>
          </p:cNvPr>
          <p:cNvSpPr/>
          <p:nvPr/>
        </p:nvSpPr>
        <p:spPr>
          <a:xfrm>
            <a:off x="774056" y="8407616"/>
            <a:ext cx="10384976" cy="1288026"/>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8100" b="1" dirty="0">
                <a:solidFill>
                  <a:srgbClr val="002060"/>
                </a:solidFill>
                <a:latin typeface="Cambria" panose="02040503050406030204" pitchFamily="18" charset="0"/>
                <a:ea typeface="Cambria" panose="02040503050406030204" pitchFamily="18" charset="0"/>
              </a:rPr>
              <a:t>Vậy: 5,4: 0,25 = 21,6</a:t>
            </a:r>
          </a:p>
        </p:txBody>
      </p:sp>
      <p:sp>
        <p:nvSpPr>
          <p:cNvPr id="58" name="TextBox 57">
            <a:extLst>
              <a:ext uri="{FF2B5EF4-FFF2-40B4-BE49-F238E27FC236}">
                <a16:creationId xmlns:a16="http://schemas.microsoft.com/office/drawing/2014/main" id="{7FE2B402-4007-9DA4-B770-0AC27F6A6BD6}"/>
              </a:ext>
            </a:extLst>
          </p:cNvPr>
          <p:cNvSpPr txBox="1"/>
          <p:nvPr/>
        </p:nvSpPr>
        <p:spPr>
          <a:xfrm>
            <a:off x="2934378" y="4508095"/>
            <a:ext cx="131259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EE864E3E-C769-A566-8AC5-39A048541C39}"/>
              </a:ext>
            </a:extLst>
          </p:cNvPr>
          <p:cNvSpPr txBox="1"/>
          <p:nvPr/>
        </p:nvSpPr>
        <p:spPr>
          <a:xfrm>
            <a:off x="3411001" y="5373149"/>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64FA0DCB-2691-51C6-4E79-9270503A0067}"/>
              </a:ext>
            </a:extLst>
          </p:cNvPr>
          <p:cNvSpPr txBox="1"/>
          <p:nvPr/>
        </p:nvSpPr>
        <p:spPr>
          <a:xfrm>
            <a:off x="3376673" y="622256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AAF02AD7-67B7-C17A-8FAC-CA5C33F48A47}"/>
              </a:ext>
            </a:extLst>
          </p:cNvPr>
          <p:cNvSpPr txBox="1"/>
          <p:nvPr/>
        </p:nvSpPr>
        <p:spPr>
          <a:xfrm>
            <a:off x="5174604" y="4638041"/>
            <a:ext cx="612762"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BBE0A90F-84CD-9D1C-D8D6-72AD6E55FA60}"/>
              </a:ext>
            </a:extLst>
          </p:cNvPr>
          <p:cNvSpPr txBox="1"/>
          <p:nvPr/>
        </p:nvSpPr>
        <p:spPr>
          <a:xfrm>
            <a:off x="5925841" y="463589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6</a:t>
            </a:r>
            <a:endParaRPr lang="en-SG" sz="6000" b="1" dirty="0">
              <a:solidFill>
                <a:prstClr val="black"/>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9CC3D453-0583-7309-36D4-27BCE5A12084}"/>
              </a:ext>
            </a:extLst>
          </p:cNvPr>
          <p:cNvSpPr txBox="1"/>
          <p:nvPr/>
        </p:nvSpPr>
        <p:spPr>
          <a:xfrm>
            <a:off x="9644022" y="7054543"/>
            <a:ext cx="8554950" cy="738664"/>
          </a:xfrm>
          <a:prstGeom prst="rect">
            <a:avLst/>
          </a:prstGeom>
          <a:noFill/>
        </p:spPr>
        <p:txBody>
          <a:bodyPr wrap="square" rtlCol="0">
            <a:spAutoFit/>
          </a:bodyPr>
          <a:lstStyle/>
          <a:p>
            <a:pPr defTabSz="1371600"/>
            <a:r>
              <a:rPr lang="vi-VN" sz="4200" b="1" dirty="0">
                <a:solidFill>
                  <a:prstClr val="black"/>
                </a:solidFill>
                <a:latin typeface="Cambria" panose="02040503050406030204" pitchFamily="18" charset="0"/>
                <a:ea typeface="Cambria" panose="02040503050406030204" pitchFamily="18" charset="0"/>
              </a:rPr>
              <a:t>• Thực hiện phép chia 5,4 : 0,25</a:t>
            </a:r>
            <a:endParaRPr lang="en-SG"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847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barn(inVertical)">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arn(inVertic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barn(inVertical)">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arn(inVertical)">
                                      <p:cBhvr>
                                        <p:cTn id="92" dur="500"/>
                                        <p:tgtEl>
                                          <p:spTgt spid="6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46" grpId="0"/>
      <p:bldP spid="47" grpId="0"/>
      <p:bldP spid="48" grpId="0"/>
      <p:bldP spid="51" grpId="0"/>
      <p:bldP spid="52" grpId="0"/>
      <p:bldP spid="53" grpId="0"/>
      <p:bldP spid="55" grpId="0"/>
      <p:bldP spid="56" grpId="0"/>
      <p:bldP spid="57" grpId="0" animBg="1"/>
      <p:bldP spid="58" grpId="0"/>
      <p:bldP spid="59" grpId="0"/>
      <p:bldP spid="60" grpId="0"/>
      <p:bldP spid="61" grpId="0"/>
      <p:bldP spid="62"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91)">
            <a:hlinkClick r:id="" action="ppaction://media"/>
            <a:extLst>
              <a:ext uri="{FF2B5EF4-FFF2-40B4-BE49-F238E27FC236}">
                <a16:creationId xmlns:a16="http://schemas.microsoft.com/office/drawing/2014/main" id="{67D07EEE-05DF-8BD8-3AD4-B668280ED3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34" y="-1"/>
            <a:ext cx="18099066" cy="10180724"/>
          </a:xfrm>
          <a:prstGeom prst="rect">
            <a:avLst/>
          </a:prstGeom>
        </p:spPr>
      </p:pic>
    </p:spTree>
    <p:extLst>
      <p:ext uri="{BB962C8B-B14F-4D97-AF65-F5344CB8AC3E}">
        <p14:creationId xmlns:p14="http://schemas.microsoft.com/office/powerpoint/2010/main" val="3875981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a16="http://schemas.microsoft.com/office/drawing/2014/main" id="{E45B9C77-7CFD-D845-726F-20D14B902A00}"/>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a16="http://schemas.microsoft.com/office/drawing/2014/main" id="{21EC1212-A43A-906F-6A3D-F4B269F44B14}"/>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a16="http://schemas.microsoft.com/office/drawing/2014/main" id="{5036D33E-3A65-D0F6-9008-86759666D785}"/>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a16="http://schemas.microsoft.com/office/drawing/2014/main" id="{62823F87-A115-8A1B-F343-AB3925D741A8}"/>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a16="http://schemas.microsoft.com/office/drawing/2014/main" id="{71E9C8A2-4625-AFB3-3BBB-155D213370F5}"/>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
        <p:nvSpPr>
          <p:cNvPr id="3" name="Rectangle: Rounded Corners 2">
            <a:extLst>
              <a:ext uri="{FF2B5EF4-FFF2-40B4-BE49-F238E27FC236}">
                <a16:creationId xmlns:a16="http://schemas.microsoft.com/office/drawing/2014/main" id="{41AF798F-6455-2216-AABB-32D07F2EFB49}"/>
              </a:ext>
            </a:extLst>
          </p:cNvPr>
          <p:cNvSpPr/>
          <p:nvPr/>
        </p:nvSpPr>
        <p:spPr>
          <a:xfrm>
            <a:off x="107895" y="3543300"/>
            <a:ext cx="581429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53AAE974-12F1-A419-E3D4-D81B355F028C}"/>
              </a:ext>
            </a:extLst>
          </p:cNvPr>
          <p:cNvCxnSpPr/>
          <p:nvPr/>
        </p:nvCxnSpPr>
        <p:spPr>
          <a:xfrm>
            <a:off x="3334813" y="3997140"/>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BA5D56DD-186B-D1E3-87D1-C1F9DCC0D7E0}"/>
              </a:ext>
            </a:extLst>
          </p:cNvPr>
          <p:cNvCxnSpPr>
            <a:cxnSpLocks/>
          </p:cNvCxnSpPr>
          <p:nvPr/>
        </p:nvCxnSpPr>
        <p:spPr>
          <a:xfrm>
            <a:off x="3334813" y="5026869"/>
            <a:ext cx="2214000" cy="0"/>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89A6AFD-9DA2-7C4D-B5C0-040D2742CE86}"/>
              </a:ext>
            </a:extLst>
          </p:cNvPr>
          <p:cNvSpPr txBox="1"/>
          <p:nvPr/>
        </p:nvSpPr>
        <p:spPr>
          <a:xfrm>
            <a:off x="673257" y="3965511"/>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48, 3</a:t>
            </a:r>
            <a:endParaRPr lang="en-SG" sz="600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92E9534-9E19-728A-DE35-23422F849C3E}"/>
              </a:ext>
            </a:extLst>
          </p:cNvPr>
          <p:cNvSpPr txBox="1"/>
          <p:nvPr/>
        </p:nvSpPr>
        <p:spPr>
          <a:xfrm>
            <a:off x="3710372" y="395602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D3457E2-68CC-F9DC-01CF-9A82F41D3860}"/>
              </a:ext>
            </a:extLst>
          </p:cNvPr>
          <p:cNvCxnSpPr>
            <a:cxnSpLocks/>
          </p:cNvCxnSpPr>
          <p:nvPr/>
        </p:nvCxnSpPr>
        <p:spPr>
          <a:xfrm flipV="1">
            <a:off x="4281870" y="4646397"/>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DD1C00C3-AF17-A23D-B208-10ADA63DD20A}"/>
              </a:ext>
            </a:extLst>
          </p:cNvPr>
          <p:cNvCxnSpPr>
            <a:cxnSpLocks/>
          </p:cNvCxnSpPr>
          <p:nvPr/>
        </p:nvCxnSpPr>
        <p:spPr>
          <a:xfrm flipH="1">
            <a:off x="1701952" y="4759342"/>
            <a:ext cx="184695" cy="31629"/>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16E943E-2045-1F87-E03B-26A495DE7BB1}"/>
              </a:ext>
            </a:extLst>
          </p:cNvPr>
          <p:cNvSpPr txBox="1"/>
          <p:nvPr/>
        </p:nvSpPr>
        <p:spPr>
          <a:xfrm>
            <a:off x="762068" y="498991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13</a:t>
            </a:r>
            <a:endParaRPr lang="en-SG" sz="60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2EA0940-24CF-7C5D-1C80-1B01F89A56AB}"/>
              </a:ext>
            </a:extLst>
          </p:cNvPr>
          <p:cNvSpPr txBox="1"/>
          <p:nvPr/>
        </p:nvSpPr>
        <p:spPr>
          <a:xfrm>
            <a:off x="3529210" y="5017853"/>
            <a:ext cx="66215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1F4D48-AFDA-AFB1-402F-4577DCD4B959}"/>
              </a:ext>
            </a:extLst>
          </p:cNvPr>
          <p:cNvSpPr txBox="1"/>
          <p:nvPr/>
        </p:nvSpPr>
        <p:spPr>
          <a:xfrm>
            <a:off x="3948579" y="501785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5B42D22-0BDD-CBCC-A8E2-28FC6FDD4974}"/>
              </a:ext>
            </a:extLst>
          </p:cNvPr>
          <p:cNvSpPr txBox="1"/>
          <p:nvPr/>
        </p:nvSpPr>
        <p:spPr>
          <a:xfrm>
            <a:off x="1798677" y="5008515"/>
            <a:ext cx="114300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4A84CE7-9463-8C47-8C7A-A647937EE9B1}"/>
              </a:ext>
            </a:extLst>
          </p:cNvPr>
          <p:cNvSpPr txBox="1"/>
          <p:nvPr/>
        </p:nvSpPr>
        <p:spPr>
          <a:xfrm>
            <a:off x="1315218" y="5764167"/>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28</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71F3F8D-4F2A-8D1C-FF44-93937D42A863}"/>
              </a:ext>
            </a:extLst>
          </p:cNvPr>
          <p:cNvSpPr txBox="1"/>
          <p:nvPr/>
        </p:nvSpPr>
        <p:spPr>
          <a:xfrm>
            <a:off x="2228181" y="5759397"/>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07D3BA0-F7F7-7B4F-5707-14793DE28B48}"/>
              </a:ext>
            </a:extLst>
          </p:cNvPr>
          <p:cNvSpPr txBox="1"/>
          <p:nvPr/>
        </p:nvSpPr>
        <p:spPr>
          <a:xfrm>
            <a:off x="4454024" y="5042505"/>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9012327-E972-94EF-E0DE-4FFCC6814AE7}"/>
              </a:ext>
            </a:extLst>
          </p:cNvPr>
          <p:cNvSpPr txBox="1"/>
          <p:nvPr/>
        </p:nvSpPr>
        <p:spPr>
          <a:xfrm>
            <a:off x="4691784" y="5008515"/>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CF219B2C-A37B-69F0-0BCA-14CC13B150C1}"/>
              </a:ext>
            </a:extLst>
          </p:cNvPr>
          <p:cNvSpPr txBox="1"/>
          <p:nvPr/>
        </p:nvSpPr>
        <p:spPr>
          <a:xfrm>
            <a:off x="2228181" y="6545228"/>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A955A0A4-6985-7AF4-E833-F41018E44301}"/>
              </a:ext>
            </a:extLst>
          </p:cNvPr>
          <p:cNvSpPr/>
          <p:nvPr/>
        </p:nvSpPr>
        <p:spPr>
          <a:xfrm>
            <a:off x="6422612" y="3642357"/>
            <a:ext cx="5671442"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7847809-CF91-36F3-6F86-6F3F0617CCE4}"/>
              </a:ext>
            </a:extLst>
          </p:cNvPr>
          <p:cNvCxnSpPr/>
          <p:nvPr/>
        </p:nvCxnSpPr>
        <p:spPr>
          <a:xfrm>
            <a:off x="9337845" y="4657476"/>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9C43697-C418-7D04-4F03-A9F58AB4E325}"/>
              </a:ext>
            </a:extLst>
          </p:cNvPr>
          <p:cNvCxnSpPr>
            <a:cxnSpLocks/>
          </p:cNvCxnSpPr>
          <p:nvPr/>
        </p:nvCxnSpPr>
        <p:spPr>
          <a:xfrm>
            <a:off x="9327139" y="5194071"/>
            <a:ext cx="2214000" cy="0"/>
          </a:xfrm>
          <a:prstGeom prst="line">
            <a:avLst/>
          </a:prstGeom>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043B833B-FB2A-941C-8B10-91B2460A113C}"/>
              </a:ext>
            </a:extLst>
          </p:cNvPr>
          <p:cNvSpPr txBox="1"/>
          <p:nvPr/>
        </p:nvSpPr>
        <p:spPr>
          <a:xfrm>
            <a:off x="6548160" y="4223527"/>
            <a:ext cx="31420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144,5 5</a:t>
            </a:r>
            <a:endParaRPr lang="en-SG" sz="6000" b="1" dirty="0">
              <a:solidFill>
                <a:prstClr val="black"/>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06A4425-BE89-8156-C1BB-D98E86804FB8}"/>
              </a:ext>
            </a:extLst>
          </p:cNvPr>
          <p:cNvSpPr txBox="1"/>
          <p:nvPr/>
        </p:nvSpPr>
        <p:spPr>
          <a:xfrm>
            <a:off x="9652764" y="418663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B3084314-543F-5473-2363-C26FD2963145}"/>
              </a:ext>
            </a:extLst>
          </p:cNvPr>
          <p:cNvCxnSpPr>
            <a:cxnSpLocks/>
          </p:cNvCxnSpPr>
          <p:nvPr/>
        </p:nvCxnSpPr>
        <p:spPr>
          <a:xfrm flipV="1">
            <a:off x="10274196" y="4813599"/>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E2490B1-71E5-4B81-99B9-1396FBFE911D}"/>
              </a:ext>
            </a:extLst>
          </p:cNvPr>
          <p:cNvCxnSpPr/>
          <p:nvPr/>
        </p:nvCxnSpPr>
        <p:spPr>
          <a:xfrm flipH="1">
            <a:off x="8094331" y="4882500"/>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D8FB09D7-F5AD-FD25-0932-EDE0BF8BB486}"/>
              </a:ext>
            </a:extLst>
          </p:cNvPr>
          <p:cNvSpPr txBox="1"/>
          <p:nvPr/>
        </p:nvSpPr>
        <p:spPr>
          <a:xfrm>
            <a:off x="8511090" y="4192158"/>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EC69D1D-91D0-199C-9047-DB4687291808}"/>
              </a:ext>
            </a:extLst>
          </p:cNvPr>
          <p:cNvSpPr txBox="1"/>
          <p:nvPr/>
        </p:nvSpPr>
        <p:spPr>
          <a:xfrm>
            <a:off x="7457520" y="5093985"/>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21D41BF8-1BD0-A1C1-9546-87D859DF5EB7}"/>
              </a:ext>
            </a:extLst>
          </p:cNvPr>
          <p:cNvSpPr txBox="1"/>
          <p:nvPr/>
        </p:nvSpPr>
        <p:spPr>
          <a:xfrm>
            <a:off x="9521535" y="5185055"/>
            <a:ext cx="12327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8794AFDE-A9E8-7BC5-57BF-B78DF4EB193D}"/>
              </a:ext>
            </a:extLst>
          </p:cNvPr>
          <p:cNvSpPr txBox="1"/>
          <p:nvPr/>
        </p:nvSpPr>
        <p:spPr>
          <a:xfrm>
            <a:off x="10493362" y="5107286"/>
            <a:ext cx="9436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097DDC68-AA19-75E8-4943-372FE1EC12D8}"/>
              </a:ext>
            </a:extLst>
          </p:cNvPr>
          <p:cNvSpPr txBox="1"/>
          <p:nvPr/>
        </p:nvSpPr>
        <p:spPr>
          <a:xfrm>
            <a:off x="8113629" y="5097407"/>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DECA0439-CA74-5F58-5253-577840EA3D4D}"/>
              </a:ext>
            </a:extLst>
          </p:cNvPr>
          <p:cNvSpPr txBox="1"/>
          <p:nvPr/>
        </p:nvSpPr>
        <p:spPr>
          <a:xfrm>
            <a:off x="8650522" y="6113166"/>
            <a:ext cx="17449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2F70BDAE-902B-43B5-0BC8-177971ED7019}"/>
              </a:ext>
            </a:extLst>
          </p:cNvPr>
          <p:cNvSpPr txBox="1"/>
          <p:nvPr/>
        </p:nvSpPr>
        <p:spPr>
          <a:xfrm flipH="1">
            <a:off x="10720068" y="5195480"/>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893DCA5-53EA-2E28-767A-BE54CF5D0A95}"/>
              </a:ext>
            </a:extLst>
          </p:cNvPr>
          <p:cNvSpPr txBox="1"/>
          <p:nvPr/>
        </p:nvSpPr>
        <p:spPr>
          <a:xfrm>
            <a:off x="7686159" y="6103539"/>
            <a:ext cx="155333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10</a:t>
            </a:r>
            <a:endParaRPr lang="en-SG" sz="6000" b="1" dirty="0">
              <a:solidFill>
                <a:prstClr val="black"/>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A2BED30-1CC3-5B1C-F963-40251B9F2959}"/>
              </a:ext>
            </a:extLst>
          </p:cNvPr>
          <p:cNvSpPr txBox="1"/>
          <p:nvPr/>
        </p:nvSpPr>
        <p:spPr>
          <a:xfrm>
            <a:off x="8657668" y="6810674"/>
            <a:ext cx="133077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E193D818-7E5B-D237-D582-036C6CB40AD3}"/>
              </a:ext>
            </a:extLst>
          </p:cNvPr>
          <p:cNvSpPr txBox="1"/>
          <p:nvPr/>
        </p:nvSpPr>
        <p:spPr>
          <a:xfrm>
            <a:off x="9999434" y="5177277"/>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2EEC43A8-A43B-D424-4094-DBDE616D3D75}"/>
              </a:ext>
            </a:extLst>
          </p:cNvPr>
          <p:cNvSpPr/>
          <p:nvPr/>
        </p:nvSpPr>
        <p:spPr>
          <a:xfrm>
            <a:off x="12207555" y="3536297"/>
            <a:ext cx="599413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3" name="Straight Connector 42">
            <a:extLst>
              <a:ext uri="{FF2B5EF4-FFF2-40B4-BE49-F238E27FC236}">
                <a16:creationId xmlns:a16="http://schemas.microsoft.com/office/drawing/2014/main" id="{53768685-B579-ED03-FC1B-38FB7082D094}"/>
              </a:ext>
            </a:extLst>
          </p:cNvPr>
          <p:cNvCxnSpPr/>
          <p:nvPr/>
        </p:nvCxnSpPr>
        <p:spPr>
          <a:xfrm>
            <a:off x="15382662" y="4609897"/>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42D4454-FBF5-6CBA-5078-D294EF4B0CEA}"/>
              </a:ext>
            </a:extLst>
          </p:cNvPr>
          <p:cNvCxnSpPr>
            <a:cxnSpLocks/>
          </p:cNvCxnSpPr>
          <p:nvPr/>
        </p:nvCxnSpPr>
        <p:spPr>
          <a:xfrm>
            <a:off x="15371956" y="514649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5B50156-CB0F-DED8-CAA7-AFB57A0B64AE}"/>
              </a:ext>
            </a:extLst>
          </p:cNvPr>
          <p:cNvSpPr txBox="1"/>
          <p:nvPr/>
        </p:nvSpPr>
        <p:spPr>
          <a:xfrm>
            <a:off x="13323945" y="4259849"/>
            <a:ext cx="197715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FA7079C-93C3-74F1-48FC-31FB523B2946}"/>
              </a:ext>
            </a:extLst>
          </p:cNvPr>
          <p:cNvSpPr txBox="1"/>
          <p:nvPr/>
        </p:nvSpPr>
        <p:spPr>
          <a:xfrm>
            <a:off x="15637329" y="4149812"/>
            <a:ext cx="2661557" cy="1015663"/>
          </a:xfrm>
          <a:prstGeom prst="rect">
            <a:avLst/>
          </a:prstGeom>
          <a:noFill/>
        </p:spPr>
        <p:txBody>
          <a:bodyPr wrap="square" rtlCol="0">
            <a:spAutoFit/>
          </a:bodyPr>
          <a:lstStyle/>
          <a:p>
            <a:pPr defTabSz="1371600"/>
            <a:r>
              <a:rPr lang="vi-VN" sz="6000" b="1">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47" name="Straight Connector 46">
            <a:extLst>
              <a:ext uri="{FF2B5EF4-FFF2-40B4-BE49-F238E27FC236}">
                <a16:creationId xmlns:a16="http://schemas.microsoft.com/office/drawing/2014/main" id="{73F8E2AC-7B84-8D5A-9C2F-B12354B5CBBC}"/>
              </a:ext>
            </a:extLst>
          </p:cNvPr>
          <p:cNvCxnSpPr>
            <a:cxnSpLocks/>
          </p:cNvCxnSpPr>
          <p:nvPr/>
        </p:nvCxnSpPr>
        <p:spPr>
          <a:xfrm flipV="1">
            <a:off x="16237368" y="4766021"/>
            <a:ext cx="2286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48" name="TextBox 47">
            <a:extLst>
              <a:ext uri="{FF2B5EF4-FFF2-40B4-BE49-F238E27FC236}">
                <a16:creationId xmlns:a16="http://schemas.microsoft.com/office/drawing/2014/main" id="{EC06B89D-06B7-292A-8CB1-319E77B95A02}"/>
              </a:ext>
            </a:extLst>
          </p:cNvPr>
          <p:cNvSpPr txBox="1"/>
          <p:nvPr/>
        </p:nvSpPr>
        <p:spPr>
          <a:xfrm>
            <a:off x="13833417" y="5042505"/>
            <a:ext cx="139766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3B85BBE0-C3FE-3D9D-0EEA-B0958EE9422D}"/>
              </a:ext>
            </a:extLst>
          </p:cNvPr>
          <p:cNvSpPr txBox="1"/>
          <p:nvPr/>
        </p:nvSpPr>
        <p:spPr>
          <a:xfrm>
            <a:off x="14354589" y="5018528"/>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F8983844-44E7-01FF-CA58-E83D77295C14}"/>
              </a:ext>
            </a:extLst>
          </p:cNvPr>
          <p:cNvSpPr txBox="1"/>
          <p:nvPr/>
        </p:nvSpPr>
        <p:spPr>
          <a:xfrm>
            <a:off x="14397293" y="6014313"/>
            <a:ext cx="15639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D60EA1F-A318-0621-5206-B65A12A90AA1}"/>
              </a:ext>
            </a:extLst>
          </p:cNvPr>
          <p:cNvSpPr txBox="1"/>
          <p:nvPr/>
        </p:nvSpPr>
        <p:spPr>
          <a:xfrm flipH="1">
            <a:off x="16091298" y="5018528"/>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67D44D37-F365-EFB4-C7B5-C1F2DD1D95DB}"/>
              </a:ext>
            </a:extLst>
          </p:cNvPr>
          <p:cNvSpPr txBox="1"/>
          <p:nvPr/>
        </p:nvSpPr>
        <p:spPr>
          <a:xfrm>
            <a:off x="15599991" y="5031996"/>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2FA3BF3C-98C4-B87D-9249-12533CDDF64A}"/>
              </a:ext>
            </a:extLst>
          </p:cNvPr>
          <p:cNvSpPr txBox="1"/>
          <p:nvPr/>
        </p:nvSpPr>
        <p:spPr>
          <a:xfrm>
            <a:off x="13868069" y="4264341"/>
            <a:ext cx="210748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00</a:t>
            </a:r>
            <a:endParaRPr lang="en-SG" sz="6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53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22" presetClass="entr" presetSubtype="4"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par>
                                <p:cTn id="91" presetID="22" presetClass="entr" presetSubtype="4"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down)">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down)">
                                      <p:cBhvr>
                                        <p:cTn id="101" dur="500"/>
                                        <p:tgtEl>
                                          <p:spTgt spid="30"/>
                                        </p:tgtEl>
                                      </p:cBhvr>
                                    </p:animEffect>
                                  </p:childTnLst>
                                </p:cTn>
                              </p:par>
                              <p:par>
                                <p:cTn id="102" presetID="22" presetClass="entr" presetSubtype="4"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down)">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ipe(down)">
                                      <p:cBhvr>
                                        <p:cTn id="114" dur="5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down)">
                                      <p:cBhvr>
                                        <p:cTn id="119" dur="500"/>
                                        <p:tgtEl>
                                          <p:spTgt spid="3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down)">
                                      <p:cBhvr>
                                        <p:cTn id="134" dur="5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wipe(down)">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wipe(down)">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wipe(down)">
                                      <p:cBhvr>
                                        <p:cTn id="149" dur="5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00"/>
                                        <p:tgtEl>
                                          <p:spTgt spid="40"/>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childTnLst>
                                </p:cTn>
                              </p:par>
                              <p:par>
                                <p:cTn id="161" presetID="22" presetClass="entr" presetSubtype="4"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00"/>
                                        <p:tgtEl>
                                          <p:spTgt spid="43"/>
                                        </p:tgtEl>
                                      </p:cBhvr>
                                    </p:animEffect>
                                  </p:childTnLst>
                                </p:cTn>
                              </p:par>
                              <p:par>
                                <p:cTn id="164" presetID="22" presetClass="entr" presetSubtype="4" fill="hold" nodeType="withEffect">
                                  <p:stCondLst>
                                    <p:cond delay="0"/>
                                  </p:stCondLst>
                                  <p:childTnLst>
                                    <p:set>
                                      <p:cBhvr>
                                        <p:cTn id="165" dur="1" fill="hold">
                                          <p:stCondLst>
                                            <p:cond delay="0"/>
                                          </p:stCondLst>
                                        </p:cTn>
                                        <p:tgtEl>
                                          <p:spTgt spid="44"/>
                                        </p:tgtEl>
                                        <p:attrNameLst>
                                          <p:attrName>style.visibility</p:attrName>
                                        </p:attrNameLst>
                                      </p:cBhvr>
                                      <p:to>
                                        <p:strVal val="visible"/>
                                      </p:to>
                                    </p:set>
                                    <p:animEffect transition="in" filter="wipe(down)">
                                      <p:cBhvr>
                                        <p:cTn id="166" dur="500"/>
                                        <p:tgtEl>
                                          <p:spTgt spid="44"/>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46"/>
                                        </p:tgtEl>
                                        <p:attrNameLst>
                                          <p:attrName>style.visibility</p:attrName>
                                        </p:attrNameLst>
                                      </p:cBhvr>
                                      <p:to>
                                        <p:strVal val="visible"/>
                                      </p:to>
                                    </p:set>
                                    <p:animEffect transition="in" filter="wipe(down)">
                                      <p:cBhvr>
                                        <p:cTn id="169" dur="500"/>
                                        <p:tgtEl>
                                          <p:spTgt spid="46"/>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47"/>
                                        </p:tgtEl>
                                        <p:attrNameLst>
                                          <p:attrName>style.visibility</p:attrName>
                                        </p:attrNameLst>
                                      </p:cBhvr>
                                      <p:to>
                                        <p:strVal val="visible"/>
                                      </p:to>
                                    </p:set>
                                    <p:animEffect transition="in" filter="wipe(down)">
                                      <p:cBhvr>
                                        <p:cTn id="174" dur="500"/>
                                        <p:tgtEl>
                                          <p:spTgt spid="47"/>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wipe(down)">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52"/>
                                        </p:tgtEl>
                                        <p:attrNameLst>
                                          <p:attrName>style.visibility</p:attrName>
                                        </p:attrNameLst>
                                      </p:cBhvr>
                                      <p:to>
                                        <p:strVal val="visible"/>
                                      </p:to>
                                    </p:set>
                                    <p:animEffect transition="in" filter="wipe(down)">
                                      <p:cBhvr>
                                        <p:cTn id="184" dur="500"/>
                                        <p:tgtEl>
                                          <p:spTgt spid="5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48"/>
                                        </p:tgtEl>
                                        <p:attrNameLst>
                                          <p:attrName>style.visibility</p:attrName>
                                        </p:attrNameLst>
                                      </p:cBhvr>
                                      <p:to>
                                        <p:strVal val="visible"/>
                                      </p:to>
                                    </p:set>
                                    <p:animEffect transition="in" filter="wipe(down)">
                                      <p:cBhvr>
                                        <p:cTn id="189" dur="500"/>
                                        <p:tgtEl>
                                          <p:spTgt spid="48"/>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49"/>
                                        </p:tgtEl>
                                        <p:attrNameLst>
                                          <p:attrName>style.visibility</p:attrName>
                                        </p:attrNameLst>
                                      </p:cBhvr>
                                      <p:to>
                                        <p:strVal val="visible"/>
                                      </p:to>
                                    </p:set>
                                    <p:animEffect transition="in" filter="wipe(down)">
                                      <p:cBhvr>
                                        <p:cTn id="194" dur="500"/>
                                        <p:tgtEl>
                                          <p:spTgt spid="49"/>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wipe(down)">
                                      <p:cBhvr>
                                        <p:cTn id="199" dur="500"/>
                                        <p:tgtEl>
                                          <p:spTgt spid="51"/>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grpId="0" nodeType="click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wipe(down)">
                                      <p:cBhvr>
                                        <p:cTn id="2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animBg="1"/>
      <p:bldP spid="12" grpId="0" animBg="1"/>
      <p:bldP spid="3" grpId="0" animBg="1"/>
      <p:bldP spid="6" grpId="0"/>
      <p:bldP spid="9" grpId="0"/>
      <p:bldP spid="16" grpId="0"/>
      <p:bldP spid="17" grpId="0"/>
      <p:bldP spid="18" grpId="0"/>
      <p:bldP spid="19" grpId="0"/>
      <p:bldP spid="20" grpId="0"/>
      <p:bldP spid="21" grpId="0"/>
      <p:bldP spid="22" grpId="0"/>
      <p:bldP spid="23" grpId="0"/>
      <p:bldP spid="24" grpId="0"/>
      <p:bldP spid="25" grpId="0" animBg="1"/>
      <p:bldP spid="28" grpId="0"/>
      <p:bldP spid="29" grpId="0"/>
      <p:bldP spid="32" grpId="0"/>
      <p:bldP spid="33" grpId="0"/>
      <p:bldP spid="34" grpId="0"/>
      <p:bldP spid="35" grpId="0"/>
      <p:bldP spid="36" grpId="0"/>
      <p:bldP spid="37" grpId="0"/>
      <p:bldP spid="38" grpId="0"/>
      <p:bldP spid="39" grpId="0"/>
      <p:bldP spid="40" grpId="0"/>
      <p:bldP spid="41" grpId="0"/>
      <p:bldP spid="42" grpId="0" animBg="1"/>
      <p:bldP spid="45" grpId="0"/>
      <p:bldP spid="46" grpId="0"/>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495300"/>
            <a:ext cx="17373600" cy="2362200"/>
            <a:chOff x="304800" y="495300"/>
            <a:chExt cx="17373600" cy="2362200"/>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495300"/>
              <a:ext cx="16383000" cy="2308324"/>
            </a:xfrm>
            <a:prstGeom prst="rect">
              <a:avLst/>
            </a:prstGeom>
            <a:noFill/>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Một chú rồng nhổ 4 chiếc răng sâu và trả cho nha sĩ 15,4 kg kẹo. Biết số kẹo phải trả khi nhổ mỗi chiếc răng sâu là như nhau. Vậy để nhổ mỗi chiếc răng sâu chú rồng phải trả</a:t>
              </a:r>
              <a:r>
                <a:rPr lang="en-US" sz="4800" b="1" dirty="0">
                  <a:solidFill>
                    <a:srgbClr val="002060"/>
                  </a:solidFill>
                  <a:latin typeface="Calibri" panose="020F0502020204030204" pitchFamily="34" charset="0"/>
                  <a:cs typeface="Calibri" panose="020F0502020204030204" pitchFamily="34" charset="0"/>
                </a:rPr>
                <a:t>         kg </a:t>
              </a:r>
              <a:r>
                <a:rPr lang="en-US" sz="4800" b="1" dirty="0" err="1">
                  <a:solidFill>
                    <a:srgbClr val="002060"/>
                  </a:solidFill>
                  <a:latin typeface="Calibri" panose="020F0502020204030204" pitchFamily="34" charset="0"/>
                  <a:cs typeface="Calibri" panose="020F0502020204030204" pitchFamily="34" charset="0"/>
                </a:rPr>
                <a:t>kẹo</a:t>
              </a:r>
              <a:r>
                <a:rPr lang="en-US" sz="4800" b="1" dirty="0">
                  <a:solidFill>
                    <a:srgbClr val="002060"/>
                  </a:solidFill>
                  <a:latin typeface="Calibri" panose="020F0502020204030204" pitchFamily="34" charset="0"/>
                  <a:cs typeface="Calibri" panose="020F0502020204030204" pitchFamily="34" charset="0"/>
                </a:rPr>
                <a:t>.</a:t>
              </a:r>
              <a:endParaRPr lang="vi-VN"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52BB3A8-E649-DE20-E22C-D4E1D570CE74}"/>
                </a:ext>
              </a:extLst>
            </p:cNvPr>
            <p:cNvSpPr/>
            <p:nvPr/>
          </p:nvSpPr>
          <p:spPr>
            <a:xfrm>
              <a:off x="12573000" y="2095500"/>
              <a:ext cx="990600" cy="7620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002060"/>
                  </a:solidFill>
                </a:rPr>
                <a:t>?</a:t>
              </a:r>
            </a:p>
          </p:txBody>
        </p:sp>
      </p:grpSp>
      <p:pic>
        <p:nvPicPr>
          <p:cNvPr id="11" name="Picture 10">
            <a:extLst>
              <a:ext uri="{FF2B5EF4-FFF2-40B4-BE49-F238E27FC236}">
                <a16:creationId xmlns:a16="http://schemas.microsoft.com/office/drawing/2014/main" id="{BB0E7E5D-925C-316E-7E5C-503E224EEAD2}"/>
              </a:ext>
            </a:extLst>
          </p:cNvPr>
          <p:cNvPicPr>
            <a:picLocks noChangeAspect="1"/>
          </p:cNvPicPr>
          <p:nvPr/>
        </p:nvPicPr>
        <p:blipFill>
          <a:blip r:embed="rId2"/>
          <a:stretch>
            <a:fillRect/>
          </a:stretch>
        </p:blipFill>
        <p:spPr>
          <a:xfrm>
            <a:off x="13639800" y="3619500"/>
            <a:ext cx="4343400" cy="5204482"/>
          </a:xfrm>
          <a:prstGeom prst="rect">
            <a:avLst/>
          </a:prstGeom>
        </p:spPr>
      </p:pic>
      <p:sp>
        <p:nvSpPr>
          <p:cNvPr id="12" name="TextBox 11">
            <a:extLst>
              <a:ext uri="{FF2B5EF4-FFF2-40B4-BE49-F238E27FC236}">
                <a16:creationId xmlns:a16="http://schemas.microsoft.com/office/drawing/2014/main" id="{1E6E3B61-1022-6142-889F-9DEBE259BB19}"/>
              </a:ext>
            </a:extLst>
          </p:cNvPr>
          <p:cNvSpPr txBox="1"/>
          <p:nvPr/>
        </p:nvSpPr>
        <p:spPr>
          <a:xfrm>
            <a:off x="533400" y="3314700"/>
            <a:ext cx="6705600" cy="1938992"/>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4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15,4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1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269800-0410-4E73-D474-820525D34B63}"/>
              </a:ext>
            </a:extLst>
          </p:cNvPr>
          <p:cNvSpPr txBox="1"/>
          <p:nvPr/>
        </p:nvSpPr>
        <p:spPr>
          <a:xfrm>
            <a:off x="762000" y="5753100"/>
            <a:ext cx="11353800" cy="3170099"/>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nhổ</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mỗi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răng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sâu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chú</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rồng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kg </a:t>
            </a:r>
            <a:r>
              <a:rPr lang="en-US" sz="4000" b="1" dirty="0" err="1">
                <a:solidFill>
                  <a:srgbClr val="FF0000"/>
                </a:solidFill>
                <a:latin typeface="Cambria" panose="02040503050406030204" pitchFamily="18" charset="0"/>
                <a:ea typeface="Cambria" panose="02040503050406030204" pitchFamily="18" charset="0"/>
              </a:rPr>
              <a:t>kẹo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15,4 : 4 = 3,85 (kg)</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3,85 kg </a:t>
            </a:r>
            <a:r>
              <a:rPr lang="en-US" sz="4000" b="1" dirty="0" err="1">
                <a:solidFill>
                  <a:srgbClr val="FF0000"/>
                </a:solidFill>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266700"/>
            <a:ext cx="17373600" cy="2585323"/>
            <a:chOff x="304800" y="266700"/>
            <a:chExt cx="17373600" cy="2585323"/>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SVN-Nexa Rush Script" panose="020B0606040200020203" pitchFamily="34" charset="0"/>
                  <a:ea typeface="+mn-ea"/>
                  <a:cs typeface="+mn-cs"/>
                </a:rPr>
                <a:t>2</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266700"/>
              <a:ext cx="1638300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Mặt sàn một nhà kính trồng rau dạng hình chữ nhật có diện tích 292,8 m2 và chiều rộng 9,6 m. Tính chiều dài của mặt sàn nhà kính đó.</a:t>
              </a:r>
            </a:p>
          </p:txBody>
        </p:sp>
      </p:grpSp>
      <p:sp>
        <p:nvSpPr>
          <p:cNvPr id="2" name="TextBox 1">
            <a:extLst>
              <a:ext uri="{FF2B5EF4-FFF2-40B4-BE49-F238E27FC236}">
                <a16:creationId xmlns:a16="http://schemas.microsoft.com/office/drawing/2014/main" id="{ABF9E72B-7905-581D-CC0D-E4BCBC2B83D6}"/>
              </a:ext>
            </a:extLst>
          </p:cNvPr>
          <p:cNvSpPr txBox="1"/>
          <p:nvPr/>
        </p:nvSpPr>
        <p:spPr>
          <a:xfrm>
            <a:off x="457200" y="3467100"/>
            <a:ext cx="7620000" cy="2554545"/>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292,8 m</a:t>
            </a:r>
            <a:r>
              <a:rPr lang="en-US" sz="4000" b="0" i="0" baseline="30000" dirty="0">
                <a:solidFill>
                  <a:srgbClr val="FF0000"/>
                </a:solidFill>
                <a:effectLst/>
                <a:latin typeface="Cambria" panose="02040503050406030204" pitchFamily="18" charset="0"/>
                <a:ea typeface="Cambria" panose="02040503050406030204" pitchFamily="18" charset="0"/>
              </a:rPr>
              <a:t>2</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9,6 m</a:t>
            </a: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 m</a:t>
            </a:r>
          </a:p>
        </p:txBody>
      </p:sp>
      <p:sp>
        <p:nvSpPr>
          <p:cNvPr id="6" name="TextBox 5">
            <a:extLst>
              <a:ext uri="{FF2B5EF4-FFF2-40B4-BE49-F238E27FC236}">
                <a16:creationId xmlns:a16="http://schemas.microsoft.com/office/drawing/2014/main" id="{3C31A863-CCD1-0BDA-9C3C-416D88596E4E}"/>
              </a:ext>
            </a:extLst>
          </p:cNvPr>
          <p:cNvSpPr txBox="1"/>
          <p:nvPr/>
        </p:nvSpPr>
        <p:spPr>
          <a:xfrm>
            <a:off x="7696200" y="3467100"/>
            <a:ext cx="10134600" cy="255454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endParaRPr lang="en-US" sz="4000" b="1" dirty="0">
              <a:solidFill>
                <a:srgbClr val="FF0000"/>
              </a:solidFill>
              <a:latin typeface="Cambria" panose="02040503050406030204" pitchFamily="18" charset="0"/>
              <a:ea typeface="Cambria" panose="02040503050406030204" pitchFamily="18" charset="0"/>
            </a:endParaRPr>
          </a:p>
          <a:p>
            <a:pPr algn="ctr"/>
            <a:r>
              <a:rPr lang="en-US" sz="4000" b="1" dirty="0" err="1">
                <a:solidFill>
                  <a:srgbClr val="FF0000"/>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292,8 : 9,6 = 30,5 (m)</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30,5 m</a:t>
            </a:r>
            <a:endParaRPr lang="en-US"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882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1042</TotalTime>
  <Words>514</Words>
  <Application>Microsoft Office PowerPoint</Application>
  <PresentationFormat>Custom</PresentationFormat>
  <Paragraphs>104</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等线</vt:lpstr>
      <vt:lpstr>Arial</vt:lpstr>
      <vt:lpstr>Calibri</vt:lpstr>
      <vt:lpstr>Cambria</vt:lpstr>
      <vt:lpstr>SVN-Nexa Rush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11</cp:lastModifiedBy>
  <cp:revision>47</cp:revision>
  <dcterms:created xsi:type="dcterms:W3CDTF">2006-08-16T00:00:00Z</dcterms:created>
  <dcterms:modified xsi:type="dcterms:W3CDTF">2025-11-19T02:39:16Z</dcterms:modified>
  <dc:identifier>DAEs52c6gtQ</dc:identifier>
</cp:coreProperties>
</file>