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9" r:id="rId2"/>
    <p:sldMasterId id="2147483765" r:id="rId3"/>
    <p:sldMasterId id="2147483768" r:id="rId4"/>
    <p:sldMasterId id="2147483780" r:id="rId5"/>
  </p:sldMasterIdLst>
  <p:notesMasterIdLst>
    <p:notesMasterId r:id="rId16"/>
  </p:notesMasterIdLst>
  <p:sldIdLst>
    <p:sldId id="330" r:id="rId6"/>
    <p:sldId id="2007577262" r:id="rId7"/>
    <p:sldId id="2007577261" r:id="rId8"/>
    <p:sldId id="7343" r:id="rId9"/>
    <p:sldId id="2007577266" r:id="rId10"/>
    <p:sldId id="2007577260" r:id="rId11"/>
    <p:sldId id="2007577257" r:id="rId12"/>
    <p:sldId id="2007577264" r:id="rId13"/>
    <p:sldId id="2007577258" r:id="rId14"/>
    <p:sldId id="73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236" autoAdjust="0"/>
  </p:normalViewPr>
  <p:slideViewPr>
    <p:cSldViewPr snapToGrid="0">
      <p:cViewPr varScale="1">
        <p:scale>
          <a:sx n="62" d="100"/>
          <a:sy n="62" d="100"/>
        </p:scale>
        <p:origin x="-828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4F79-2FB6-4D8B-8D36-CD7941286CB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4E38B-4403-499F-A89D-4A2DEE07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4E38B-4403-499F-A89D-4A2DEE07C6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4E38B-4403-499F-A89D-4A2DEE07C6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7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0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8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4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8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8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5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1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4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56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7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3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3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287278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22427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49610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26557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39471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18133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9572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1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5545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0083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86483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6963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74652-335E-479C-827D-F30C70914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F404D0-8047-4708-97F1-7055D649B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F597F2-5935-4033-8247-66A1C3F0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4BEBD7-D6D7-49D7-B2F3-4A49A433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F9B837-DC7B-445B-A3CB-BEC87901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9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81AF6-D32C-4FB6-8536-653067BA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99241-C1A3-4967-956B-24A124B6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8848E1-0D67-4156-AD39-3D6BA8AF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6DBD2E-322A-4A3A-A44E-BB6B6811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227C06-E39C-4320-950A-6A7666CC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13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795C-9C2A-4867-9D5E-66579D6C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E32E91-2DB4-48AF-A3E5-0F1981EC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A23EE7-0B29-498C-B68F-82EAA212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1081A-D6B1-4403-9083-DACA50C9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CB0FEA-ED50-4101-9857-10A4C3A8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93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F9B1-EB80-4F5F-ABE8-443AE577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DA4F77-E909-4FF9-B6DF-C05F6FC35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2E87D7-3621-4C27-A57A-D2A0A1FD4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23C1DF-6F30-4879-80E7-15BEBD4F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028261-FF27-4609-A078-F00343C4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C81E30-E8FD-4449-AC1B-655C4D1F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1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47824-8421-44BE-87E9-EB5AE448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DC0A88-9894-4A27-BB3F-9A6B91B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232F0A-34A9-4896-9607-B95D1D7E7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BB0D2-C263-40D6-A126-3721B0CEA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0AEA8E-B010-498E-A355-971EB77C2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6D1BB1-32EF-4599-BB4D-F79EDB38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B4959C-E1FD-4689-93DF-AFBCF1DB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C5F489-BE8B-4AAF-8277-5E6F4014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8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34E5F-9A45-46BB-93AE-CECCADA2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FEB94B-BB27-4998-90F5-D52BA3A2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D3C394-DEA9-4F49-85E2-70EF09BE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10026C-9279-4895-BCD0-09980CEF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0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3BB83E-EE55-41B8-8D6D-0BFB2235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BDF2B3-A15D-4B29-A678-F767F521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781A85-6151-49C9-B2EE-E206D4E7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4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EFBAF-499C-4852-A8D9-436743CF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7DB60-F3C5-458F-8163-F44FB237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3C7690-9131-4292-B543-D62BACB16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ECCC2E-0F66-4D21-A042-2C93F69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75FBD2-9A8F-4E02-9FC4-5819B09D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8A5A06-3387-4011-9024-07EC8AB9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34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55B32-DC11-4ED7-AC00-E1B50F07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809A1BF-9060-4870-BC88-4F8CF9BFF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84C31E-1A0D-415D-902F-F1D1F6CBA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9E52E3-7863-4446-893D-43EF6E39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6F987B-276B-4BAC-88C9-9BCCE03C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20D75C-DBD5-40B5-A174-CE11C6DD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B0080-3D14-46A9-B593-799C4D00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46BDBD-F820-4E2B-B190-7F57C3DF1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FF6411-76AA-4491-A5DC-87319F8C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1DC52F-A919-44F3-87BB-123217BB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377DB2-6C05-4D68-A4F8-83E1DE49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4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7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E3047FA4-8B82-44A8-9557-CB62A2BAE14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33350"/>
            <a:ext cx="1384365" cy="13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9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D21D296F-3B27-4908-85B4-6C6FC3E14A3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DFE0161-04B9-2E2A-C345-91B2DF4D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84CC73E-C3E9-FB21-271A-091153F03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96576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9D9F8877-D55B-4BF2-A744-9FCA3491771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2902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07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randomBar dir="vert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89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5.xml"/><Relationship Id="rId7" Type="http://schemas.openxmlformats.org/officeDocument/2006/relationships/image" Target="../media/image8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">
            <a:extLst>
              <a:ext uri="{FF2B5EF4-FFF2-40B4-BE49-F238E27FC236}">
                <a16:creationId xmlns:a16="http://schemas.microsoft.com/office/drawing/2014/main" xmlns="" id="{3DF59D7D-E397-4F07-B4D5-45E15CE78566}"/>
              </a:ext>
            </a:extLst>
          </p:cNvPr>
          <p:cNvSpPr/>
          <p:nvPr/>
        </p:nvSpPr>
        <p:spPr>
          <a:xfrm>
            <a:off x="2920723" y="1147130"/>
            <a:ext cx="7431899" cy="41783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65DFA12A-C202-4C6D-9693-B28CB4EB4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t="31979" r="39931" b="53248"/>
          <a:stretch/>
        </p:blipFill>
        <p:spPr>
          <a:xfrm>
            <a:off x="10094040" y="1566991"/>
            <a:ext cx="1044105" cy="874505"/>
          </a:xfrm>
          <a:custGeom>
            <a:avLst/>
            <a:gdLst>
              <a:gd name="connsiteX0" fmla="*/ 0 w 1955800"/>
              <a:gd name="connsiteY0" fmla="*/ 0 h 1638108"/>
              <a:gd name="connsiteX1" fmla="*/ 1955800 w 1955800"/>
              <a:gd name="connsiteY1" fmla="*/ 0 h 1638108"/>
              <a:gd name="connsiteX2" fmla="*/ 1955800 w 1955800"/>
              <a:gd name="connsiteY2" fmla="*/ 1397871 h 1638108"/>
              <a:gd name="connsiteX3" fmla="*/ 1601820 w 1955800"/>
              <a:gd name="connsiteY3" fmla="*/ 1397871 h 1638108"/>
              <a:gd name="connsiteX4" fmla="*/ 1601820 w 1955800"/>
              <a:gd name="connsiteY4" fmla="*/ 1638108 h 1638108"/>
              <a:gd name="connsiteX5" fmla="*/ 0 w 1955800"/>
              <a:gd name="connsiteY5" fmla="*/ 1638108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1638108">
                <a:moveTo>
                  <a:pt x="0" y="0"/>
                </a:moveTo>
                <a:lnTo>
                  <a:pt x="1955800" y="0"/>
                </a:lnTo>
                <a:lnTo>
                  <a:pt x="1955800" y="1397871"/>
                </a:lnTo>
                <a:lnTo>
                  <a:pt x="1601820" y="1397871"/>
                </a:lnTo>
                <a:lnTo>
                  <a:pt x="1601820" y="1638108"/>
                </a:lnTo>
                <a:lnTo>
                  <a:pt x="0" y="1638108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2440A9-149F-0CC6-BF47-69C096D62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622" y="1467947"/>
            <a:ext cx="6322100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B6D260C2-C3B6-467A-89E6-6AC3144541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F363EB9D-8CFF-4BFE-AFDE-89E90D10D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F6CA62DD-7261-43DA-8CEC-0938754881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1048E67A-2FF1-436B-9CC4-6D6A015AE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6E8E5532-3207-4126-9D44-C1533D39B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3">
            <a:extLst>
              <a:ext uri="{FF2B5EF4-FFF2-40B4-BE49-F238E27FC236}">
                <a16:creationId xmlns:a16="http://schemas.microsoft.com/office/drawing/2014/main" xmlns="" id="{11164C33-BDBA-449C-8183-7EA0611B74C0}"/>
              </a:ext>
            </a:extLst>
          </p:cNvPr>
          <p:cNvGrpSpPr/>
          <p:nvPr/>
        </p:nvGrpSpPr>
        <p:grpSpPr>
          <a:xfrm>
            <a:off x="-12143" y="5717175"/>
            <a:ext cx="12203723" cy="1123362"/>
            <a:chOff x="-17585" y="5729324"/>
            <a:chExt cx="12203723" cy="1123362"/>
          </a:xfrm>
        </p:grpSpPr>
        <p:pic>
          <p:nvPicPr>
            <p:cNvPr id="10" name="图片 84">
              <a:extLst>
                <a:ext uri="{FF2B5EF4-FFF2-40B4-BE49-F238E27FC236}">
                  <a16:creationId xmlns:a16="http://schemas.microsoft.com/office/drawing/2014/main" xmlns="" id="{F6FC9A73-67ED-4C3F-9BE0-573124DE7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>
              <a:extLst>
                <a:ext uri="{FF2B5EF4-FFF2-40B4-BE49-F238E27FC236}">
                  <a16:creationId xmlns:a16="http://schemas.microsoft.com/office/drawing/2014/main" xmlns="" id="{E69A0CFB-8FF4-4058-9C48-12E3CEB3A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2" name="图形 1">
            <a:extLst>
              <a:ext uri="{FF2B5EF4-FFF2-40B4-BE49-F238E27FC236}">
                <a16:creationId xmlns:a16="http://schemas.microsoft.com/office/drawing/2014/main" xmlns="" id="{6785F93D-AABF-4CB3-928E-0F0C5495C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575" y="4802512"/>
            <a:ext cx="1555652" cy="2041793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xmlns="" id="{A96F4F77-F629-4BD9-BB42-F3942CC53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868" y="4745990"/>
            <a:ext cx="1772339" cy="2309717"/>
          </a:xfrm>
          <a:prstGeom prst="rect">
            <a:avLst/>
          </a:prstGeom>
        </p:spPr>
      </p:pic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C107254C-ECB4-4C98-8F24-C4AD9AB15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9332" y="4745990"/>
            <a:ext cx="1401303" cy="2189595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xmlns="" id="{C138CDB9-0FAA-4AE6-A08E-5E96DADB5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65" y="4208948"/>
            <a:ext cx="3515171" cy="27251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79EBC2B-1770-450F-BCD3-59BA32CA55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622" y="1292475"/>
            <a:ext cx="7207800" cy="27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8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89393"/>
              </p:ext>
            </p:extLst>
          </p:nvPr>
        </p:nvGraphicFramePr>
        <p:xfrm>
          <a:off x="4073525" y="3187700"/>
          <a:ext cx="40433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3" imgW="4043880" imgH="481320" progId="Package">
                  <p:embed/>
                </p:oleObj>
              </mc:Choice>
              <mc:Fallback>
                <p:oleObj name="Packager Shell Object" showAsIcon="1" r:id="rId3" imgW="4043880" imgH="48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3525" y="3187700"/>
                        <a:ext cx="4043363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35713CC-2F73-EA28-C5A6-3D6C89AB0D23}"/>
              </a:ext>
            </a:extLst>
          </p:cNvPr>
          <p:cNvSpPr txBox="1"/>
          <p:nvPr/>
        </p:nvSpPr>
        <p:spPr>
          <a:xfrm>
            <a:off x="267128" y="328773"/>
            <a:ext cx="8445357" cy="1052215"/>
          </a:xfrm>
          <a:prstGeom prst="roundRect">
            <a:avLst>
              <a:gd name="adj" fmla="val 4668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3.Luyện </a:t>
            </a:r>
            <a:r>
              <a:rPr lang="en-US" sz="4400" b="1" dirty="0" err="1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vi-VN" sz="44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图片 37">
            <a:extLst>
              <a:ext uri="{FF2B5EF4-FFF2-40B4-BE49-F238E27FC236}">
                <a16:creationId xmlns:a16="http://schemas.microsoft.com/office/drawing/2014/main" xmlns="" id="{2D285517-B3D5-9DE6-9258-2C07B71BF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09" y="2966207"/>
            <a:ext cx="4198989" cy="37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35713CC-2F73-EA28-C5A6-3D6C89AB0D23}"/>
              </a:ext>
            </a:extLst>
          </p:cNvPr>
          <p:cNvSpPr txBox="1"/>
          <p:nvPr/>
        </p:nvSpPr>
        <p:spPr>
          <a:xfrm>
            <a:off x="267128" y="328773"/>
            <a:ext cx="8445357" cy="1052215"/>
          </a:xfrm>
          <a:prstGeom prst="roundRect">
            <a:avLst>
              <a:gd name="adj" fmla="val 4668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Học thuộc lòng bài thơ.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图片 37">
            <a:extLst>
              <a:ext uri="{FF2B5EF4-FFF2-40B4-BE49-F238E27FC236}">
                <a16:creationId xmlns:a16="http://schemas.microsoft.com/office/drawing/2014/main" xmlns="" id="{2D285517-B3D5-9DE6-9258-2C07B71BF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09" y="2966207"/>
            <a:ext cx="4198989" cy="37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8"/>
          <p:cNvSpPr>
            <a:spLocks noChangeArrowheads="1" noChangeShapeType="1" noTextEdit="1"/>
          </p:cNvSpPr>
          <p:nvPr/>
        </p:nvSpPr>
        <p:spPr bwMode="auto">
          <a:xfrm>
            <a:off x="2336801" y="228601"/>
            <a:ext cx="7939617" cy="466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atin typeface="Times New Roman"/>
                <a:cs typeface="Times New Roman"/>
              </a:rPr>
              <a:t>TRÒ CHƠI: Ô CỬA BÍ MẬT</a:t>
            </a:r>
            <a:endParaRPr lang="en-US" sz="3600" b="1" kern="10">
              <a:latin typeface="Times New Roman"/>
              <a:cs typeface="Times New Roman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117601" y="1069976"/>
            <a:ext cx="3486151" cy="2359025"/>
          </a:xfrm>
          <a:prstGeom prst="rect">
            <a:avLst/>
          </a:prstGeom>
          <a:solidFill>
            <a:srgbClr val="9900CC"/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FFCC00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603751" y="1027113"/>
            <a:ext cx="3759200" cy="2438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673600" y="3505200"/>
            <a:ext cx="3759200" cy="228600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solidFill>
                <a:srgbClr val="33CC33"/>
              </a:solidFill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432800" y="3505200"/>
            <a:ext cx="3149600" cy="2286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204384" y="3505200"/>
            <a:ext cx="3367616" cy="2286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8464551" y="1069976"/>
            <a:ext cx="3149600" cy="23780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81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40000" y="2060575"/>
            <a:ext cx="508000" cy="35718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82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97600" y="2057400"/>
            <a:ext cx="476251" cy="35718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83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56800" y="1981200"/>
            <a:ext cx="476251" cy="43338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84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41600" y="4595814"/>
            <a:ext cx="577851" cy="35718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85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31984" y="4492625"/>
            <a:ext cx="609600" cy="43338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3086" name="Picture 101" descr="H:\Tạo chữ nhấp nháy - Tạo chữ glitter - Tiện ích Blog - Taochu_com_files\gif_icon44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086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01" descr="H:\Tạo chữ nhấp nháy - Tạo chữ glitter - Tiện ích Blog - Taochu_com_files\gif_icon44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133" y="0"/>
            <a:ext cx="143086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1" descr="H:\Tạo chữ nhấp nháy - Tạo chữ glitter - Tiện ích Blog - Taochu_com_files\gif_icon44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4850"/>
            <a:ext cx="143086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1" descr="H:\Tạo chữ nhấp nháy - Tạo chữ glitter - Tiện ích Blog - Taochu_com_files\gif_icon44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133" y="5784850"/>
            <a:ext cx="143086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AutoShape 3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02285" y="4483100"/>
            <a:ext cx="476249" cy="50958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117600" y="990600"/>
            <a:ext cx="10026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92" name="Group 24"/>
          <p:cNvGrpSpPr>
            <a:grpSpLocks/>
          </p:cNvGrpSpPr>
          <p:nvPr/>
        </p:nvGrpSpPr>
        <p:grpSpPr bwMode="auto">
          <a:xfrm>
            <a:off x="1117600" y="990600"/>
            <a:ext cx="10464800" cy="4876800"/>
            <a:chOff x="990600" y="1104900"/>
            <a:chExt cx="7848600" cy="46863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477000" y="1104900"/>
              <a:ext cx="0" cy="4648163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cxnSpLocks/>
            </p:cNvCxnSpPr>
            <p:nvPr/>
          </p:nvCxnSpPr>
          <p:spPr>
            <a:xfrm>
              <a:off x="1066800" y="1143038"/>
              <a:ext cx="7772400" cy="0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581400" y="1143038"/>
              <a:ext cx="0" cy="4648162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90600" y="1143038"/>
              <a:ext cx="0" cy="4648162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839200" y="1143038"/>
              <a:ext cx="0" cy="4648162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1066800" y="5753063"/>
              <a:ext cx="77724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990600" y="3466356"/>
              <a:ext cx="78486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832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</p:childTnLst>
        </p:cTn>
      </p:par>
    </p:tnLst>
    <p:bldLst>
      <p:bldP spid="4107" grpId="0" animBg="1"/>
      <p:bldP spid="4109" grpId="0" animBg="1"/>
      <p:bldP spid="410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35713CC-2F73-EA28-C5A6-3D6C89AB0D23}"/>
              </a:ext>
            </a:extLst>
          </p:cNvPr>
          <p:cNvSpPr txBox="1"/>
          <p:nvPr/>
        </p:nvSpPr>
        <p:spPr>
          <a:xfrm>
            <a:off x="493161" y="0"/>
            <a:ext cx="8003568" cy="1052215"/>
          </a:xfrm>
          <a:prstGeom prst="roundRect">
            <a:avLst>
              <a:gd name="adj" fmla="val 4668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4.Luyện </a:t>
            </a:r>
            <a:r>
              <a:rPr lang="en-US" sz="4400" b="1" dirty="0" err="1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4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4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vi-VN" sz="44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图片 37">
            <a:extLst>
              <a:ext uri="{FF2B5EF4-FFF2-40B4-BE49-F238E27FC236}">
                <a16:creationId xmlns:a16="http://schemas.microsoft.com/office/drawing/2014/main" xmlns="" id="{2D285517-B3D5-9DE6-9258-2C07B71BF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09" y="2966207"/>
            <a:ext cx="4198989" cy="37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17871919-2229-6AD0-C2B3-E609F8339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t="31979" r="39931" b="53248"/>
          <a:stretch/>
        </p:blipFill>
        <p:spPr>
          <a:xfrm>
            <a:off x="10094040" y="1566991"/>
            <a:ext cx="1044105" cy="874505"/>
          </a:xfrm>
          <a:custGeom>
            <a:avLst/>
            <a:gdLst>
              <a:gd name="connsiteX0" fmla="*/ 0 w 1955800"/>
              <a:gd name="connsiteY0" fmla="*/ 0 h 1638108"/>
              <a:gd name="connsiteX1" fmla="*/ 1955800 w 1955800"/>
              <a:gd name="connsiteY1" fmla="*/ 0 h 1638108"/>
              <a:gd name="connsiteX2" fmla="*/ 1955800 w 1955800"/>
              <a:gd name="connsiteY2" fmla="*/ 1397871 h 1638108"/>
              <a:gd name="connsiteX3" fmla="*/ 1601820 w 1955800"/>
              <a:gd name="connsiteY3" fmla="*/ 1397871 h 1638108"/>
              <a:gd name="connsiteX4" fmla="*/ 1601820 w 1955800"/>
              <a:gd name="connsiteY4" fmla="*/ 1638108 h 1638108"/>
              <a:gd name="connsiteX5" fmla="*/ 0 w 1955800"/>
              <a:gd name="connsiteY5" fmla="*/ 1638108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1638108">
                <a:moveTo>
                  <a:pt x="0" y="0"/>
                </a:moveTo>
                <a:lnTo>
                  <a:pt x="1955800" y="0"/>
                </a:lnTo>
                <a:lnTo>
                  <a:pt x="1955800" y="1397871"/>
                </a:lnTo>
                <a:lnTo>
                  <a:pt x="1601820" y="1397871"/>
                </a:lnTo>
                <a:lnTo>
                  <a:pt x="1601820" y="1638108"/>
                </a:lnTo>
                <a:lnTo>
                  <a:pt x="0" y="1638108"/>
                </a:lnTo>
                <a:close/>
              </a:path>
            </a:pathLst>
          </a:custGeo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6805BB67-D0E9-83EA-16B1-9212C16A0A2A}"/>
              </a:ext>
            </a:extLst>
          </p:cNvPr>
          <p:cNvSpPr/>
          <p:nvPr/>
        </p:nvSpPr>
        <p:spPr>
          <a:xfrm>
            <a:off x="432954" y="236307"/>
            <a:ext cx="11326091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7A1C379-6474-7CE3-ED1F-9EA0533EBF50}"/>
              </a:ext>
            </a:extLst>
          </p:cNvPr>
          <p:cNvSpPr/>
          <p:nvPr/>
        </p:nvSpPr>
        <p:spPr>
          <a:xfrm>
            <a:off x="893853" y="107966"/>
            <a:ext cx="9715500" cy="1330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Tìm những từ ngữ gợi cảnh vật quen thuộc ở làng quê trong các đoạn thơ dưới đây: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46D455-2435-B7F7-462E-EE3D89B2B4D8}"/>
              </a:ext>
            </a:extLst>
          </p:cNvPr>
          <p:cNvSpPr txBox="1"/>
          <p:nvPr/>
        </p:nvSpPr>
        <p:spPr>
          <a:xfrm>
            <a:off x="863029" y="1777429"/>
            <a:ext cx="6770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Quê hương tôi có con sông xanh biếc 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Nước gương trong soi tóc những hàng tre 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Tâm hồn tôi là một buổi trưa hè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Toả nắng xuống lòng sông lấp loáng.</a:t>
            </a:r>
          </a:p>
          <a:p>
            <a:pPr algn="r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(Tế Hanh)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6113D6-F613-2EB5-06CD-55DA4A61BF5E}"/>
              </a:ext>
            </a:extLst>
          </p:cNvPr>
          <p:cNvSpPr txBox="1"/>
          <p:nvPr/>
        </p:nvSpPr>
        <p:spPr>
          <a:xfrm>
            <a:off x="945223" y="4325421"/>
            <a:ext cx="6770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 Mẹ hay kể chuyện sân đình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ai nhắc chuyện làng mình ngày xưa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 đình cong nỗi nắng mưa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Giếng làng trong vắt qua mùa bão dông.</a:t>
            </a:r>
          </a:p>
          <a:p>
            <a:pPr algn="r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(Nguyễn Văn Song)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4A6074-27DC-1E3F-0B83-88F68172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653" y="1919822"/>
            <a:ext cx="2762250" cy="46005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54139" y="772984"/>
            <a:ext cx="636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48018" y="772984"/>
            <a:ext cx="1160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48045" y="772984"/>
            <a:ext cx="547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31622" y="772984"/>
            <a:ext cx="3801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11339" y="1273996"/>
            <a:ext cx="1577083" cy="20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17871919-2229-6AD0-C2B3-E609F8339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0" t="31979" r="39931" b="53248"/>
          <a:stretch/>
        </p:blipFill>
        <p:spPr>
          <a:xfrm>
            <a:off x="10094040" y="1566991"/>
            <a:ext cx="1044105" cy="874505"/>
          </a:xfrm>
          <a:custGeom>
            <a:avLst/>
            <a:gdLst>
              <a:gd name="connsiteX0" fmla="*/ 0 w 1955800"/>
              <a:gd name="connsiteY0" fmla="*/ 0 h 1638108"/>
              <a:gd name="connsiteX1" fmla="*/ 1955800 w 1955800"/>
              <a:gd name="connsiteY1" fmla="*/ 0 h 1638108"/>
              <a:gd name="connsiteX2" fmla="*/ 1955800 w 1955800"/>
              <a:gd name="connsiteY2" fmla="*/ 1397871 h 1638108"/>
              <a:gd name="connsiteX3" fmla="*/ 1601820 w 1955800"/>
              <a:gd name="connsiteY3" fmla="*/ 1397871 h 1638108"/>
              <a:gd name="connsiteX4" fmla="*/ 1601820 w 1955800"/>
              <a:gd name="connsiteY4" fmla="*/ 1638108 h 1638108"/>
              <a:gd name="connsiteX5" fmla="*/ 0 w 1955800"/>
              <a:gd name="connsiteY5" fmla="*/ 1638108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5800" h="1638108">
                <a:moveTo>
                  <a:pt x="0" y="0"/>
                </a:moveTo>
                <a:lnTo>
                  <a:pt x="1955800" y="0"/>
                </a:lnTo>
                <a:lnTo>
                  <a:pt x="1955800" y="1397871"/>
                </a:lnTo>
                <a:lnTo>
                  <a:pt x="1601820" y="1397871"/>
                </a:lnTo>
                <a:lnTo>
                  <a:pt x="1601820" y="1638108"/>
                </a:lnTo>
                <a:lnTo>
                  <a:pt x="0" y="1638108"/>
                </a:lnTo>
                <a:close/>
              </a:path>
            </a:pathLst>
          </a:custGeo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6805BB67-D0E9-83EA-16B1-9212C16A0A2A}"/>
              </a:ext>
            </a:extLst>
          </p:cNvPr>
          <p:cNvSpPr/>
          <p:nvPr/>
        </p:nvSpPr>
        <p:spPr>
          <a:xfrm>
            <a:off x="432954" y="171390"/>
            <a:ext cx="11326091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7号-布丁体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46D455-2435-B7F7-462E-EE3D89B2B4D8}"/>
              </a:ext>
            </a:extLst>
          </p:cNvPr>
          <p:cNvSpPr txBox="1"/>
          <p:nvPr/>
        </p:nvSpPr>
        <p:spPr>
          <a:xfrm>
            <a:off x="863029" y="1777429"/>
            <a:ext cx="6770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Quê hương tôi có con sông xanh biếc 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Nước gương trong soi tóc những hàng tre 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Tâm hồn tôi là một buổi trưa hè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Toả nắng xuống lòng sông lấp loáng.</a:t>
            </a:r>
          </a:p>
          <a:p>
            <a:pPr algn="r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(Tế Hanh)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6113D6-F613-2EB5-06CD-55DA4A61BF5E}"/>
              </a:ext>
            </a:extLst>
          </p:cNvPr>
          <p:cNvSpPr txBox="1"/>
          <p:nvPr/>
        </p:nvSpPr>
        <p:spPr>
          <a:xfrm>
            <a:off x="945223" y="4325421"/>
            <a:ext cx="6770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 Mẹ hay kể chuyện sân đình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ai nhắc chuyện làng mình ngày xưa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 đình cong nỗi nắng mưa</a:t>
            </a:r>
          </a:p>
          <a:p>
            <a:pPr algn="just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Giếng làng trong vắt qua mùa bão dông.</a:t>
            </a:r>
          </a:p>
          <a:p>
            <a:pPr algn="r" rtl="0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(Nguyễn Văn Song)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4A6074-27DC-1E3F-0B83-88F68172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893" y="267128"/>
            <a:ext cx="4077882" cy="62532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BEEECD4-A6D2-0A1C-58D8-50D34F53AA0B}"/>
              </a:ext>
            </a:extLst>
          </p:cNvPr>
          <p:cNvCxnSpPr/>
          <p:nvPr/>
        </p:nvCxnSpPr>
        <p:spPr>
          <a:xfrm>
            <a:off x="3965824" y="2229491"/>
            <a:ext cx="27842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E3B603A-B471-D1BE-A029-4A3ACD9560F3}"/>
              </a:ext>
            </a:extLst>
          </p:cNvPr>
          <p:cNvCxnSpPr>
            <a:cxnSpLocks/>
          </p:cNvCxnSpPr>
          <p:nvPr/>
        </p:nvCxnSpPr>
        <p:spPr>
          <a:xfrm>
            <a:off x="4911047" y="2640457"/>
            <a:ext cx="23219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41075B9-9A75-856C-BAD6-ACBECE41330E}"/>
              </a:ext>
            </a:extLst>
          </p:cNvPr>
          <p:cNvCxnSpPr>
            <a:cxnSpLocks/>
          </p:cNvCxnSpPr>
          <p:nvPr/>
        </p:nvCxnSpPr>
        <p:spPr>
          <a:xfrm>
            <a:off x="3441843" y="3513761"/>
            <a:ext cx="29897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337589F-C34B-A242-2133-6E36B58483B2}"/>
              </a:ext>
            </a:extLst>
          </p:cNvPr>
          <p:cNvCxnSpPr>
            <a:cxnSpLocks/>
          </p:cNvCxnSpPr>
          <p:nvPr/>
        </p:nvCxnSpPr>
        <p:spPr>
          <a:xfrm>
            <a:off x="4161034" y="4787757"/>
            <a:ext cx="1263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99D1107-5E75-E014-4510-3CC283187A4D}"/>
              </a:ext>
            </a:extLst>
          </p:cNvPr>
          <p:cNvCxnSpPr>
            <a:cxnSpLocks/>
          </p:cNvCxnSpPr>
          <p:nvPr/>
        </p:nvCxnSpPr>
        <p:spPr>
          <a:xfrm>
            <a:off x="3935003" y="5208998"/>
            <a:ext cx="688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BD37626-F5DC-F8CE-7904-666554A0DF4C}"/>
              </a:ext>
            </a:extLst>
          </p:cNvPr>
          <p:cNvCxnSpPr>
            <a:cxnSpLocks/>
          </p:cNvCxnSpPr>
          <p:nvPr/>
        </p:nvCxnSpPr>
        <p:spPr>
          <a:xfrm>
            <a:off x="1068513" y="5609690"/>
            <a:ext cx="20856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8F528F4-0E41-C420-5A42-4A547990744F}"/>
              </a:ext>
            </a:extLst>
          </p:cNvPr>
          <p:cNvCxnSpPr>
            <a:cxnSpLocks/>
          </p:cNvCxnSpPr>
          <p:nvPr/>
        </p:nvCxnSpPr>
        <p:spPr>
          <a:xfrm>
            <a:off x="1017142" y="6061753"/>
            <a:ext cx="16233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0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7A1C379-6474-7CE3-ED1F-9EA0533EBF50}"/>
              </a:ext>
            </a:extLst>
          </p:cNvPr>
          <p:cNvSpPr/>
          <p:nvPr/>
        </p:nvSpPr>
        <p:spPr>
          <a:xfrm>
            <a:off x="893852" y="107966"/>
            <a:ext cx="10500187" cy="1330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Tìm từ ngữ có nghĩa giống với từ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quê hương. Đặt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 với từ ngữ tìm được.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41769" y="772984"/>
            <a:ext cx="657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04582" y="775406"/>
            <a:ext cx="1089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7927" y="772984"/>
            <a:ext cx="1600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26092" y="772984"/>
            <a:ext cx="811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12959" y="772984"/>
            <a:ext cx="2410520" cy="2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256908" y="1273996"/>
            <a:ext cx="1318696" cy="10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77786" y="1273996"/>
            <a:ext cx="3221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93</Words>
  <Application>Microsoft Office PowerPoint</Application>
  <PresentationFormat>Custom</PresentationFormat>
  <Paragraphs>28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Office 主题​​</vt:lpstr>
      <vt:lpstr>3_Office 主题​​</vt:lpstr>
      <vt:lpstr>1_Office Theme</vt:lpstr>
      <vt:lpstr>3_Office Theme</vt:lpstr>
      <vt:lpstr>Custom Design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Trang</cp:lastModifiedBy>
  <cp:revision>48</cp:revision>
  <dcterms:created xsi:type="dcterms:W3CDTF">2023-12-18T01:54:43Z</dcterms:created>
  <dcterms:modified xsi:type="dcterms:W3CDTF">2025-03-27T02:42:46Z</dcterms:modified>
</cp:coreProperties>
</file>