
<file path=[Content_Types].xml><?xml version="1.0" encoding="utf-8"?>
<Types xmlns="http://schemas.openxmlformats.org/package/2006/content-types">
  <Default Extension="png" ContentType="image/png"/>
  <Default Extension="svg" ContentType="image/svg+xml"/>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1" r:id="rId2"/>
    <p:sldMasterId id="2147483728" r:id="rId3"/>
    <p:sldMasterId id="2147483740" r:id="rId4"/>
    <p:sldMasterId id="2147483752" r:id="rId5"/>
    <p:sldMasterId id="2147483764" r:id="rId6"/>
  </p:sldMasterIdLst>
  <p:notesMasterIdLst>
    <p:notesMasterId r:id="rId27"/>
  </p:notesMasterIdLst>
  <p:sldIdLst>
    <p:sldId id="443" r:id="rId7"/>
    <p:sldId id="258" r:id="rId8"/>
    <p:sldId id="2642" r:id="rId9"/>
    <p:sldId id="264" r:id="rId10"/>
    <p:sldId id="2643" r:id="rId11"/>
    <p:sldId id="265" r:id="rId12"/>
    <p:sldId id="389" r:id="rId13"/>
    <p:sldId id="2640" r:id="rId14"/>
    <p:sldId id="259" r:id="rId15"/>
    <p:sldId id="2639" r:id="rId16"/>
    <p:sldId id="268" r:id="rId17"/>
    <p:sldId id="445" r:id="rId18"/>
    <p:sldId id="2637" r:id="rId19"/>
    <p:sldId id="2638" r:id="rId20"/>
    <p:sldId id="287" r:id="rId21"/>
    <p:sldId id="288" r:id="rId22"/>
    <p:sldId id="2646" r:id="rId23"/>
    <p:sldId id="292" r:id="rId24"/>
    <p:sldId id="2644" r:id="rId25"/>
    <p:sldId id="44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94660"/>
  </p:normalViewPr>
  <p:slideViewPr>
    <p:cSldViewPr snapToGrid="0">
      <p:cViewPr varScale="1">
        <p:scale>
          <a:sx n="63" d="100"/>
          <a:sy n="63" d="100"/>
        </p:scale>
        <p:origin x="61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7ABC2-62ED-4642-B7E5-2464004F77B4}"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1BDEC-4B35-41FB-B67D-ED2E211A6421}" type="slidenum">
              <a:rPr lang="en-US" smtClean="0"/>
              <a:t>‹#›</a:t>
            </a:fld>
            <a:endParaRPr lang="en-US"/>
          </a:p>
        </p:txBody>
      </p:sp>
    </p:spTree>
    <p:extLst>
      <p:ext uri="{BB962C8B-B14F-4D97-AF65-F5344CB8AC3E}">
        <p14:creationId xmlns:p14="http://schemas.microsoft.com/office/powerpoint/2010/main" val="30941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6B5A-DB48-43C0-9059-D062B7718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25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931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736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49047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33718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2920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8711229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12406349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414643804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434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80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36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305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164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893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885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403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96377120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3498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087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6014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58546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9906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4100121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16019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
        <p:nvSpPr>
          <p:cNvPr id="11" name="TextBox 10"/>
          <p:cNvSpPr txBox="1"/>
          <p:nvPr userDrawn="1"/>
        </p:nvSpPr>
        <p:spPr>
          <a:xfrm>
            <a:off x="17807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Microsoft YaHei" panose="020B0503020204020204" pitchFamily="34" charset="-122"/>
                <a:hlinkClick r:id="rId2"/>
              </a:rPr>
              <a:t>PPT</a:t>
            </a:r>
            <a:r>
              <a:rPr lang="zh-CN" altLang="en-US" sz="100" dirty="0">
                <a:solidFill>
                  <a:prstClr val="black"/>
                </a:solidFill>
                <a:ea typeface="Microsoft YaHei" panose="020B0503020204020204" pitchFamily="34" charset="-122"/>
                <a:hlinkClick r:id="rId2"/>
              </a:rPr>
              <a:t>模板</a:t>
            </a:r>
            <a:r>
              <a:rPr lang="zh-CN" altLang="en-US" sz="100" dirty="0">
                <a:solidFill>
                  <a:prstClr val="black"/>
                </a:solidFill>
                <a:ea typeface="Microsoft YaHei" panose="020B0503020204020204" pitchFamily="34" charset="-122"/>
              </a:rPr>
              <a:t> </a:t>
            </a:r>
            <a:r>
              <a:rPr lang="en-US" altLang="zh-CN" sz="100" dirty="0">
                <a:solidFill>
                  <a:prstClr val="black"/>
                </a:solidFill>
                <a:ea typeface="Microsoft YaHei" panose="020B0503020204020204" pitchFamily="34" charset="-122"/>
              </a:rPr>
              <a:t>http://www.1ppt.com/moban/</a:t>
            </a:r>
            <a:r>
              <a:rPr lang="zh-CN" altLang="en-US" sz="100" dirty="0">
                <a:solidFill>
                  <a:prstClr val="black"/>
                </a:solidFill>
                <a:ea typeface="Microsoft YaHei" panose="020B0503020204020204" pitchFamily="34" charset="-122"/>
              </a:rPr>
              <a:t> </a:t>
            </a:r>
            <a:endParaRPr lang="en-US" altLang="zh-CN" sz="100" dirty="0">
              <a:solidFill>
                <a:prstClr val="black"/>
              </a:solidFill>
              <a:ea typeface="Microsoft YaHei" panose="020B0503020204020204" pitchFamily="34" charset="-122"/>
            </a:endParaRPr>
          </a:p>
        </p:txBody>
      </p:sp>
    </p:spTree>
    <p:extLst>
      <p:ext uri="{BB962C8B-B14F-4D97-AF65-F5344CB8AC3E}">
        <p14:creationId xmlns:p14="http://schemas.microsoft.com/office/powerpoint/2010/main" val="1364382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0208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0498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580483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731380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870987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74656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670244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7368836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94110023"/>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68425483"/>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23679144"/>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52786062"/>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09252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77843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05812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4526244"/>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62367738"/>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8845511"/>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7019831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8129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964134"/>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160053"/>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0424505"/>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42113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41120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674841"/>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7331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206945"/>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19097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647740"/>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421471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3748209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197901934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23884974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62667471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8957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45948952-580A-7030-A456-748E7CCA764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55914" y="153526"/>
            <a:ext cx="1387040" cy="1387040"/>
          </a:xfrm>
          <a:prstGeom prst="rect">
            <a:avLst/>
          </a:prstGeom>
        </p:spPr>
      </p:pic>
    </p:spTree>
    <p:extLst>
      <p:ext uri="{BB962C8B-B14F-4D97-AF65-F5344CB8AC3E}">
        <p14:creationId xmlns:p14="http://schemas.microsoft.com/office/powerpoint/2010/main" val="340175161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833037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34953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73095391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818723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4.xml"/><Relationship Id="rId7" Type="http://schemas.openxmlformats.org/officeDocument/2006/relationships/image" Target="../media/image18.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notesSlide" Target="../notesSlides/notesSlide1.xml"/><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54.png"/><Relationship Id="rId3" Type="http://schemas.openxmlformats.org/officeDocument/2006/relationships/image" Target="../media/image45.emf"/><Relationship Id="rId7" Type="http://schemas.openxmlformats.org/officeDocument/2006/relationships/image" Target="../media/image48.emf"/><Relationship Id="rId12"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52.emf"/><Relationship Id="rId5" Type="http://schemas.openxmlformats.org/officeDocument/2006/relationships/image" Target="../media/image47.png"/><Relationship Id="rId10" Type="http://schemas.openxmlformats.org/officeDocument/2006/relationships/image" Target="../media/image51.emf"/><Relationship Id="rId4" Type="http://schemas.openxmlformats.org/officeDocument/2006/relationships/image" Target="../media/image46.emf"/><Relationship Id="rId9" Type="http://schemas.openxmlformats.org/officeDocument/2006/relationships/image" Target="../media/image50.emf"/></Relationships>
</file>

<file path=ppt/slides/_rels/slide1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emf"/></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5.emf"/><Relationship Id="rId7" Type="http://schemas.openxmlformats.org/officeDocument/2006/relationships/image" Target="../media/image62.emf"/><Relationship Id="rId12" Type="http://schemas.openxmlformats.org/officeDocument/2006/relationships/image" Target="../media/image52.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51.emf"/><Relationship Id="rId5" Type="http://schemas.openxmlformats.org/officeDocument/2006/relationships/image" Target="../media/image47.png"/><Relationship Id="rId10" Type="http://schemas.openxmlformats.org/officeDocument/2006/relationships/image" Target="../media/image50.emf"/><Relationship Id="rId4" Type="http://schemas.openxmlformats.org/officeDocument/2006/relationships/image" Target="../media/image46.emf"/><Relationship Id="rId9" Type="http://schemas.openxmlformats.org/officeDocument/2006/relationships/image" Target="../media/image49.emf"/></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emf"/><Relationship Id="rId7"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emf"/><Relationship Id="rId9"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emf"/><Relationship Id="rId7"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75.jpeg"/><Relationship Id="rId5" Type="http://schemas.openxmlformats.org/officeDocument/2006/relationships/image" Target="../media/image74.emf"/><Relationship Id="rId4" Type="http://schemas.openxmlformats.org/officeDocument/2006/relationships/image" Target="../media/image73.png"/><Relationship Id="rId9" Type="http://schemas.openxmlformats.org/officeDocument/2006/relationships/image" Target="../media/image78.jpeg"/></Relationships>
</file>

<file path=ppt/slides/_rels/slide3.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slideLayout" Target="../slideLayouts/slideLayout51.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slideLayout" Target="../slideLayouts/slideLayout51.xml"/><Relationship Id="rId7"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jp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jpeg"/><Relationship Id="rId1" Type="http://schemas.openxmlformats.org/officeDocument/2006/relationships/slideLayout" Target="../slideLayouts/slideLayout51.xml"/><Relationship Id="rId5" Type="http://schemas.openxmlformats.org/officeDocument/2006/relationships/image" Target="../media/image44.sv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slideLayout" Target="../slideLayouts/slideLayout51.xml"/><Relationship Id="rId7" Type="http://schemas.openxmlformats.org/officeDocument/2006/relationships/image" Target="../media/image2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7" name="图片 6"/>
          <p:cNvPicPr>
            <a:picLocks noChangeAspect="1"/>
          </p:cNvPicPr>
          <p:nvPr/>
        </p:nvPicPr>
        <p:blipFill rotWithShape="1">
          <a:blip r:embed="rId5"/>
          <a:srcRect r="13750"/>
          <a:stretch>
            <a:fillRect/>
          </a:stretch>
        </p:blipFill>
        <p:spPr>
          <a:xfrm>
            <a:off x="6688141" y="0"/>
            <a:ext cx="5503859" cy="2004291"/>
          </a:xfrm>
          <a:prstGeom prst="rect">
            <a:avLst/>
          </a:prstGeom>
        </p:spPr>
      </p:pic>
      <p:pic>
        <p:nvPicPr>
          <p:cNvPr id="12" name="图片 11"/>
          <p:cNvPicPr>
            <a:picLocks noChangeAspect="1"/>
          </p:cNvPicPr>
          <p:nvPr/>
        </p:nvPicPr>
        <p:blipFill>
          <a:blip r:embed="rId6"/>
          <a:stretch>
            <a:fillRect/>
          </a:stretch>
        </p:blipFill>
        <p:spPr>
          <a:xfrm>
            <a:off x="11060091" y="1580265"/>
            <a:ext cx="587206" cy="735904"/>
          </a:xfrm>
          <a:prstGeom prst="rect">
            <a:avLst/>
          </a:prstGeom>
        </p:spPr>
      </p:pic>
      <p:pic>
        <p:nvPicPr>
          <p:cNvPr id="15" name="图片 14"/>
          <p:cNvPicPr>
            <a:picLocks noChangeAspect="1"/>
          </p:cNvPicPr>
          <p:nvPr/>
        </p:nvPicPr>
        <p:blipFill>
          <a:blip r:embed="rId7"/>
          <a:stretch>
            <a:fillRect/>
          </a:stretch>
        </p:blipFill>
        <p:spPr>
          <a:xfrm>
            <a:off x="4938827" y="399541"/>
            <a:ext cx="555408" cy="781183"/>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001" y="1532625"/>
            <a:ext cx="5770237" cy="5173980"/>
          </a:xfrm>
          <a:prstGeom prst="rect">
            <a:avLst/>
          </a:prstGeom>
        </p:spPr>
      </p:pic>
      <p:sp>
        <p:nvSpPr>
          <p:cNvPr id="21" name="文本框 20"/>
          <p:cNvSpPr txBox="1"/>
          <p:nvPr/>
        </p:nvSpPr>
        <p:spPr>
          <a:xfrm>
            <a:off x="296173" y="379936"/>
            <a:ext cx="5474064" cy="1200329"/>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UTM Futura Extra" panose="02040603050506020204" charset="0"/>
                <a:cs typeface="UTM Futura Extra" panose="02040603050506020204" charset="0"/>
                <a:sym typeface="+mn-lt"/>
              </a:rPr>
              <a:t>KHỞI ĐỘNG</a:t>
            </a:r>
          </a:p>
        </p:txBody>
      </p:sp>
      <p:pic>
        <p:nvPicPr>
          <p:cNvPr id="3" name="iLoveYt.net_YouTube_Bai-hat-khoi-dong-tiet-hoc-Vo-cai-tay-le_Media_GIh3MsqHuZ0_002_720p">
            <a:hlinkClick r:id="" action="ppaction://media"/>
            <a:extLst>
              <a:ext uri="{FF2B5EF4-FFF2-40B4-BE49-F238E27FC236}">
                <a16:creationId xmlns:a16="http://schemas.microsoft.com/office/drawing/2014/main" id="{D094B6DD-2089-4EBE-B3C4-AD21F0BC618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2400" y="-71120"/>
            <a:ext cx="11877040" cy="67066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0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731520" y="1493521"/>
            <a:ext cx="8446783" cy="3357880"/>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C0504D"/>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a:t>
            </a:r>
            <a:r>
              <a:rPr kumimoji="0" lang="en-US" sz="5400" b="1" i="1" u="none" strike="noStrike" kern="1200" cap="none" spc="0" normalizeH="0" noProof="0" dirty="0">
                <a:ln>
                  <a:noFill/>
                </a:ln>
                <a:solidFill>
                  <a:srgbClr val="C0504D"/>
                </a:solidFill>
                <a:effectLst/>
                <a:uLnTx/>
                <a:uFillTx/>
                <a:latin typeface="Times New Roman" panose="02020603050405020304" pitchFamily="18" charset="0"/>
                <a:ea typeface="Cambria" panose="02040503050406030204" pitchFamily="18" charset="0"/>
                <a:cs typeface="Times New Roman" panose="02020603050405020304" pitchFamily="18" charset="0"/>
              </a:rPr>
              <a:t> ĐỘNG </a:t>
            </a:r>
            <a:r>
              <a:rPr kumimoji="0" lang="en-US" sz="5400" b="1" i="1" u="none" strike="noStrike" kern="1200" cap="none" spc="0" normalizeH="0" baseline="0" noProof="0" dirty="0">
                <a:ln>
                  <a:noFill/>
                </a:ln>
                <a:solidFill>
                  <a:srgbClr val="C0504D"/>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p>
          <a:p>
            <a:pPr lvl="0" algn="ctr" defTabSz="609630"/>
            <a:r>
              <a:rPr lang="vi-VN"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 tình huống nảy sinh mâu thuẫn giữa bạn bè</a:t>
            </a: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9637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3792936" y="3014107"/>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3683826" y="766036"/>
            <a:ext cx="8307237" cy="2614732"/>
            <a:chOff x="421718" y="568053"/>
            <a:chExt cx="5556388" cy="2600019"/>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733210" y="1210940"/>
              <a:ext cx="5095194" cy="19403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Nêu những tình huống có thể nảy sinh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 thuẫn giữa những người bạn.</a:t>
              </a:r>
              <a:endParaRPr kumimoji="0" lang="en-US" altLang="zh-CN"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3"/>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4"/>
          <a:stretch>
            <a:fillRect/>
          </a:stretch>
        </p:blipFill>
        <p:spPr>
          <a:xfrm>
            <a:off x="8587554" y="1147313"/>
            <a:ext cx="308748" cy="5969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115019" y="2007908"/>
            <a:ext cx="4732736" cy="4732736"/>
          </a:xfrm>
          <a:prstGeom prst="rect">
            <a:avLst/>
          </a:prstGeom>
        </p:spPr>
      </p:pic>
      <p:pic>
        <p:nvPicPr>
          <p:cNvPr id="33" name="图片 68"/>
          <p:cNvPicPr>
            <a:picLocks noChangeAspect="1"/>
          </p:cNvPicPr>
          <p:nvPr/>
        </p:nvPicPr>
        <p:blipFill>
          <a:blip r:embed="rId7"/>
          <a:stretch>
            <a:fillRect/>
          </a:stretch>
        </p:blipFill>
        <p:spPr>
          <a:xfrm>
            <a:off x="605177" y="543195"/>
            <a:ext cx="499868" cy="558859"/>
          </a:xfrm>
          <a:prstGeom prst="rect">
            <a:avLst/>
          </a:prstGeom>
        </p:spPr>
      </p:pic>
      <p:pic>
        <p:nvPicPr>
          <p:cNvPr id="34" name="图片 39"/>
          <p:cNvPicPr>
            <a:picLocks noChangeAspect="1"/>
          </p:cNvPicPr>
          <p:nvPr/>
        </p:nvPicPr>
        <p:blipFill>
          <a:blip r:embed="rId8"/>
          <a:stretch>
            <a:fillRect/>
          </a:stretch>
        </p:blipFill>
        <p:spPr>
          <a:xfrm>
            <a:off x="6303953" y="5973467"/>
            <a:ext cx="642211" cy="907625"/>
          </a:xfrm>
          <a:prstGeom prst="rect">
            <a:avLst/>
          </a:prstGeom>
        </p:spPr>
      </p:pic>
      <p:pic>
        <p:nvPicPr>
          <p:cNvPr id="35" name="图片 40"/>
          <p:cNvPicPr>
            <a:picLocks noChangeAspect="1"/>
          </p:cNvPicPr>
          <p:nvPr/>
        </p:nvPicPr>
        <p:blipFill>
          <a:blip r:embed="rId9"/>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0"/>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1"/>
          <a:stretch>
            <a:fillRect/>
          </a:stretch>
        </p:blipFill>
        <p:spPr>
          <a:xfrm>
            <a:off x="6994947" y="6384366"/>
            <a:ext cx="436444" cy="512279"/>
          </a:xfrm>
          <a:prstGeom prst="rect">
            <a:avLst/>
          </a:prstGeom>
        </p:spPr>
      </p:pic>
      <p:pic>
        <p:nvPicPr>
          <p:cNvPr id="38" name="图片 47"/>
          <p:cNvPicPr>
            <a:picLocks noChangeAspect="1"/>
          </p:cNvPicPr>
          <p:nvPr/>
        </p:nvPicPr>
        <p:blipFill>
          <a:blip r:embed="rId11"/>
          <a:stretch>
            <a:fillRect/>
          </a:stretch>
        </p:blipFill>
        <p:spPr>
          <a:xfrm>
            <a:off x="3848434" y="6384366"/>
            <a:ext cx="446261" cy="523802"/>
          </a:xfrm>
          <a:prstGeom prst="rect">
            <a:avLst/>
          </a:prstGeom>
        </p:spPr>
      </p:pic>
      <p:sp>
        <p:nvSpPr>
          <p:cNvPr id="5" name="Freeform 5">
            <a:extLst>
              <a:ext uri="{FF2B5EF4-FFF2-40B4-BE49-F238E27FC236}">
                <a16:creationId xmlns:a16="http://schemas.microsoft.com/office/drawing/2014/main" id="{FE6A9D14-5541-167B-03B3-01476A892678}"/>
              </a:ext>
            </a:extLst>
          </p:cNvPr>
          <p:cNvSpPr/>
          <p:nvPr/>
        </p:nvSpPr>
        <p:spPr>
          <a:xfrm>
            <a:off x="7798187" y="3719348"/>
            <a:ext cx="1828800" cy="2970094"/>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0">
            <a:extLst>
              <a:ext uri="{FF2B5EF4-FFF2-40B4-BE49-F238E27FC236}">
                <a16:creationId xmlns:a16="http://schemas.microsoft.com/office/drawing/2014/main" id="{C7CB6D87-D4FA-D92F-CC42-B2463C29B357}"/>
              </a:ext>
            </a:extLst>
          </p:cNvPr>
          <p:cNvSpPr/>
          <p:nvPr/>
        </p:nvSpPr>
        <p:spPr>
          <a:xfrm>
            <a:off x="9941697" y="3429000"/>
            <a:ext cx="1828799" cy="3429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8" name="图片 7"/>
          <p:cNvPicPr>
            <a:picLocks noChangeAspect="1"/>
          </p:cNvPicPr>
          <p:nvPr/>
        </p:nvPicPr>
        <p:blipFill>
          <a:blip r:embed="rId3"/>
          <a:stretch>
            <a:fillRect/>
          </a:stretch>
        </p:blipFill>
        <p:spPr>
          <a:xfrm>
            <a:off x="1943331" y="70379"/>
            <a:ext cx="8335182" cy="2587319"/>
          </a:xfrm>
          <a:prstGeom prst="rect">
            <a:avLst/>
          </a:prstGeom>
        </p:spPr>
      </p:pic>
      <p:pic>
        <p:nvPicPr>
          <p:cNvPr id="22" name="图片 21"/>
          <p:cNvPicPr>
            <a:picLocks noChangeAspect="1"/>
          </p:cNvPicPr>
          <p:nvPr/>
        </p:nvPicPr>
        <p:blipFill>
          <a:blip r:embed="rId4"/>
          <a:stretch>
            <a:fillRect/>
          </a:stretch>
        </p:blipFill>
        <p:spPr>
          <a:xfrm>
            <a:off x="10919322" y="0"/>
            <a:ext cx="2676750" cy="6065734"/>
          </a:xfrm>
          <a:prstGeom prst="rect">
            <a:avLst/>
          </a:prstGeom>
        </p:spPr>
      </p:pic>
      <p:pic>
        <p:nvPicPr>
          <p:cNvPr id="23" name="图片 22"/>
          <p:cNvPicPr>
            <a:picLocks noChangeAspect="1"/>
          </p:cNvPicPr>
          <p:nvPr/>
        </p:nvPicPr>
        <p:blipFill>
          <a:blip r:embed="rId5"/>
          <a:stretch>
            <a:fillRect/>
          </a:stretch>
        </p:blipFill>
        <p:spPr>
          <a:xfrm>
            <a:off x="-728426" y="348809"/>
            <a:ext cx="2030949" cy="6271488"/>
          </a:xfrm>
          <a:prstGeom prst="rect">
            <a:avLst/>
          </a:prstGeom>
        </p:spPr>
      </p:pic>
      <p:sp>
        <p:nvSpPr>
          <p:cNvPr id="21" name="Rectangle 23"/>
          <p:cNvSpPr/>
          <p:nvPr/>
        </p:nvSpPr>
        <p:spPr>
          <a:xfrm>
            <a:off x="29845" y="2913053"/>
            <a:ext cx="1219200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Kể về những tình huống mâu thuẫn giữa bạn bè mà em đã từng gặp</a:t>
            </a:r>
          </a:p>
        </p:txBody>
      </p:sp>
      <p:sp>
        <p:nvSpPr>
          <p:cNvPr id="2" name="Rectangle 1"/>
          <p:cNvSpPr/>
          <p:nvPr/>
        </p:nvSpPr>
        <p:spPr>
          <a:xfrm>
            <a:off x="3725367" y="1364038"/>
            <a:ext cx="498745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2365" y="3894372"/>
            <a:ext cx="3947270" cy="29341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strVal val="#ppt_h"/>
                                          </p:val>
                                        </p:tav>
                                        <p:tav tm="100000">
                                          <p:val>
                                            <p:strVal val="#ppt_h"/>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1869529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86718D29-E482-143A-C220-9E07CACC106D}"/>
              </a:ext>
            </a:extLst>
          </p:cNvPr>
          <p:cNvSpPr/>
          <p:nvPr/>
        </p:nvSpPr>
        <p:spPr>
          <a:xfrm>
            <a:off x="524434" y="1018796"/>
            <a:ext cx="11698940" cy="512482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rapezoid 9">
            <a:extLst>
              <a:ext uri="{FF2B5EF4-FFF2-40B4-BE49-F238E27FC236}">
                <a16:creationId xmlns:a16="http://schemas.microsoft.com/office/drawing/2014/main" id="{677EB576-AC90-E2EF-1A6C-E7A8A31E4DF2}"/>
              </a:ext>
            </a:extLst>
          </p:cNvPr>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6EF8EC0-8B15-D742-BCD1-0FEE6E39918F}"/>
              </a:ext>
            </a:extLst>
          </p:cNvPr>
          <p:cNvGrpSpPr/>
          <p:nvPr/>
        </p:nvGrpSpPr>
        <p:grpSpPr>
          <a:xfrm>
            <a:off x="5008667" y="185079"/>
            <a:ext cx="3332964" cy="1296824"/>
            <a:chOff x="4960372" y="485652"/>
            <a:chExt cx="3332964" cy="1296824"/>
          </a:xfrm>
        </p:grpSpPr>
        <p:sp>
          <p:nvSpPr>
            <p:cNvPr id="9" name="Rectangle 8">
              <a:extLst>
                <a:ext uri="{FF2B5EF4-FFF2-40B4-BE49-F238E27FC236}">
                  <a16:creationId xmlns:a16="http://schemas.microsoft.com/office/drawing/2014/main" id="{87F53131-E82A-D8B8-77F0-581E9A2906CD}"/>
                </a:ext>
              </a:extLst>
            </p:cNvPr>
            <p:cNvSpPr/>
            <p:nvPr/>
          </p:nvSpPr>
          <p:spPr>
            <a:xfrm>
              <a:off x="4960372" y="485652"/>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14DE579-6B43-42D8-6409-BC51B60F46E3}"/>
                </a:ext>
              </a:extLst>
            </p:cNvPr>
            <p:cNvSpPr/>
            <p:nvPr/>
          </p:nvSpPr>
          <p:spPr>
            <a:xfrm>
              <a:off x="4960372" y="494110"/>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58A6063A-ED2F-7422-CF85-F8FCBBD6B5CC}"/>
              </a:ext>
            </a:extLst>
          </p:cNvPr>
          <p:cNvSpPr/>
          <p:nvPr/>
        </p:nvSpPr>
        <p:spPr>
          <a:xfrm>
            <a:off x="676834" y="2173675"/>
            <a:ext cx="11206406" cy="2308324"/>
          </a:xfrm>
          <a:prstGeom prst="rect">
            <a:avLst/>
          </a:prstGeom>
        </p:spPr>
        <p:txBody>
          <a:bodyPr wrap="square">
            <a:spAutoFit/>
          </a:bodyPr>
          <a:lstStyle/>
          <a:p>
            <a:pPr marL="342900" indent="-342900" algn="just">
              <a:buFontTx/>
              <a:buChar char="-"/>
            </a:pP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còn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ình</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huống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mâu</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thuẫn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giữa</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bạn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bè</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mà</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từng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gặp</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图片 46085" descr="1-46">
            <a:extLst>
              <a:ext uri="{FF2B5EF4-FFF2-40B4-BE49-F238E27FC236}">
                <a16:creationId xmlns:a16="http://schemas.microsoft.com/office/drawing/2014/main" id="{2445EB56-21FB-A8D4-99C2-24F8418359D1}"/>
              </a:ext>
            </a:extLst>
          </p:cNvPr>
          <p:cNvPicPr>
            <a:picLocks noChangeAspect="1"/>
          </p:cNvPicPr>
          <p:nvPr/>
        </p:nvPicPr>
        <p:blipFill>
          <a:blip r:embed="rId2"/>
          <a:stretch>
            <a:fillRect/>
          </a:stretch>
        </p:blipFill>
        <p:spPr>
          <a:xfrm rot="1735563" flipH="1">
            <a:off x="-1258925" y="-778464"/>
            <a:ext cx="3711213" cy="3657600"/>
          </a:xfrm>
          <a:prstGeom prst="rect">
            <a:avLst/>
          </a:prstGeom>
          <a:noFill/>
          <a:ln w="9525">
            <a:noFill/>
          </a:ln>
        </p:spPr>
      </p:pic>
    </p:spTree>
    <p:extLst>
      <p:ext uri="{BB962C8B-B14F-4D97-AF65-F5344CB8AC3E}">
        <p14:creationId xmlns:p14="http://schemas.microsoft.com/office/powerpoint/2010/main" val="1665364251"/>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2483444" y="4437411"/>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1554481" y="766036"/>
            <a:ext cx="10441991" cy="3979079"/>
            <a:chOff x="421718" y="568053"/>
            <a:chExt cx="5561425" cy="3195894"/>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887949" y="1130101"/>
              <a:ext cx="5095194" cy="263384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800" noProof="1">
                  <a:solidFill>
                    <a:srgbClr val="002060"/>
                  </a:solidFill>
                  <a:latin typeface="Cambria" panose="02040503050406030204" pitchFamily="18" charset="0"/>
                  <a:ea typeface="Cambria" panose="02040503050406030204" pitchFamily="18" charset="0"/>
                  <a:cs typeface="Times New Roman" panose="02020603050405020304" pitchFamily="18" charset="0"/>
                  <a:sym typeface="+mn-lt"/>
                </a:rPr>
                <a:t>Em</a:t>
              </a:r>
              <a:r>
                <a:rPr kumimoji="0" lang="en-US" altLang="zh-CN"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thấy thế nào nếu mâu thuẫn không được giải quyết?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3"/>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4"/>
          <a:stretch>
            <a:fillRect/>
          </a:stretch>
        </p:blipFill>
        <p:spPr>
          <a:xfrm>
            <a:off x="8587554" y="1147313"/>
            <a:ext cx="308748" cy="5969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583661" y="2729020"/>
            <a:ext cx="4732736" cy="4732736"/>
          </a:xfrm>
          <a:prstGeom prst="rect">
            <a:avLst/>
          </a:prstGeom>
        </p:spPr>
      </p:pic>
      <p:pic>
        <p:nvPicPr>
          <p:cNvPr id="32" name="图片 9"/>
          <p:cNvPicPr>
            <a:picLocks noChangeAspect="1"/>
          </p:cNvPicPr>
          <p:nvPr/>
        </p:nvPicPr>
        <p:blipFill>
          <a:blip r:embed="rId7"/>
          <a:stretch>
            <a:fillRect/>
          </a:stretch>
        </p:blipFill>
        <p:spPr>
          <a:xfrm>
            <a:off x="9954730" y="4437411"/>
            <a:ext cx="1988319" cy="2377069"/>
          </a:xfrm>
          <a:prstGeom prst="rect">
            <a:avLst/>
          </a:prstGeom>
        </p:spPr>
      </p:pic>
      <p:pic>
        <p:nvPicPr>
          <p:cNvPr id="33" name="图片 68"/>
          <p:cNvPicPr>
            <a:picLocks noChangeAspect="1"/>
          </p:cNvPicPr>
          <p:nvPr/>
        </p:nvPicPr>
        <p:blipFill>
          <a:blip r:embed="rId8"/>
          <a:stretch>
            <a:fillRect/>
          </a:stretch>
        </p:blipFill>
        <p:spPr>
          <a:xfrm>
            <a:off x="605177" y="543195"/>
            <a:ext cx="499868" cy="558859"/>
          </a:xfrm>
          <a:prstGeom prst="rect">
            <a:avLst/>
          </a:prstGeom>
        </p:spPr>
      </p:pic>
      <p:pic>
        <p:nvPicPr>
          <p:cNvPr id="34" name="图片 39"/>
          <p:cNvPicPr>
            <a:picLocks noChangeAspect="1"/>
          </p:cNvPicPr>
          <p:nvPr/>
        </p:nvPicPr>
        <p:blipFill>
          <a:blip r:embed="rId9"/>
          <a:stretch>
            <a:fillRect/>
          </a:stretch>
        </p:blipFill>
        <p:spPr>
          <a:xfrm>
            <a:off x="6303953" y="5973467"/>
            <a:ext cx="642211" cy="907625"/>
          </a:xfrm>
          <a:prstGeom prst="rect">
            <a:avLst/>
          </a:prstGeom>
        </p:spPr>
      </p:pic>
      <p:pic>
        <p:nvPicPr>
          <p:cNvPr id="35" name="图片 40"/>
          <p:cNvPicPr>
            <a:picLocks noChangeAspect="1"/>
          </p:cNvPicPr>
          <p:nvPr/>
        </p:nvPicPr>
        <p:blipFill>
          <a:blip r:embed="rId10"/>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1"/>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2"/>
          <a:stretch>
            <a:fillRect/>
          </a:stretch>
        </p:blipFill>
        <p:spPr>
          <a:xfrm>
            <a:off x="6994947" y="6384366"/>
            <a:ext cx="436444" cy="512279"/>
          </a:xfrm>
          <a:prstGeom prst="rect">
            <a:avLst/>
          </a:prstGeom>
        </p:spPr>
      </p:pic>
      <p:pic>
        <p:nvPicPr>
          <p:cNvPr id="38" name="图片 47"/>
          <p:cNvPicPr>
            <a:picLocks noChangeAspect="1"/>
          </p:cNvPicPr>
          <p:nvPr/>
        </p:nvPicPr>
        <p:blipFill>
          <a:blip r:embed="rId12"/>
          <a:stretch>
            <a:fillRect/>
          </a:stretch>
        </p:blipFill>
        <p:spPr>
          <a:xfrm>
            <a:off x="3848434" y="6384366"/>
            <a:ext cx="446261" cy="523802"/>
          </a:xfrm>
          <a:prstGeom prst="rect">
            <a:avLst/>
          </a:prstGeom>
        </p:spPr>
      </p:pic>
    </p:spTree>
    <p:extLst>
      <p:ext uri="{BB962C8B-B14F-4D97-AF65-F5344CB8AC3E}">
        <p14:creationId xmlns:p14="http://schemas.microsoft.com/office/powerpoint/2010/main" val="31400495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31" name="图片 30"/>
          <p:cNvPicPr>
            <a:picLocks noChangeAspect="1"/>
          </p:cNvPicPr>
          <p:nvPr/>
        </p:nvPicPr>
        <p:blipFill>
          <a:blip r:embed="rId3"/>
          <a:stretch>
            <a:fillRect/>
          </a:stretch>
        </p:blipFill>
        <p:spPr>
          <a:xfrm>
            <a:off x="9660180" y="740070"/>
            <a:ext cx="1524441" cy="1595046"/>
          </a:xfrm>
          <a:prstGeom prst="rect">
            <a:avLst/>
          </a:prstGeom>
        </p:spPr>
      </p:pic>
      <p:pic>
        <p:nvPicPr>
          <p:cNvPr id="36" name="图片 35"/>
          <p:cNvPicPr>
            <a:picLocks noChangeAspect="1"/>
          </p:cNvPicPr>
          <p:nvPr/>
        </p:nvPicPr>
        <p:blipFill>
          <a:blip r:embed="rId4"/>
          <a:stretch>
            <a:fillRect/>
          </a:stretch>
        </p:blipFill>
        <p:spPr>
          <a:xfrm>
            <a:off x="954191" y="5688854"/>
            <a:ext cx="672879" cy="684814"/>
          </a:xfrm>
          <a:prstGeom prst="rect">
            <a:avLst/>
          </a:prstGeom>
        </p:spPr>
      </p:pic>
      <p:pic>
        <p:nvPicPr>
          <p:cNvPr id="25" name="图片 15"/>
          <p:cNvPicPr>
            <a:picLocks noChangeAspect="1"/>
          </p:cNvPicPr>
          <p:nvPr/>
        </p:nvPicPr>
        <p:blipFill rotWithShape="1">
          <a:blip r:embed="rId5"/>
          <a:srcRect b="44485"/>
          <a:stretch>
            <a:fillRect/>
          </a:stretch>
        </p:blipFill>
        <p:spPr>
          <a:xfrm>
            <a:off x="5782375" y="719103"/>
            <a:ext cx="1431900" cy="940573"/>
          </a:xfrm>
          <a:prstGeom prst="rect">
            <a:avLst/>
          </a:prstGeom>
        </p:spPr>
      </p:pic>
      <p:sp>
        <p:nvSpPr>
          <p:cNvPr id="26" name="矩形: 圆角 10"/>
          <p:cNvSpPr/>
          <p:nvPr/>
        </p:nvSpPr>
        <p:spPr>
          <a:xfrm>
            <a:off x="1757905" y="2141756"/>
            <a:ext cx="9437298" cy="2346855"/>
          </a:xfrm>
          <a:prstGeom prst="roundRect">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Nếu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thuẫn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được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giải</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quyết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chúng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ta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sẽ</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buồn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bực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dễ</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gây</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hận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thù</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ghen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ghét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zh-CN" altLang="en-US" sz="40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7" name="任意多边形: 形状 14"/>
          <p:cNvSpPr/>
          <p:nvPr/>
        </p:nvSpPr>
        <p:spPr>
          <a:xfrm>
            <a:off x="5299066" y="1659676"/>
            <a:ext cx="2465068" cy="354560"/>
          </a:xfrm>
          <a:custGeom>
            <a:avLst/>
            <a:gdLst>
              <a:gd name="connsiteX0" fmla="*/ 0 w 2465068"/>
              <a:gd name="connsiteY0" fmla="*/ 0 h 354560"/>
              <a:gd name="connsiteX1" fmla="*/ 177280 w 2465068"/>
              <a:gd name="connsiteY1" fmla="*/ 0 h 354560"/>
              <a:gd name="connsiteX2" fmla="*/ 177281 w 2465068"/>
              <a:gd name="connsiteY2" fmla="*/ 1 h 354560"/>
              <a:gd name="connsiteX3" fmla="*/ 2281381 w 2465068"/>
              <a:gd name="connsiteY3" fmla="*/ 1 h 354560"/>
              <a:gd name="connsiteX4" fmla="*/ 2281381 w 2465068"/>
              <a:gd name="connsiteY4" fmla="*/ 6407 h 354560"/>
              <a:gd name="connsiteX5" fmla="*/ 2287788 w 2465068"/>
              <a:gd name="connsiteY5" fmla="*/ 0 h 354560"/>
              <a:gd name="connsiteX6" fmla="*/ 2465068 w 2465068"/>
              <a:gd name="connsiteY6" fmla="*/ 0 h 354560"/>
              <a:gd name="connsiteX7" fmla="*/ 2287788 w 2465068"/>
              <a:gd name="connsiteY7" fmla="*/ 177280 h 354560"/>
              <a:gd name="connsiteX8" fmla="*/ 2465068 w 2465068"/>
              <a:gd name="connsiteY8" fmla="*/ 354560 h 354560"/>
              <a:gd name="connsiteX9" fmla="*/ 2287788 w 2465068"/>
              <a:gd name="connsiteY9" fmla="*/ 354560 h 354560"/>
              <a:gd name="connsiteX10" fmla="*/ 2281381 w 2465068"/>
              <a:gd name="connsiteY10" fmla="*/ 348153 h 354560"/>
              <a:gd name="connsiteX11" fmla="*/ 2281381 w 2465068"/>
              <a:gd name="connsiteY11" fmla="*/ 354560 h 354560"/>
              <a:gd name="connsiteX12" fmla="*/ 177280 w 2465068"/>
              <a:gd name="connsiteY12" fmla="*/ 354560 h 354560"/>
              <a:gd name="connsiteX13" fmla="*/ 0 w 2465068"/>
              <a:gd name="connsiteY13" fmla="*/ 354560 h 354560"/>
              <a:gd name="connsiteX14" fmla="*/ 177280 w 2465068"/>
              <a:gd name="connsiteY14" fmla="*/ 177280 h 3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5068" h="354560">
                <a:moveTo>
                  <a:pt x="0" y="0"/>
                </a:moveTo>
                <a:lnTo>
                  <a:pt x="177280" y="0"/>
                </a:lnTo>
                <a:lnTo>
                  <a:pt x="177281" y="1"/>
                </a:lnTo>
                <a:lnTo>
                  <a:pt x="2281381" y="1"/>
                </a:lnTo>
                <a:lnTo>
                  <a:pt x="2281381" y="6407"/>
                </a:lnTo>
                <a:lnTo>
                  <a:pt x="2287788" y="0"/>
                </a:lnTo>
                <a:lnTo>
                  <a:pt x="2465068" y="0"/>
                </a:lnTo>
                <a:lnTo>
                  <a:pt x="2287788" y="177280"/>
                </a:lnTo>
                <a:lnTo>
                  <a:pt x="2465068" y="354560"/>
                </a:lnTo>
                <a:lnTo>
                  <a:pt x="2287788" y="354560"/>
                </a:lnTo>
                <a:lnTo>
                  <a:pt x="2281381" y="348153"/>
                </a:lnTo>
                <a:lnTo>
                  <a:pt x="2281381" y="354560"/>
                </a:lnTo>
                <a:lnTo>
                  <a:pt x="177280" y="354560"/>
                </a:lnTo>
                <a:lnTo>
                  <a:pt x="0" y="354560"/>
                </a:lnTo>
                <a:lnTo>
                  <a:pt x="177280" y="177280"/>
                </a:lnTo>
                <a:close/>
              </a:path>
            </a:pathLst>
          </a:custGeom>
          <a:solidFill>
            <a:srgbClr val="FB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KẾT LUẬN</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8" name="Picture 2" descr="Hình ảnh cảm xúc đẹp, nhiều cung bậc khác nhau dành cho mọi ngườ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9" y="0"/>
            <a:ext cx="3622879" cy="2194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cảm xúc đẹp, nhiều cung bậc khác nhau dành cho mọi ngườ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9613" y="0"/>
            <a:ext cx="3285384" cy="219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Xử lý khéo léo khi trẻ tức giận là giúp con vững tâm l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522" y="4374654"/>
            <a:ext cx="3704138" cy="2292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iúp con không bị bắt nạ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599" y="4374653"/>
            <a:ext cx="3735978" cy="229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4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par>
                                <p:cTn id="11" presetID="42" presetClass="entr" presetSubtype="0"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C0504D"/>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a:t>
            </a:r>
            <a:r>
              <a:rPr kumimoji="0" lang="en-US" sz="5400" b="1" i="1" u="none" strike="noStrike" kern="1200" cap="none" spc="0" normalizeH="0" noProof="0" dirty="0">
                <a:ln>
                  <a:noFill/>
                </a:ln>
                <a:solidFill>
                  <a:srgbClr val="C0504D"/>
                </a:solidFill>
                <a:effectLst/>
                <a:uLnTx/>
                <a:uFillTx/>
                <a:latin typeface="Times New Roman" panose="02020603050405020304" pitchFamily="18" charset="0"/>
                <a:ea typeface="Cambria" panose="02040503050406030204" pitchFamily="18" charset="0"/>
                <a:cs typeface="Times New Roman" panose="02020603050405020304" pitchFamily="18" charset="0"/>
              </a:rPr>
              <a:t> ĐỘNG </a:t>
            </a:r>
            <a:r>
              <a:rPr lang="en-US" sz="5400" b="1" i="1" dirty="0">
                <a:solidFill>
                  <a:srgbClr val="C0504D"/>
                </a:solidFill>
                <a:latin typeface="Times New Roman" panose="02020603050405020304" pitchFamily="18" charset="0"/>
                <a:ea typeface="Cambria" panose="02040503050406030204" pitchFamily="18" charset="0"/>
                <a:cs typeface="Times New Roman" panose="02020603050405020304" pitchFamily="18" charset="0"/>
              </a:rPr>
              <a:t>3</a:t>
            </a:r>
            <a:r>
              <a:rPr kumimoji="0" lang="en-US" sz="5400" b="1" i="1" u="none" strike="noStrike" kern="1200" cap="none" spc="0" normalizeH="0" baseline="0" noProof="0" dirty="0">
                <a:ln>
                  <a:noFill/>
                </a:ln>
                <a:solidFill>
                  <a:srgbClr val="C0504D"/>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lvl="0" algn="ctr" defTabSz="609630"/>
            <a:r>
              <a:rPr lang="en-US" sz="54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Mở</a:t>
            </a:r>
            <a:r>
              <a:rPr lang="en-US"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rộng</a:t>
            </a:r>
            <a:r>
              <a:rPr lang="en-US"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tổng</a:t>
            </a:r>
            <a:r>
              <a:rPr lang="en-US"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kết</a:t>
            </a:r>
            <a:endParaRPr lang="vi-VN"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3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3"/>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Một</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nhóm</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bạn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chơi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trò</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ch</a:t>
            </a:r>
            <a:r>
              <a:rPr lang="vi-VN"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ơ</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thì</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có</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một</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bạn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trong</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nhóm</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ch</a:t>
            </a:r>
            <a:r>
              <a:rPr lang="vi-VN"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ơ</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ăn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gian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2933468" y="4563037"/>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lựa</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chọn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trợ</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quyết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9EBC6E30-8702-45D9-B25E-9ED835330A43}"/>
              </a:ext>
            </a:extLst>
          </p:cNvPr>
          <p:cNvSpPr/>
          <p:nvPr/>
        </p:nvSpPr>
        <p:spPr>
          <a:xfrm>
            <a:off x="179719" y="2254713"/>
            <a:ext cx="11824216"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Khi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cô</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giáo</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trả</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bài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kiểm</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tra</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một</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bạn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cứ</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bảo</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em</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nhìn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bài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của</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bạn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bên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cạnh</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026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3"/>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Một</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nhóm</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bạn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chơi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trò</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ch</a:t>
            </a:r>
            <a:r>
              <a:rPr lang="vi-VN"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ơ</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thì</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có</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một</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bạn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trong</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nhóm</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ch</a:t>
            </a:r>
            <a:r>
              <a:rPr lang="vi-VN"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ơ</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ăn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gian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9EBC6E30-8702-45D9-B25E-9ED835330A43}"/>
              </a:ext>
            </a:extLst>
          </p:cNvPr>
          <p:cNvSpPr/>
          <p:nvPr/>
        </p:nvSpPr>
        <p:spPr>
          <a:xfrm>
            <a:off x="179719" y="2254713"/>
            <a:ext cx="11824216"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Khi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cô</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giáo</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trả</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bài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kiểm</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tra</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một</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bạn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cứ</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bảo</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em</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nhìn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bài</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của</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bạn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bên</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4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cạnh</a:t>
            </a:r>
            <a:r>
              <a:rPr lang="en-US" sz="4800" b="1"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9" name="Oval Callout 5">
            <a:extLst>
              <a:ext uri="{FF2B5EF4-FFF2-40B4-BE49-F238E27FC236}">
                <a16:creationId xmlns:a16="http://schemas.microsoft.com/office/drawing/2014/main" id="{6D92E742-CBCE-4496-9E3E-252B3AA2EA70}"/>
              </a:ext>
            </a:extLst>
          </p:cNvPr>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SẮM VAI</a:t>
            </a:r>
          </a:p>
        </p:txBody>
      </p:sp>
    </p:spTree>
    <p:extLst>
      <p:ext uri="{BB962C8B-B14F-4D97-AF65-F5344CB8AC3E}">
        <p14:creationId xmlns:p14="http://schemas.microsoft.com/office/powerpoint/2010/main" val="89485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5400" b="1" i="1" dirty="0">
                <a:solidFill>
                  <a:srgbClr val="C0504D"/>
                </a:solidFill>
                <a:latin typeface="Times New Roman" panose="02020603050405020304" pitchFamily="18" charset="0"/>
                <a:ea typeface="Cambria" panose="02040503050406030204" pitchFamily="18" charset="0"/>
                <a:cs typeface="Times New Roman" panose="02020603050405020304" pitchFamily="18" charset="0"/>
              </a:rPr>
              <a:t>HOẠT ĐỘNG 1:</a:t>
            </a:r>
          </a:p>
          <a:p>
            <a:pPr algn="ctr" defTabSz="609630"/>
            <a:r>
              <a:rPr lang="vi-VN"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Xử lý tình huống </a:t>
            </a:r>
            <a:r>
              <a:rPr lang="en-US"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Hai con dê qua cầu</a:t>
            </a:r>
            <a:r>
              <a:rPr lang="en-US"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5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Tree>
    <p:extLst>
      <p:ext uri="{BB962C8B-B14F-4D97-AF65-F5344CB8AC3E}">
        <p14:creationId xmlns:p14="http://schemas.microsoft.com/office/powerpoint/2010/main" val="691676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100" y="34757"/>
            <a:ext cx="12117899" cy="6823243"/>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24" name="图片 23"/>
          <p:cNvPicPr>
            <a:picLocks noChangeAspect="1"/>
          </p:cNvPicPr>
          <p:nvPr/>
        </p:nvPicPr>
        <p:blipFill rotWithShape="1">
          <a:blip r:embed="rId3"/>
          <a:srcRect l="26553" b="70623"/>
          <a:stretch>
            <a:fillRect/>
          </a:stretch>
        </p:blipFill>
        <p:spPr>
          <a:xfrm>
            <a:off x="331235" y="34757"/>
            <a:ext cx="8836555" cy="1583364"/>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22" y="0"/>
            <a:ext cx="1443048" cy="1443048"/>
          </a:xfrm>
          <a:prstGeom prst="rect">
            <a:avLst/>
          </a:prstGeom>
        </p:spPr>
      </p:pic>
      <p:pic>
        <p:nvPicPr>
          <p:cNvPr id="18" name="图片 17"/>
          <p:cNvPicPr>
            <a:picLocks noChangeAspect="1"/>
          </p:cNvPicPr>
          <p:nvPr/>
        </p:nvPicPr>
        <p:blipFill>
          <a:blip r:embed="rId5">
            <a:duotone>
              <a:schemeClr val="accent2">
                <a:shade val="45000"/>
                <a:satMod val="135000"/>
              </a:schemeClr>
              <a:prstClr val="white"/>
            </a:duotone>
          </a:blip>
          <a:stretch>
            <a:fillRect/>
          </a:stretch>
        </p:blipFill>
        <p:spPr>
          <a:xfrm>
            <a:off x="2933082" y="1631250"/>
            <a:ext cx="6572499" cy="254862"/>
          </a:xfrm>
          <a:prstGeom prst="rect">
            <a:avLst/>
          </a:prstGeom>
        </p:spPr>
      </p:pic>
      <p:sp>
        <p:nvSpPr>
          <p:cNvPr id="39" name="Oval 44"/>
          <p:cNvSpPr>
            <a:spLocks noChangeArrowheads="1"/>
          </p:cNvSpPr>
          <p:nvPr/>
        </p:nvSpPr>
        <p:spPr bwMode="auto">
          <a:xfrm>
            <a:off x="5621695" y="1060919"/>
            <a:ext cx="3546095"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THẦY CÔ</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2" name="Oval 43"/>
          <p:cNvSpPr>
            <a:spLocks noChangeArrowheads="1"/>
          </p:cNvSpPr>
          <p:nvPr/>
        </p:nvSpPr>
        <p:spPr bwMode="auto">
          <a:xfrm>
            <a:off x="3062482" y="1131483"/>
            <a:ext cx="2979430"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BẠN BÈ</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5" name="Oval 45"/>
          <p:cNvSpPr>
            <a:spLocks noChangeArrowheads="1"/>
          </p:cNvSpPr>
          <p:nvPr/>
        </p:nvSpPr>
        <p:spPr bwMode="auto">
          <a:xfrm>
            <a:off x="436238" y="1120758"/>
            <a:ext cx="2353788" cy="1650386"/>
          </a:xfrm>
          <a:prstGeom prst="ellipse">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TỰ MÌNH</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 name="Rectangle 1"/>
          <p:cNvSpPr/>
          <p:nvPr/>
        </p:nvSpPr>
        <p:spPr>
          <a:xfrm>
            <a:off x="5012208" y="182677"/>
            <a:ext cx="216758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rPr>
              <a:t>BÍ KÍP</a:t>
            </a:r>
          </a:p>
        </p:txBody>
      </p:sp>
      <p:sp>
        <p:nvSpPr>
          <p:cNvPr id="3" name="Rectangle 2"/>
          <p:cNvSpPr/>
          <p:nvPr/>
        </p:nvSpPr>
        <p:spPr>
          <a:xfrm>
            <a:off x="2971387" y="937116"/>
            <a:ext cx="659385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Xử</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lý</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mâu</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thuẫn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bè</a:t>
            </a:r>
            <a:endPar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44"/>
          <p:cNvSpPr>
            <a:spLocks noChangeArrowheads="1"/>
          </p:cNvSpPr>
          <p:nvPr/>
        </p:nvSpPr>
        <p:spPr bwMode="auto">
          <a:xfrm>
            <a:off x="8345708" y="1080552"/>
            <a:ext cx="4636168"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NGƯỜI THÂN</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2052" name="Picture 4" descr="Học sinh Hoạt hình giáo dục học sinh - png tải về - Miễn phí trong suốt  Phim Hoạt Hình png Tải v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01" y="3094318"/>
            <a:ext cx="2889875"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Giáo Viên Một Nhóm Học Sinh Tiểu Học Khăn Quàng đỏ Giáo, Giáo Viên  Clipart, Giáo Viên, Một Nhóm Học Sinh Tiểu Học miễn phí tải tập tin PNG  PSDCom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7918" y="3094318"/>
            <a:ext cx="2915378"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a đình phim hoạt hình dễ thương trong quần áo đầy màu sắ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0575" y="3094318"/>
            <a:ext cx="2857023"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ời Chúc 8/3 Cho Bạn Thân Hay ❤️️ Câu Chúc Bạn Nữ 2021"/>
          <p:cNvPicPr>
            <a:picLocks noChangeAspect="1" noChangeArrowheads="1"/>
          </p:cNvPicPr>
          <p:nvPr/>
        </p:nvPicPr>
        <p:blipFill rotWithShape="1">
          <a:blip r:embed="rId9">
            <a:extLst>
              <a:ext uri="{28A0092B-C50C-407E-A947-70E740481C1C}">
                <a14:useLocalDpi xmlns:a14="http://schemas.microsoft.com/office/drawing/2010/main" val="0"/>
              </a:ext>
            </a:extLst>
          </a:blip>
          <a:srcRect b="16128"/>
          <a:stretch/>
        </p:blipFill>
        <p:spPr bwMode="auto">
          <a:xfrm>
            <a:off x="3111209" y="3099134"/>
            <a:ext cx="2899476" cy="31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544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47" presetClass="entr" presetSubtype="0"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fade">
                                      <p:cBhvr>
                                        <p:cTn id="34" dur="500"/>
                                        <p:tgtEl>
                                          <p:spTgt spid="205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heel(1)">
                                      <p:cBhvr>
                                        <p:cTn id="39" dur="20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fade">
                                      <p:cBhvr>
                                        <p:cTn id="42" dur="500"/>
                                        <p:tgtEl>
                                          <p:spTgt spid="205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2056"/>
                                        </p:tgtEl>
                                        <p:attrNameLst>
                                          <p:attrName>style.visibility</p:attrName>
                                        </p:attrNameLst>
                                      </p:cBhvr>
                                      <p:to>
                                        <p:strVal val="visible"/>
                                      </p:to>
                                    </p:set>
                                    <p:animEffect transition="in" filter="fade">
                                      <p:cBhvr>
                                        <p:cTn id="50" dur="500"/>
                                        <p:tgtEl>
                                          <p:spTgt spid="20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5" grpId="0"/>
      <p:bldP spid="2" grpId="0"/>
      <p:bldP spid="3"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73893-096A-BC77-49DC-FCCD8B5A1A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5812DB-BD0F-73C9-5B66-3831D601B58F}"/>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017508AE-013D-51B5-1846-10A5D8C42091}"/>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id="{315E7A58-7299-E6B2-39C0-2A88288FEA6B}"/>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C12787B4-88F3-AFE1-70F6-2EE1161747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sp>
        <p:nvSpPr>
          <p:cNvPr id="33" name="Rounded Rectangular Callout 29">
            <a:extLst>
              <a:ext uri="{FF2B5EF4-FFF2-40B4-BE49-F238E27FC236}">
                <a16:creationId xmlns:a16="http://schemas.microsoft.com/office/drawing/2014/main" id="{D51D0A37-ECDC-EB5F-ECE4-FD28722A985F}"/>
              </a:ext>
            </a:extLst>
          </p:cNvPr>
          <p:cNvSpPr/>
          <p:nvPr/>
        </p:nvSpPr>
        <p:spPr>
          <a:xfrm>
            <a:off x="5283200" y="588845"/>
            <a:ext cx="2844800" cy="1651000"/>
          </a:xfrm>
          <a:prstGeom prst="wedgeRoundRectCallout">
            <a:avLst>
              <a:gd name="adj1" fmla="val -35118"/>
              <a:gd name="adj2" fmla="val 795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867" dirty="0" err="1">
                <a:solidFill>
                  <a:prstClr val="black"/>
                </a:solidFill>
                <a:latin typeface="Arial" panose="020B0604020202020204" pitchFamily="34" charset="0"/>
                <a:cs typeface="Arial" panose="020B0604020202020204" pitchFamily="34" charset="0"/>
              </a:rPr>
              <a:t>Chúng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mình</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cùng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xem</a:t>
            </a:r>
            <a:r>
              <a:rPr lang="en-US" sz="1867" dirty="0">
                <a:solidFill>
                  <a:prstClr val="black"/>
                </a:solidFill>
                <a:latin typeface="Arial" panose="020B0604020202020204" pitchFamily="34" charset="0"/>
                <a:cs typeface="Arial" panose="020B0604020202020204" pitchFamily="34" charset="0"/>
              </a:rPr>
              <a:t> video </a:t>
            </a:r>
            <a:r>
              <a:rPr lang="en-US" sz="1867" dirty="0" err="1">
                <a:solidFill>
                  <a:prstClr val="black"/>
                </a:solidFill>
                <a:latin typeface="Arial" panose="020B0604020202020204" pitchFamily="34" charset="0"/>
                <a:cs typeface="Arial" panose="020B0604020202020204" pitchFamily="34" charset="0"/>
              </a:rPr>
              <a:t>sau</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nhé</a:t>
            </a:r>
            <a:r>
              <a:rPr lang="en-US" sz="1867" dirty="0">
                <a:solidFill>
                  <a:prstClr val="black"/>
                </a:solidFill>
                <a:latin typeface="Arial" panose="020B0604020202020204" pitchFamily="34" charset="0"/>
                <a:cs typeface="Arial" panose="020B0604020202020204" pitchFamily="34" charset="0"/>
              </a:rPr>
              <a:t>!</a:t>
            </a:r>
          </a:p>
        </p:txBody>
      </p:sp>
      <p:pic>
        <p:nvPicPr>
          <p:cNvPr id="5" name="xin_chao_cac_ban_lop_2c_truong_tieu_hoc_tran_45867a62-f8eb-43e1-8233-31eb24313932">
            <a:hlinkClick r:id="" action="ppaction://media"/>
            <a:extLst>
              <a:ext uri="{FF2B5EF4-FFF2-40B4-BE49-F238E27FC236}">
                <a16:creationId xmlns:a16="http://schemas.microsoft.com/office/drawing/2014/main" id="{73ADD77E-4C19-5378-A5F6-8CBA1B14F1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3464" y="2108200"/>
            <a:ext cx="406400" cy="406400"/>
          </a:xfrm>
          <a:prstGeom prst="rect">
            <a:avLst/>
          </a:prstGeom>
        </p:spPr>
      </p:pic>
    </p:spTree>
    <p:extLst>
      <p:ext uri="{BB962C8B-B14F-4D97-AF65-F5344CB8AC3E}">
        <p14:creationId xmlns:p14="http://schemas.microsoft.com/office/powerpoint/2010/main" val="123797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11" fill="hold"/>
                                        <p:tgtEl>
                                          <p:spTgt spid="5"/>
                                        </p:tgtEl>
                                      </p:cBhvr>
                                    </p:cmd>
                                  </p:childTnLst>
                                </p:cTn>
                              </p:par>
                            </p:childTnLst>
                          </p:cTn>
                        </p:par>
                        <p:par>
                          <p:cTn id="12" fill="hold">
                            <p:stCondLst>
                              <p:cond delay="17711"/>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bài 10-2">
            <a:hlinkClick r:id="" action="ppaction://media"/>
            <a:extLst>
              <a:ext uri="{FF2B5EF4-FFF2-40B4-BE49-F238E27FC236}">
                <a16:creationId xmlns:a16="http://schemas.microsoft.com/office/drawing/2014/main" id="{CA98EDAB-381E-47E4-B7CB-76A2FFEB10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6BF2A-5179-3D1D-049A-9C25B33B2D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24A1A4-A1E4-2191-95AC-493ED3D6464C}"/>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6" name="Picture 5" descr="A cartoon of two goats kissing on a log over a river&#10;&#10;Description automatically generated">
            <a:extLst>
              <a:ext uri="{FF2B5EF4-FFF2-40B4-BE49-F238E27FC236}">
                <a16:creationId xmlns:a16="http://schemas.microsoft.com/office/drawing/2014/main" id="{7CE9CD69-8929-9563-632A-01A81CD51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15">
            <a:extLst>
              <a:ext uri="{FF2B5EF4-FFF2-40B4-BE49-F238E27FC236}">
                <a16:creationId xmlns:a16="http://schemas.microsoft.com/office/drawing/2014/main" id="{48ACD7E7-BB40-4E7F-15BF-A0FDD9DD7B53}"/>
              </a:ext>
            </a:extLst>
          </p:cNvPr>
          <p:cNvSpPr/>
          <p:nvPr/>
        </p:nvSpPr>
        <p:spPr>
          <a:xfrm>
            <a:off x="-237011" y="990600"/>
            <a:ext cx="3149600" cy="32420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EE1FF4F9-3BB4-5703-EA91-ADCA4BF0D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1233911" y="1801016"/>
            <a:ext cx="564125" cy="216060"/>
          </a:xfrm>
          <a:prstGeom prst="rect">
            <a:avLst/>
          </a:prstGeom>
        </p:spPr>
      </p:pic>
      <p:pic>
        <p:nvPicPr>
          <p:cNvPr id="7" name="Thảo-luận-nhóm-đôi-‐-Được-tạo-bằng-Clipchamp">
            <a:hlinkClick r:id="" action="ppaction://media"/>
            <a:extLst>
              <a:ext uri="{FF2B5EF4-FFF2-40B4-BE49-F238E27FC236}">
                <a16:creationId xmlns:a16="http://schemas.microsoft.com/office/drawing/2014/main" id="{A32E81D0-B1C1-593F-C1B6-F5B528EDA8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5011" y="990600"/>
            <a:ext cx="609656" cy="609656"/>
          </a:xfrm>
          <a:prstGeom prst="rect">
            <a:avLst/>
          </a:prstGeom>
        </p:spPr>
      </p:pic>
    </p:spTree>
    <p:extLst>
      <p:ext uri="{BB962C8B-B14F-4D97-AF65-F5344CB8AC3E}">
        <p14:creationId xmlns:p14="http://schemas.microsoft.com/office/powerpoint/2010/main" val="23492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589280" y="474828"/>
            <a:ext cx="10932160" cy="1200329"/>
          </a:xfrm>
          <a:custGeom>
            <a:avLst/>
            <a:gdLst>
              <a:gd name="connsiteX0" fmla="*/ 0 w 10932160"/>
              <a:gd name="connsiteY0" fmla="*/ 0 h 1200329"/>
              <a:gd name="connsiteX1" fmla="*/ 10932160 w 10932160"/>
              <a:gd name="connsiteY1" fmla="*/ 0 h 1200329"/>
              <a:gd name="connsiteX2" fmla="*/ 10932160 w 10932160"/>
              <a:gd name="connsiteY2" fmla="*/ 1200329 h 1200329"/>
              <a:gd name="connsiteX3" fmla="*/ 0 w 10932160"/>
              <a:gd name="connsiteY3" fmla="*/ 1200329 h 1200329"/>
              <a:gd name="connsiteX4" fmla="*/ 0 w 1093216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2160" h="1200329" fill="none" extrusionOk="0">
                <a:moveTo>
                  <a:pt x="0" y="0"/>
                </a:moveTo>
                <a:cubicBezTo>
                  <a:pt x="1964642" y="5222"/>
                  <a:pt x="7354015" y="24918"/>
                  <a:pt x="10932160" y="0"/>
                </a:cubicBezTo>
                <a:cubicBezTo>
                  <a:pt x="10998894" y="180425"/>
                  <a:pt x="10985177" y="1037242"/>
                  <a:pt x="10932160" y="1200329"/>
                </a:cubicBezTo>
                <a:cubicBezTo>
                  <a:pt x="8771783" y="1035568"/>
                  <a:pt x="3550220" y="1318479"/>
                  <a:pt x="0" y="1200329"/>
                </a:cubicBezTo>
                <a:cubicBezTo>
                  <a:pt x="40680" y="790633"/>
                  <a:pt x="-39089" y="241570"/>
                  <a:pt x="0" y="0"/>
                </a:cubicBezTo>
                <a:close/>
              </a:path>
              <a:path w="10932160" h="1200329" stroke="0" extrusionOk="0">
                <a:moveTo>
                  <a:pt x="0" y="0"/>
                </a:moveTo>
                <a:cubicBezTo>
                  <a:pt x="4054370" y="11849"/>
                  <a:pt x="9375076" y="-161459"/>
                  <a:pt x="10932160" y="0"/>
                </a:cubicBezTo>
                <a:cubicBezTo>
                  <a:pt x="10857118" y="255061"/>
                  <a:pt x="11002682" y="845340"/>
                  <a:pt x="10932160" y="1200329"/>
                </a:cubicBezTo>
                <a:cubicBezTo>
                  <a:pt x="8002674" y="1054469"/>
                  <a:pt x="4439307"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ctr">
              <a:defRPr/>
            </a:pPr>
            <a:r>
              <a:rPr lang="en-US" sz="3600" b="1" dirty="0" err="1">
                <a:solidFill>
                  <a:srgbClr val="FF0066"/>
                </a:solidFill>
                <a:latin typeface="Calibri" panose="020F0502020204030204" pitchFamily="34" charset="0"/>
                <a:cs typeface="Calibri" panose="020F0502020204030204" pitchFamily="34" charset="0"/>
              </a:rPr>
              <a:t>Mời</a:t>
            </a:r>
            <a:r>
              <a:rPr lang="en-US" sz="3600" b="1" dirty="0">
                <a:solidFill>
                  <a:srgbClr val="FF0066"/>
                </a:solidFill>
                <a:latin typeface="Calibri" panose="020F0502020204030204" pitchFamily="34" charset="0"/>
                <a:cs typeface="Calibri" panose="020F0502020204030204" pitchFamily="34" charset="0"/>
              </a:rPr>
              <a:t> 2 </a:t>
            </a:r>
            <a:r>
              <a:rPr lang="en-US" sz="3600" b="1" dirty="0" err="1">
                <a:solidFill>
                  <a:srgbClr val="FF0066"/>
                </a:solidFill>
                <a:latin typeface="Calibri" panose="020F0502020204030204" pitchFamily="34" charset="0"/>
                <a:cs typeface="Calibri" panose="020F0502020204030204" pitchFamily="34" charset="0"/>
              </a:rPr>
              <a:t>bạn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lên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bảng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đội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mũ</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đen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trắng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diễn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lại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tình</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huống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hai</a:t>
            </a:r>
            <a:r>
              <a:rPr lang="en-US" sz="3600" b="1" dirty="0">
                <a:solidFill>
                  <a:srgbClr val="FF0066"/>
                </a:solidFill>
                <a:latin typeface="Calibri" panose="020F0502020204030204" pitchFamily="34" charset="0"/>
                <a:cs typeface="Calibri" panose="020F0502020204030204" pitchFamily="34" charset="0"/>
              </a:rPr>
              <a:t> con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qua </a:t>
            </a:r>
            <a:r>
              <a:rPr lang="en-US" sz="3600" b="1" dirty="0" err="1">
                <a:solidFill>
                  <a:srgbClr val="FF0066"/>
                </a:solidFill>
                <a:latin typeface="Calibri" panose="020F0502020204030204" pitchFamily="34" charset="0"/>
                <a:cs typeface="Calibri" panose="020F0502020204030204" pitchFamily="34" charset="0"/>
              </a:rPr>
              <a:t>cầu</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gặp</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nhau</a:t>
            </a:r>
            <a:r>
              <a:rPr lang="en-US" sz="3600" b="1" dirty="0">
                <a:solidFill>
                  <a:srgbClr val="FF0066"/>
                </a:solidFill>
                <a:latin typeface="Calibri" panose="020F0502020204030204" pitchFamily="34" charset="0"/>
                <a:cs typeface="Calibri" panose="020F0502020204030204" pitchFamily="34" charset="0"/>
              </a:rPr>
              <a:t> ở </a:t>
            </a:r>
            <a:r>
              <a:rPr lang="en-US" sz="3600" b="1" dirty="0" err="1">
                <a:solidFill>
                  <a:srgbClr val="FF0066"/>
                </a:solidFill>
                <a:latin typeface="Calibri" panose="020F0502020204030204" pitchFamily="34" charset="0"/>
                <a:cs typeface="Calibri" panose="020F0502020204030204" pitchFamily="34" charset="0"/>
              </a:rPr>
              <a:t>giữa</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cầu</a:t>
            </a:r>
            <a:endParaRPr lang="en-US" sz="3600" b="1" dirty="0">
              <a:solidFill>
                <a:srgbClr val="FF0066"/>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4F2FA96-FF2C-4005-B26B-26EB54F0B765}"/>
              </a:ext>
            </a:extLst>
          </p:cNvPr>
          <p:cNvPicPr>
            <a:picLocks noChangeAspect="1"/>
          </p:cNvPicPr>
          <p:nvPr/>
        </p:nvPicPr>
        <p:blipFill>
          <a:blip r:embed="rId2"/>
          <a:stretch>
            <a:fillRect/>
          </a:stretch>
        </p:blipFill>
        <p:spPr>
          <a:xfrm>
            <a:off x="3637597" y="2377440"/>
            <a:ext cx="5381286" cy="3623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descr="regfd"/>
          <p:cNvPicPr>
            <a:picLocks noChangeAspect="1"/>
          </p:cNvPicPr>
          <p:nvPr/>
        </p:nvPicPr>
        <p:blipFill>
          <a:blip r:embed="rId3"/>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7"/>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7"/>
          <a:stretch>
            <a:fillRect/>
          </a:stretch>
        </p:blipFill>
        <p:spPr>
          <a:xfrm>
            <a:off x="10148570" y="5429250"/>
            <a:ext cx="3119755" cy="187325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53" name="图片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
        <p:nvSpPr>
          <p:cNvPr id="14" name="TextBox 13">
            <a:extLst>
              <a:ext uri="{FF2B5EF4-FFF2-40B4-BE49-F238E27FC236}">
                <a16:creationId xmlns:a16="http://schemas.microsoft.com/office/drawing/2014/main" id="{2F33300C-0E67-4AA6-B07E-B402458B0E0B}"/>
              </a:ext>
            </a:extLst>
          </p:cNvPr>
          <p:cNvSpPr txBox="1"/>
          <p:nvPr/>
        </p:nvSpPr>
        <p:spPr>
          <a:xfrm>
            <a:off x="1622568" y="1778285"/>
            <a:ext cx="8382000" cy="2308324"/>
          </a:xfrm>
          <a:prstGeom prst="rect">
            <a:avLst/>
          </a:prstGeom>
          <a:noFill/>
        </p:spPr>
        <p:txBody>
          <a:bodyPr wrap="square" rtlCol="0">
            <a:spAutoFit/>
          </a:bodyPr>
          <a:lstStyle/>
          <a:p>
            <a:pPr lvl="0" algn="just"/>
            <a:r>
              <a:rPr lang="en-US" sz="4800" b="1" i="1" dirty="0" err="1">
                <a:solidFill>
                  <a:srgbClr val="FFFF00"/>
                </a:solidFill>
                <a:latin typeface="Calibri" panose="020F0502020204030204" pitchFamily="34" charset="0"/>
                <a:cs typeface="Calibri" panose="020F0502020204030204" pitchFamily="34" charset="0"/>
              </a:rPr>
              <a:t>Phương</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án</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giải</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quyết</a:t>
            </a:r>
            <a:r>
              <a:rPr lang="en-US" sz="4800" b="1" dirty="0">
                <a:solidFill>
                  <a:srgbClr val="FFFF00"/>
                </a:solidFill>
                <a:latin typeface="Calibri" panose="020F0502020204030204" pitchFamily="34" charset="0"/>
                <a:cs typeface="Calibri" panose="020F0502020204030204" pitchFamily="34" charset="0"/>
              </a:rPr>
              <a:t>: </a:t>
            </a:r>
            <a:r>
              <a:rPr lang="vi-VN" sz="4800" b="1" dirty="0">
                <a:solidFill>
                  <a:srgbClr val="FFFF00"/>
                </a:solidFill>
                <a:latin typeface="Calibri" panose="020F0502020204030204" pitchFamily="34" charset="0"/>
                <a:cs typeface="Calibri" panose="020F0502020204030204" pitchFamily="34" charset="0"/>
              </a:rPr>
              <a:t>Dê Trắng nhường Dê Đen đi trước </a:t>
            </a:r>
            <a:r>
              <a:rPr lang="en-US" sz="4800" b="1" dirty="0" err="1">
                <a:solidFill>
                  <a:srgbClr val="FFFF00"/>
                </a:solidFill>
                <a:latin typeface="Calibri" panose="020F0502020204030204" pitchFamily="34" charset="0"/>
                <a:cs typeface="Calibri" panose="020F0502020204030204" pitchFamily="34" charset="0"/>
              </a:rPr>
              <a:t>hoặc</a:t>
            </a:r>
            <a:r>
              <a:rPr lang="vi-VN" sz="4800" b="1" dirty="0">
                <a:solidFill>
                  <a:srgbClr val="FFFF00"/>
                </a:solidFill>
                <a:latin typeface="Calibri" panose="020F0502020204030204" pitchFamily="34" charset="0"/>
                <a:cs typeface="Calibri" panose="020F0502020204030204" pitchFamily="34" charset="0"/>
              </a:rPr>
              <a:t> ngược lại…</a:t>
            </a:r>
            <a:endParaRPr kumimoji="0" lang="en-US" sz="4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045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328400" cy="64008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6B7FB072-84DB-CA74-2F7C-984C06587522}"/>
              </a:ext>
            </a:extLst>
          </p:cNvPr>
          <p:cNvSpPr/>
          <p:nvPr/>
        </p:nvSpPr>
        <p:spPr>
          <a:xfrm>
            <a:off x="711201" y="1541320"/>
            <a:ext cx="3434651" cy="5088080"/>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2">
            <a:extLst>
              <a:ext uri="{FF2B5EF4-FFF2-40B4-BE49-F238E27FC236}">
                <a16:creationId xmlns:a16="http://schemas.microsoft.com/office/drawing/2014/main" id="{651FEB8C-651D-112B-51E2-8C6E864C3165}"/>
              </a:ext>
            </a:extLst>
          </p:cNvPr>
          <p:cNvSpPr/>
          <p:nvPr/>
        </p:nvSpPr>
        <p:spPr>
          <a:xfrm rot="808676">
            <a:off x="3960520" y="596444"/>
            <a:ext cx="5796986" cy="4592121"/>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29890"/>
            <a:endParaRPr lang="vi-VN" sz="1633">
              <a:solidFill>
                <a:prstClr val="black"/>
              </a:solidFill>
              <a:latin typeface="Arial" panose="020B0604020202020204" pitchFamily="34" charset="0"/>
            </a:endParaRPr>
          </a:p>
        </p:txBody>
      </p:sp>
      <p:sp>
        <p:nvSpPr>
          <p:cNvPr id="13" name="TextBox 12">
            <a:extLst>
              <a:ext uri="{FF2B5EF4-FFF2-40B4-BE49-F238E27FC236}">
                <a16:creationId xmlns:a16="http://schemas.microsoft.com/office/drawing/2014/main" id="{465569B8-DCEF-5E53-05BB-FC4F47B42D1A}"/>
              </a:ext>
            </a:extLst>
          </p:cNvPr>
          <p:cNvSpPr txBox="1"/>
          <p:nvPr/>
        </p:nvSpPr>
        <p:spPr>
          <a:xfrm rot="499792">
            <a:off x="4359938" y="1899210"/>
            <a:ext cx="4998149" cy="1323439"/>
          </a:xfrm>
          <a:prstGeom prst="rect">
            <a:avLst/>
          </a:prstGeom>
          <a:noFill/>
        </p:spPr>
        <p:txBody>
          <a:bodyPr wrap="square">
            <a:spAutoFit/>
          </a:bodyPr>
          <a:lstStyle/>
          <a:p>
            <a:pPr algn="ctr" defTabSz="609630"/>
            <a:r>
              <a:rPr lang="vi-VN" sz="4000" dirty="0">
                <a:solidFill>
                  <a:prstClr val="black"/>
                </a:solidFill>
                <a:latin typeface="Cambria" panose="02040503050406030204" pitchFamily="18" charset="0"/>
                <a:ea typeface="Cambria" panose="02040503050406030204" pitchFamily="18" charset="0"/>
              </a:rPr>
              <a:t>Qua câu chuyện, em </a:t>
            </a:r>
            <a:r>
              <a:rPr lang="en-US" sz="4000" dirty="0" err="1">
                <a:solidFill>
                  <a:prstClr val="black"/>
                </a:solidFill>
                <a:latin typeface="Cambria" panose="02040503050406030204" pitchFamily="18" charset="0"/>
                <a:ea typeface="Cambria" panose="02040503050406030204" pitchFamily="18" charset="0"/>
              </a:rPr>
              <a:t>rút</a:t>
            </a:r>
            <a:r>
              <a:rPr lang="en-US" sz="4000" dirty="0">
                <a:solidFill>
                  <a:prstClr val="black"/>
                </a:solidFill>
                <a:latin typeface="Cambria" panose="02040503050406030204" pitchFamily="18" charset="0"/>
                <a:ea typeface="Cambria" panose="02040503050406030204" pitchFamily="18" charset="0"/>
              </a:rPr>
              <a:t> ra </a:t>
            </a:r>
            <a:r>
              <a:rPr lang="en-US" sz="4000" dirty="0" err="1">
                <a:solidFill>
                  <a:prstClr val="black"/>
                </a:solidFill>
                <a:latin typeface="Cambria" panose="02040503050406030204" pitchFamily="18" charset="0"/>
                <a:ea typeface="Cambria" panose="02040503050406030204" pitchFamily="18" charset="0"/>
              </a:rPr>
              <a:t>bài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học</a:t>
            </a:r>
            <a:r>
              <a:rPr lang="vi-VN" sz="4000" dirty="0">
                <a:solidFill>
                  <a:prstClr val="black"/>
                </a:solidFill>
                <a:latin typeface="Cambria" panose="02040503050406030204" pitchFamily="18" charset="0"/>
                <a:ea typeface="Cambria" panose="02040503050406030204" pitchFamily="18" charset="0"/>
              </a:rPr>
              <a:t> gì ?</a:t>
            </a:r>
          </a:p>
        </p:txBody>
      </p:sp>
    </p:spTree>
    <p:extLst>
      <p:ext uri="{BB962C8B-B14F-4D97-AF65-F5344CB8AC3E}">
        <p14:creationId xmlns:p14="http://schemas.microsoft.com/office/powerpoint/2010/main" val="2339304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E9AE0-EF33-B555-23E0-33073357D6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479582-A2DE-4A87-2E63-81BD1F2CC7C3}"/>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AAA60789-2B96-77EB-653F-DA58F400DDB9}"/>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id="{EE5C1FC0-196C-FC7B-2FC1-0E8F733BDDD7}"/>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14C00EF3-5A8E-B497-61D3-789FD9FA92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pic>
        <p:nvPicPr>
          <p:cNvPr id="5" name="kết-luận-‐-Được-tạo-bằng-Clipchamp">
            <a:hlinkClick r:id="" action="ppaction://media"/>
            <a:extLst>
              <a:ext uri="{FF2B5EF4-FFF2-40B4-BE49-F238E27FC236}">
                <a16:creationId xmlns:a16="http://schemas.microsoft.com/office/drawing/2014/main" id="{1806FCF2-74DD-2C78-3B13-AFAD613BC7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3364" y="2536849"/>
            <a:ext cx="592667" cy="592667"/>
          </a:xfrm>
          <a:prstGeom prst="rect">
            <a:avLst/>
          </a:prstGeom>
        </p:spPr>
      </p:pic>
      <p:grpSp>
        <p:nvGrpSpPr>
          <p:cNvPr id="11" name="Group 10">
            <a:extLst>
              <a:ext uri="{FF2B5EF4-FFF2-40B4-BE49-F238E27FC236}">
                <a16:creationId xmlns:a16="http://schemas.microsoft.com/office/drawing/2014/main" id="{0998DB52-3667-9664-107D-60A61D59121A}"/>
              </a:ext>
            </a:extLst>
          </p:cNvPr>
          <p:cNvGrpSpPr/>
          <p:nvPr/>
        </p:nvGrpSpPr>
        <p:grpSpPr>
          <a:xfrm>
            <a:off x="4028783" y="223008"/>
            <a:ext cx="5960533" cy="2706183"/>
            <a:chOff x="6043174" y="334512"/>
            <a:chExt cx="8940800" cy="4059274"/>
          </a:xfrm>
        </p:grpSpPr>
        <p:sp>
          <p:nvSpPr>
            <p:cNvPr id="8" name="Cloud 7">
              <a:extLst>
                <a:ext uri="{FF2B5EF4-FFF2-40B4-BE49-F238E27FC236}">
                  <a16:creationId xmlns:a16="http://schemas.microsoft.com/office/drawing/2014/main" id="{56758519-F607-D480-4C9E-5E3E81C3E109}"/>
                </a:ext>
              </a:extLst>
            </p:cNvPr>
            <p:cNvSpPr/>
            <p:nvPr/>
          </p:nvSpPr>
          <p:spPr>
            <a:xfrm>
              <a:off x="6043174" y="334512"/>
              <a:ext cx="8940800" cy="4059274"/>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a:solidFill>
                  <a:prstClr val="white"/>
                </a:solidFill>
                <a:latin typeface="Arial" panose="020B0604020202020204" pitchFamily="34" charset="0"/>
              </a:endParaRPr>
            </a:p>
          </p:txBody>
        </p:sp>
        <p:sp>
          <p:nvSpPr>
            <p:cNvPr id="9" name="Cloud 8">
              <a:extLst>
                <a:ext uri="{FF2B5EF4-FFF2-40B4-BE49-F238E27FC236}">
                  <a16:creationId xmlns:a16="http://schemas.microsoft.com/office/drawing/2014/main" id="{2039395D-424F-2B0F-F419-A36C069B1FC6}"/>
                </a:ext>
              </a:extLst>
            </p:cNvPr>
            <p:cNvSpPr/>
            <p:nvPr/>
          </p:nvSpPr>
          <p:spPr>
            <a:xfrm>
              <a:off x="6246374" y="588512"/>
              <a:ext cx="8523006" cy="3672676"/>
            </a:xfrm>
            <a:prstGeom prst="cloud">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dirty="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id="{F8B4532B-0F79-CF45-5DF0-945D8FC472D1}"/>
                </a:ext>
              </a:extLst>
            </p:cNvPr>
            <p:cNvSpPr txBox="1"/>
            <p:nvPr/>
          </p:nvSpPr>
          <p:spPr>
            <a:xfrm>
              <a:off x="6758758" y="1147576"/>
              <a:ext cx="7679709" cy="2601096"/>
            </a:xfrm>
            <a:prstGeom prst="rect">
              <a:avLst/>
            </a:prstGeom>
            <a:noFill/>
          </p:spPr>
          <p:txBody>
            <a:bodyPr wrap="square">
              <a:spAutoFit/>
            </a:bodyPr>
            <a:lstStyle/>
            <a:p>
              <a:pPr algn="ctr" defTabSz="406440"/>
              <a:r>
                <a:rPr lang="vi-VN" sz="2667" dirty="0">
                  <a:solidFill>
                    <a:prstClr val="black"/>
                  </a:solidFill>
                  <a:latin typeface="Amasis MT Pro" panose="02040504050005020304" pitchFamily="18" charset="0"/>
                </a:rPr>
                <a:t>Cuộc sống luôn có những mâu thuẫn và chúng ta cần phải biết nhường nhịn nhau khi giải quyết mâu thuẫn.</a:t>
              </a:r>
            </a:p>
          </p:txBody>
        </p:sp>
      </p:grpSp>
    </p:spTree>
    <p:extLst>
      <p:ext uri="{BB962C8B-B14F-4D97-AF65-F5344CB8AC3E}">
        <p14:creationId xmlns:p14="http://schemas.microsoft.com/office/powerpoint/2010/main" val="168609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mediacall" presetSubtype="0" fill="hold" nodeType="withEffect">
                                  <p:stCondLst>
                                    <p:cond delay="0"/>
                                  </p:stCondLst>
                                  <p:childTnLst>
                                    <p:cmd type="call" cmd="playFrom(0.0)">
                                      <p:cBhvr>
                                        <p:cTn id="12" dur="24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394</Words>
  <Application>Microsoft Office PowerPoint</Application>
  <PresentationFormat>Widescreen</PresentationFormat>
  <Paragraphs>56</Paragraphs>
  <Slides>20</Slides>
  <Notes>9</Notes>
  <HiddenSlides>0</HiddenSlides>
  <MMClips>5</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20</vt:i4>
      </vt:variant>
    </vt:vector>
  </HeadingPairs>
  <TitlesOfParts>
    <vt:vector size="43" baseType="lpstr">
      <vt:lpstr>等线</vt:lpstr>
      <vt:lpstr>Microsoft YaHei</vt:lpstr>
      <vt:lpstr>Microsoft YaHei</vt:lpstr>
      <vt:lpstr>Amasis MT Pro</vt:lpstr>
      <vt:lpstr>Arial</vt:lpstr>
      <vt:lpstr>Arial-Rounded</vt:lpstr>
      <vt:lpstr>Arial-SGK-TV</vt:lpstr>
      <vt:lpstr>Averta Std CY Bold</vt:lpstr>
      <vt:lpstr>Calibri</vt:lpstr>
      <vt:lpstr>Calibri Light</vt:lpstr>
      <vt:lpstr>Cambria</vt:lpstr>
      <vt:lpstr>Quicksand Medium</vt:lpstr>
      <vt:lpstr>Times New Roman</vt:lpstr>
      <vt:lpstr>UTM Futura Extra</vt:lpstr>
      <vt:lpstr>字魂105号-简雅黑</vt:lpstr>
      <vt:lpstr>字魂58号-创中黑</vt:lpstr>
      <vt:lpstr>方正卡通简体</vt:lpstr>
      <vt:lpstr>Hoạt động</vt:lpstr>
      <vt:lpstr>1_Office 主题</vt:lpstr>
      <vt:lpstr>Office 主题</vt:lpstr>
      <vt:lpstr>第一PPT，www.1ppt.com</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43</cp:revision>
  <dcterms:created xsi:type="dcterms:W3CDTF">2021-06-12T01:37:45Z</dcterms:created>
  <dcterms:modified xsi:type="dcterms:W3CDTF">2025-11-23T06:36:56Z</dcterms:modified>
</cp:coreProperties>
</file>