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88" r:id="rId3"/>
    <p:sldId id="256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81" r:id="rId13"/>
    <p:sldId id="265" r:id="rId14"/>
    <p:sldId id="266" r:id="rId15"/>
    <p:sldId id="283" r:id="rId16"/>
    <p:sldId id="282" r:id="rId17"/>
    <p:sldId id="284" r:id="rId18"/>
    <p:sldId id="285" r:id="rId19"/>
    <p:sldId id="276" r:id="rId20"/>
    <p:sldId id="277" r:id="rId21"/>
    <p:sldId id="278" r:id="rId22"/>
    <p:sldId id="286" r:id="rId23"/>
    <p:sldId id="27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dns9P8OiE1BXYOYRKRxq0ceA6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>
      <p:cViewPr>
        <p:scale>
          <a:sx n="75" d="100"/>
          <a:sy n="75" d="100"/>
        </p:scale>
        <p:origin x="1314" y="342"/>
      </p:cViewPr>
      <p:guideLst>
        <p:guide orient="horz" pos="162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0796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over Text" type="twoObjOverTx">
  <p:cSld name="Title and 2 Content over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4038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2"/>
          </p:nvPr>
        </p:nvSpPr>
        <p:spPr>
          <a:xfrm>
            <a:off x="4648200" y="1428750"/>
            <a:ext cx="4038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3"/>
          </p:nvPr>
        </p:nvSpPr>
        <p:spPr>
          <a:xfrm>
            <a:off x="457200" y="3028950"/>
            <a:ext cx="8229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457200" y="4684712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ftr" idx="11"/>
          </p:nvPr>
        </p:nvSpPr>
        <p:spPr>
          <a:xfrm>
            <a:off x="3124200" y="4684712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sldNum" idx="12"/>
          </p:nvPr>
        </p:nvSpPr>
        <p:spPr>
          <a:xfrm>
            <a:off x="6553200" y="4684712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21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over Text" type="twoObjOverTx">
  <p:cSld name="TWO_OBJECTS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4038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2"/>
          </p:nvPr>
        </p:nvSpPr>
        <p:spPr>
          <a:xfrm>
            <a:off x="4648200" y="1428750"/>
            <a:ext cx="4038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3"/>
          </p:nvPr>
        </p:nvSpPr>
        <p:spPr>
          <a:xfrm>
            <a:off x="457200" y="3028950"/>
            <a:ext cx="8229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457200" y="4684712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ftr" idx="11"/>
          </p:nvPr>
        </p:nvSpPr>
        <p:spPr>
          <a:xfrm>
            <a:off x="3124200" y="4684712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sldNum" idx="12"/>
          </p:nvPr>
        </p:nvSpPr>
        <p:spPr>
          <a:xfrm>
            <a:off x="6553200" y="4684712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1"/>
          </p:nvPr>
        </p:nvSpPr>
        <p:spPr>
          <a:xfrm rot="5400000">
            <a:off x="2874963" y="-1217612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457200" y="4684712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3124200" y="4684712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6553200" y="4684712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8" name="Google Shape;301;p24" descr="Hinh nen La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987" y="-176213"/>
            <a:ext cx="9170987" cy="5218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739929" y="1063625"/>
            <a:ext cx="8404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 THẦY CÔ VỀ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 GIỜ THĂM LỚP!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6640512" y="1668462"/>
            <a:ext cx="1841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1671637" y="2424112"/>
            <a:ext cx="18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2771775" y="3327400"/>
            <a:ext cx="18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2319337" y="2586037"/>
            <a:ext cx="18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1239837" y="2749550"/>
            <a:ext cx="1841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56"/>
            <a:ext cx="9234757" cy="5120962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71775" y="823948"/>
            <a:ext cx="5515882" cy="624205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Phuong Tay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Phuong Tay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Phuong Tay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Phuong Tay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Phuong Tay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Phuong Tay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Phuong Tay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VN Phuong Tay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275" y="1737864"/>
            <a:ext cx="39807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</a:t>
            </a:r>
            <a:r>
              <a:rPr lang="vi-VN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hả </a:t>
            </a:r>
            <a:r>
              <a:rPr 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lồng </a:t>
            </a:r>
            <a:r>
              <a:rPr lang="vi-VN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endParaRPr lang="en-US" sz="3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</a:t>
            </a:r>
            <a:r>
              <a:rPr lang="vi-VN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 </a:t>
            </a:r>
            <a:r>
              <a:rPr 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 </a:t>
            </a:r>
            <a:r>
              <a:rPr lang="vi-VN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tong</a:t>
            </a:r>
            <a:endParaRPr lang="en-US" sz="3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 X</a:t>
            </a:r>
            <a:r>
              <a:rPr lang="vi-VN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uồng lướt</a:t>
            </a:r>
            <a:endParaRPr lang="en-US" sz="3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L</a:t>
            </a:r>
            <a:r>
              <a:rPr lang="vi-VN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óe nắng</a:t>
            </a:r>
            <a:endParaRPr lang="en-US" sz="3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Xình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xịch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57" y="0"/>
            <a:ext cx="9234757" cy="5120962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02610" y="375067"/>
            <a:ext cx="4517390" cy="624205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Phuong Tay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Phuong Tay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Phuong Tay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VN Phuong Tay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2608" y="1118449"/>
            <a:ext cx="707739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- Cá lòng tong</a:t>
            </a:r>
            <a:r>
              <a:rPr lang="vi-VN" sz="3200" dirty="0">
                <a:solidFill>
                  <a:srgbClr val="FF0000"/>
                </a:solidFill>
              </a:rPr>
              <a:t>: </a:t>
            </a:r>
            <a:r>
              <a:rPr lang="vi-VN" sz="3200" dirty="0" smtClean="0">
                <a:solidFill>
                  <a:srgbClr val="FF0000"/>
                </a:solidFill>
              </a:rPr>
              <a:t>c</a:t>
            </a:r>
            <a:r>
              <a:rPr lang="en-US" sz="3200" dirty="0">
                <a:solidFill>
                  <a:srgbClr val="FF0000"/>
                </a:solidFill>
              </a:rPr>
              <a:t>á</a:t>
            </a:r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nước ngọt, sống thành đàn, cỡ nhỏ, mình dẹt, cùng họ với cá chép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8001" y="2806004"/>
            <a:ext cx="7112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- </a:t>
            </a:r>
            <a:r>
              <a:rPr lang="vi-VN" sz="3200" b="1" dirty="0" smtClean="0">
                <a:solidFill>
                  <a:srgbClr val="FF0000"/>
                </a:solidFill>
              </a:rPr>
              <a:t>Xứ mười tầng tháp</a:t>
            </a:r>
            <a:r>
              <a:rPr lang="vi-VN" sz="3200" dirty="0" smtClean="0">
                <a:solidFill>
                  <a:srgbClr val="FF0000"/>
                </a:solidFill>
              </a:rPr>
              <a:t>: chỉ Đồng Tháp Mười </a:t>
            </a:r>
            <a:r>
              <a:rPr lang="vi-VN" sz="3200" i="1" dirty="0" smtClean="0">
                <a:solidFill>
                  <a:srgbClr val="FF0000"/>
                </a:solidFill>
              </a:rPr>
              <a:t>(xưa ở Đồng Tháp Mười có toà tháp cao mười tầng)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8"/>
            <a:ext cx="9234757" cy="512096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>
              <a:spcBef>
                <a:spcPts val="560"/>
              </a:spcBef>
              <a:buSzPts val="2800"/>
              <a:buNone/>
            </a:pPr>
            <a:r>
              <a:rPr lang="en-US" b="1" i="1" dirty="0" smtClean="0"/>
              <a:t>				</a:t>
            </a:r>
            <a:r>
              <a:rPr lang="vi-VN" b="1" i="1" dirty="0" smtClean="0"/>
              <a:t>Cá </a:t>
            </a:r>
            <a:r>
              <a:rPr lang="vi-VN" b="1" i="1" dirty="0"/>
              <a:t>lòng tong chạy trước</a:t>
            </a:r>
          </a:p>
          <a:p>
            <a:pPr marL="342900">
              <a:spcBef>
                <a:spcPts val="560"/>
              </a:spcBef>
              <a:buSzPts val="2800"/>
              <a:buNone/>
            </a:pPr>
            <a:r>
              <a:rPr lang="vi-VN" b="1" i="1" dirty="0"/>
              <a:t>		</a:t>
            </a:r>
            <a:r>
              <a:rPr lang="en-US" b="1" i="1" dirty="0"/>
              <a:t>		</a:t>
            </a:r>
            <a:r>
              <a:rPr lang="vi-VN" b="1" i="1" dirty="0"/>
              <a:t>Dẫn đường về thăm ông</a:t>
            </a:r>
          </a:p>
          <a:p>
            <a:pPr marL="342900">
              <a:spcBef>
                <a:spcPts val="560"/>
              </a:spcBef>
              <a:buSzPts val="2800"/>
              <a:buNone/>
            </a:pPr>
            <a:endParaRPr lang="vi-VN" b="1" i="1" dirty="0"/>
          </a:p>
          <a:p>
            <a:pPr marL="342900">
              <a:spcBef>
                <a:spcPts val="560"/>
              </a:spcBef>
              <a:buSzPts val="2800"/>
              <a:buNone/>
            </a:pPr>
            <a:r>
              <a:rPr lang="vi-VN" b="1" i="1" dirty="0"/>
              <a:t>		</a:t>
            </a:r>
            <a:r>
              <a:rPr lang="en-US" b="1" i="1" dirty="0"/>
              <a:t>		</a:t>
            </a:r>
            <a:r>
              <a:rPr lang="vi-VN" b="1" i="1" dirty="0"/>
              <a:t>Xình xịch thuyền đuôi tôm</a:t>
            </a:r>
          </a:p>
          <a:p>
            <a:pPr marL="342900">
              <a:spcBef>
                <a:spcPts val="560"/>
              </a:spcBef>
              <a:buSzPts val="2800"/>
              <a:buNone/>
            </a:pPr>
            <a:r>
              <a:rPr lang="vi-VN" b="1" i="1" dirty="0"/>
              <a:t>		</a:t>
            </a:r>
            <a:r>
              <a:rPr lang="en-US" b="1" i="1" dirty="0"/>
              <a:t>		</a:t>
            </a:r>
            <a:r>
              <a:rPr lang="vi-VN" b="1" i="1" dirty="0"/>
              <a:t>Chở lúa vàng rẽ sóng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133376" y="462248"/>
            <a:ext cx="6401024" cy="72663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UVN Phuong Tay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000" b="1" i="0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UVN Phuong Tay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000" b="1" i="0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UVN Phuong Tay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5000" b="1" i="0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UVN Phuong Tay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000" b="1" i="0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UVN Phuong Tay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5000" b="1" i="0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UVN Phuong Tay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000" b="1" i="0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UVN Phuong Tay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5000" b="1" i="0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UVN Phuong Tay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/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6;p11"/>
          <p:cNvSpPr txBox="1"/>
          <p:nvPr/>
        </p:nvSpPr>
        <p:spPr>
          <a:xfrm>
            <a:off x="127000" y="0"/>
            <a:ext cx="37465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88;p11"/>
          <p:cNvSpPr txBox="1"/>
          <p:nvPr/>
        </p:nvSpPr>
        <p:spPr>
          <a:xfrm>
            <a:off x="3465978" y="688494"/>
            <a:ext cx="454841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89;p11"/>
          <p:cNvSpPr txBox="1"/>
          <p:nvPr/>
        </p:nvSpPr>
        <p:spPr>
          <a:xfrm>
            <a:off x="3547399" y="2221413"/>
            <a:ext cx="5618843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8000"/>
              </a:buClr>
              <a:buSzPts val="2800"/>
            </a:pPr>
            <a:r>
              <a:rPr lang="nl-NL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Bông </a:t>
            </a:r>
            <a:r>
              <a:rPr lang="nl-NL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 trên mặt nước như thả lồng đèn, sáng bồng bềnh; cá lòng tong dẫn đường</a:t>
            </a:r>
            <a:endParaRPr sz="2500" b="0" i="0" u="none" strike="noStrike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07314" y="0"/>
            <a:ext cx="3236686" cy="5083172"/>
            <a:chOff x="7807770" y="-705351"/>
            <a:chExt cx="4932334" cy="7793314"/>
          </a:xfrm>
        </p:grpSpPr>
        <p:pic>
          <p:nvPicPr>
            <p:cNvPr id="13" name="图片 8">
              <a:extLst>
                <a:ext uri="{FF2B5EF4-FFF2-40B4-BE49-F238E27FC236}">
                  <a16:creationId xmlns:a16="http://schemas.microsoft.com/office/drawing/2014/main" id="{1EA15710-049F-4371-89E7-E1C0227F4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15" b="75097"/>
            <a:stretch/>
          </p:blipFill>
          <p:spPr>
            <a:xfrm rot="660128">
              <a:off x="9719988" y="-705351"/>
              <a:ext cx="3020116" cy="3146513"/>
            </a:xfrm>
            <a:prstGeom prst="rect">
              <a:avLst/>
            </a:prstGeom>
          </p:spPr>
        </p:pic>
        <p:pic>
          <p:nvPicPr>
            <p:cNvPr id="14" name="图片 23">
              <a:extLst>
                <a:ext uri="{FF2B5EF4-FFF2-40B4-BE49-F238E27FC236}">
                  <a16:creationId xmlns:a16="http://schemas.microsoft.com/office/drawing/2014/main" id="{0C82CE93-B80A-4BC3-A986-4F4B52773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" t="72885" r="51708" b="5978"/>
            <a:stretch/>
          </p:blipFill>
          <p:spPr>
            <a:xfrm>
              <a:off x="7807770" y="4200735"/>
              <a:ext cx="4574367" cy="288722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8"/>
          <a:stretch/>
        </p:blipFill>
        <p:spPr>
          <a:xfrm>
            <a:off x="-95490" y="743466"/>
            <a:ext cx="3642889" cy="4400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10" name="Google Shape;186;p11"/>
          <p:cNvSpPr txBox="1"/>
          <p:nvPr/>
        </p:nvSpPr>
        <p:spPr>
          <a:xfrm>
            <a:off x="127000" y="0"/>
            <a:ext cx="37465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88;p11"/>
          <p:cNvSpPr txBox="1"/>
          <p:nvPr/>
        </p:nvSpPr>
        <p:spPr>
          <a:xfrm>
            <a:off x="3303815" y="765292"/>
            <a:ext cx="541927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nét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riêng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Tháp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Mười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miêu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89;p11"/>
          <p:cNvSpPr txBox="1"/>
          <p:nvPr/>
        </p:nvSpPr>
        <p:spPr>
          <a:xfrm>
            <a:off x="3303815" y="2050278"/>
            <a:ext cx="595448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nl-NL" sz="1800" dirty="0">
                <a:solidFill>
                  <a:srgbClr val="00B050"/>
                </a:solidFill>
              </a:rPr>
              <a:t>Về cảnh vật thiên nhiên: đường quê, sào vít cong; xuồng lướt như tên bắn; thuyền đuôi tôm chở lúa rẽ sóng; búp sen hồng từ đầu thu tới cuối hạ; cầu trăm đốt tre.</a:t>
            </a:r>
            <a:endParaRPr lang="en-US" sz="1800" dirty="0">
              <a:solidFill>
                <a:srgbClr val="00B050"/>
              </a:solidFill>
            </a:endParaRPr>
          </a:p>
          <a:p>
            <a:r>
              <a:rPr lang="nl-NL" sz="1800" dirty="0">
                <a:solidFill>
                  <a:srgbClr val="00B050"/>
                </a:solidFill>
              </a:rPr>
              <a:t>– Về cuộc sống con người: ông như bụt, hiền lành.</a:t>
            </a:r>
            <a:endParaRPr sz="1800" b="0" i="0" u="none" strike="noStrike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07314" y="-595287"/>
            <a:ext cx="3524969" cy="5678459"/>
            <a:chOff x="7807770" y="-1618021"/>
            <a:chExt cx="5371644" cy="8705984"/>
          </a:xfrm>
        </p:grpSpPr>
        <p:pic>
          <p:nvPicPr>
            <p:cNvPr id="13" name="图片 8">
              <a:extLst>
                <a:ext uri="{FF2B5EF4-FFF2-40B4-BE49-F238E27FC236}">
                  <a16:creationId xmlns:a16="http://schemas.microsoft.com/office/drawing/2014/main" id="{1EA15710-049F-4371-89E7-E1C0227F4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15" b="75097"/>
            <a:stretch/>
          </p:blipFill>
          <p:spPr>
            <a:xfrm rot="660128">
              <a:off x="10159298" y="-1618021"/>
              <a:ext cx="3020116" cy="3146513"/>
            </a:xfrm>
            <a:prstGeom prst="rect">
              <a:avLst/>
            </a:prstGeom>
          </p:spPr>
        </p:pic>
        <p:pic>
          <p:nvPicPr>
            <p:cNvPr id="14" name="图片 23">
              <a:extLst>
                <a:ext uri="{FF2B5EF4-FFF2-40B4-BE49-F238E27FC236}">
                  <a16:creationId xmlns:a16="http://schemas.microsoft.com/office/drawing/2014/main" id="{0C82CE93-B80A-4BC3-A986-4F4B52773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" t="72885" r="51708" b="5978"/>
            <a:stretch/>
          </p:blipFill>
          <p:spPr>
            <a:xfrm>
              <a:off x="7807770" y="4200735"/>
              <a:ext cx="4574367" cy="288722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8"/>
          <a:stretch/>
        </p:blipFill>
        <p:spPr>
          <a:xfrm>
            <a:off x="-95490" y="743466"/>
            <a:ext cx="3399305" cy="44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9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5;p11"/>
          <p:cNvSpPr txBox="1"/>
          <p:nvPr/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6;p11"/>
          <p:cNvSpPr txBox="1"/>
          <p:nvPr/>
        </p:nvSpPr>
        <p:spPr>
          <a:xfrm>
            <a:off x="127000" y="0"/>
            <a:ext cx="37465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88;p11"/>
          <p:cNvSpPr txBox="1"/>
          <p:nvPr/>
        </p:nvSpPr>
        <p:spPr>
          <a:xfrm>
            <a:off x="3330377" y="797938"/>
            <a:ext cx="454841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FF0000"/>
              </a:buClr>
              <a:buSzPts val="2400"/>
            </a:pPr>
            <a:r>
              <a:rPr lang="vi-VN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3: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gợi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Tháp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Mười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sôi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lang="vi-VN" sz="2400" dirty="0"/>
          </a:p>
        </p:txBody>
      </p:sp>
      <p:sp>
        <p:nvSpPr>
          <p:cNvPr id="20" name="Google Shape;189;p11"/>
          <p:cNvSpPr txBox="1"/>
          <p:nvPr/>
        </p:nvSpPr>
        <p:spPr>
          <a:xfrm>
            <a:off x="3330377" y="2154904"/>
            <a:ext cx="5618843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nl-NL" sz="2500" i="1" dirty="0" smtClean="0">
                <a:solidFill>
                  <a:srgbClr val="00B050"/>
                </a:solidFill>
                <a:ea typeface="Calibri" panose="020F0502020204030204" pitchFamily="34" charset="0"/>
              </a:rPr>
              <a:t>Lướt </a:t>
            </a:r>
            <a:r>
              <a:rPr lang="nl-NL" sz="2500" i="1" dirty="0">
                <a:solidFill>
                  <a:srgbClr val="00B050"/>
                </a:solidFill>
                <a:ea typeface="Calibri" panose="020F0502020204030204" pitchFamily="34" charset="0"/>
              </a:rPr>
              <a:t>như tên bắn; </a:t>
            </a:r>
            <a:r>
              <a:rPr lang="nl-NL" sz="2500" i="1" dirty="0" smtClean="0">
                <a:solidFill>
                  <a:srgbClr val="00B050"/>
                </a:solidFill>
                <a:ea typeface="Calibri" panose="020F0502020204030204" pitchFamily="34" charset="0"/>
              </a:rPr>
              <a:t>Giật </a:t>
            </a:r>
            <a:r>
              <a:rPr lang="nl-NL" sz="2500" i="1" dirty="0">
                <a:solidFill>
                  <a:srgbClr val="00B050"/>
                </a:solidFill>
                <a:ea typeface="Calibri" panose="020F0502020204030204" pitchFamily="34" charset="0"/>
              </a:rPr>
              <a:t>mình; </a:t>
            </a:r>
            <a:r>
              <a:rPr lang="nl-NL" sz="2500" i="1" dirty="0" smtClean="0">
                <a:solidFill>
                  <a:srgbClr val="00B050"/>
                </a:solidFill>
                <a:ea typeface="Calibri" panose="020F0502020204030204" pitchFamily="34" charset="0"/>
              </a:rPr>
              <a:t>Chém </a:t>
            </a:r>
            <a:r>
              <a:rPr lang="nl-NL" sz="2500" i="1" dirty="0">
                <a:solidFill>
                  <a:srgbClr val="00B050"/>
                </a:solidFill>
                <a:ea typeface="Calibri" panose="020F0502020204030204" pitchFamily="34" charset="0"/>
              </a:rPr>
              <a:t>cặp sừng; </a:t>
            </a:r>
            <a:r>
              <a:rPr lang="nl-NL" sz="2500" i="1" dirty="0" smtClean="0">
                <a:solidFill>
                  <a:srgbClr val="00B050"/>
                </a:solidFill>
                <a:ea typeface="Calibri" panose="020F0502020204030204" pitchFamily="34" charset="0"/>
              </a:rPr>
              <a:t>Xình </a:t>
            </a:r>
            <a:r>
              <a:rPr lang="nl-NL" sz="2500" i="1" dirty="0">
                <a:solidFill>
                  <a:srgbClr val="00B050"/>
                </a:solidFill>
                <a:ea typeface="Calibri" panose="020F0502020204030204" pitchFamily="34" charset="0"/>
              </a:rPr>
              <a:t>xịch; </a:t>
            </a:r>
            <a:r>
              <a:rPr lang="nl-NL" sz="2500" i="1" dirty="0" smtClean="0">
                <a:solidFill>
                  <a:srgbClr val="00B050"/>
                </a:solidFill>
                <a:ea typeface="Calibri" panose="020F0502020204030204" pitchFamily="34" charset="0"/>
              </a:rPr>
              <a:t>Rẽ </a:t>
            </a:r>
            <a:r>
              <a:rPr lang="nl-NL" sz="2500" i="1" dirty="0">
                <a:solidFill>
                  <a:srgbClr val="00B050"/>
                </a:solidFill>
                <a:ea typeface="Calibri" panose="020F0502020204030204" pitchFamily="34" charset="0"/>
              </a:rPr>
              <a:t>sóng; </a:t>
            </a:r>
            <a:r>
              <a:rPr lang="nl-NL" sz="2500" i="1" dirty="0" smtClean="0">
                <a:solidFill>
                  <a:srgbClr val="00B050"/>
                </a:solidFill>
                <a:ea typeface="Calibri" panose="020F0502020204030204" pitchFamily="34" charset="0"/>
              </a:rPr>
              <a:t>Nước </a:t>
            </a:r>
            <a:r>
              <a:rPr lang="nl-NL" sz="2500" i="1" dirty="0">
                <a:solidFill>
                  <a:srgbClr val="00B050"/>
                </a:solidFill>
                <a:ea typeface="Calibri" panose="020F0502020204030204" pitchFamily="34" charset="0"/>
              </a:rPr>
              <a:t>lớn; nghiêng ngả</a:t>
            </a:r>
            <a:endParaRPr lang="en-US" sz="2500" dirty="0">
              <a:solidFill>
                <a:srgbClr val="00B05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31851" y="-208747"/>
            <a:ext cx="3001780" cy="5389890"/>
            <a:chOff x="8454721" y="-142763"/>
            <a:chExt cx="4574366" cy="7364590"/>
          </a:xfrm>
        </p:grpSpPr>
        <p:pic>
          <p:nvPicPr>
            <p:cNvPr id="23" name="图片 8">
              <a:extLst>
                <a:ext uri="{FF2B5EF4-FFF2-40B4-BE49-F238E27FC236}">
                  <a16:creationId xmlns:a16="http://schemas.microsoft.com/office/drawing/2014/main" id="{1EA15710-049F-4371-89E7-E1C0227F4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15" b="75097"/>
            <a:stretch/>
          </p:blipFill>
          <p:spPr>
            <a:xfrm rot="660128">
              <a:off x="10318514" y="-142763"/>
              <a:ext cx="2569062" cy="26765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0C82CE93-B80A-4BC3-A986-4F4B52773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" t="72885" r="51708" b="5978"/>
            <a:stretch/>
          </p:blipFill>
          <p:spPr>
            <a:xfrm>
              <a:off x="8454721" y="4334599"/>
              <a:ext cx="4574366" cy="2887228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8"/>
          <a:stretch/>
        </p:blipFill>
        <p:spPr>
          <a:xfrm>
            <a:off x="-95490" y="743466"/>
            <a:ext cx="3425867" cy="44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85;p11"/>
          <p:cNvSpPr txBox="1"/>
          <p:nvPr/>
        </p:nvSpPr>
        <p:spPr>
          <a:xfrm>
            <a:off x="7010400" y="464899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86;p11"/>
          <p:cNvSpPr txBox="1"/>
          <p:nvPr/>
        </p:nvSpPr>
        <p:spPr>
          <a:xfrm>
            <a:off x="584200" y="-118268"/>
            <a:ext cx="37465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88;p11"/>
          <p:cNvSpPr txBox="1"/>
          <p:nvPr/>
        </p:nvSpPr>
        <p:spPr>
          <a:xfrm>
            <a:off x="3684098" y="446100"/>
            <a:ext cx="50680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FF0000"/>
              </a:buClr>
              <a:buSzPts val="2400"/>
            </a:pPr>
            <a:r>
              <a:rPr lang="vi-VN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khổ thơ cuối, bạn nhỏ muốn nói 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về 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mình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189;p11"/>
          <p:cNvSpPr txBox="1"/>
          <p:nvPr/>
        </p:nvSpPr>
        <p:spPr>
          <a:xfrm>
            <a:off x="3555092" y="1535854"/>
            <a:ext cx="5618842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FF0000"/>
              </a:buClr>
              <a:buSzPts val="2400"/>
            </a:pPr>
            <a:r>
              <a:rPr lang="nl-NL" sz="2300" dirty="0" smtClean="0">
                <a:solidFill>
                  <a:srgbClr val="00B050"/>
                </a:solidFill>
              </a:rPr>
              <a:t>Quê </a:t>
            </a:r>
            <a:r>
              <a:rPr lang="nl-NL" sz="2300" dirty="0">
                <a:solidFill>
                  <a:srgbClr val="00B050"/>
                </a:solidFill>
              </a:rPr>
              <a:t>hương đẹp và chất phác với những nét đẹp thôn quê: cầu tre, đường quê; bạn nhỏ yêu con người, yêu quê hương mình, nhìn quê hương như những gì nhẹ nhàng, hiền lành và tốt đẹp nhất.</a:t>
            </a:r>
            <a:endParaRPr lang="vi-VN" sz="2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8"/>
          <a:stretch/>
        </p:blipFill>
        <p:spPr>
          <a:xfrm>
            <a:off x="-95490" y="743466"/>
            <a:ext cx="3642889" cy="440003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64513" y="136670"/>
            <a:ext cx="3001781" cy="4828234"/>
            <a:chOff x="7807770" y="-314491"/>
            <a:chExt cx="4574367" cy="7402454"/>
          </a:xfrm>
        </p:grpSpPr>
        <p:pic>
          <p:nvPicPr>
            <p:cNvPr id="22" name="图片 8">
              <a:extLst>
                <a:ext uri="{FF2B5EF4-FFF2-40B4-BE49-F238E27FC236}">
                  <a16:creationId xmlns:a16="http://schemas.microsoft.com/office/drawing/2014/main" id="{1EA15710-049F-4371-89E7-E1C0227F4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15" b="75097"/>
            <a:stretch/>
          </p:blipFill>
          <p:spPr>
            <a:xfrm rot="660128">
              <a:off x="9740464" y="-314491"/>
              <a:ext cx="2424387" cy="2525853"/>
            </a:xfrm>
            <a:prstGeom prst="rect">
              <a:avLst/>
            </a:prstGeom>
          </p:spPr>
        </p:pic>
        <p:pic>
          <p:nvPicPr>
            <p:cNvPr id="23" name="图片 23">
              <a:extLst>
                <a:ext uri="{FF2B5EF4-FFF2-40B4-BE49-F238E27FC236}">
                  <a16:creationId xmlns:a16="http://schemas.microsoft.com/office/drawing/2014/main" id="{0C82CE93-B80A-4BC3-A986-4F4B52773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" t="72885" r="51708" b="5978"/>
            <a:stretch/>
          </p:blipFill>
          <p:spPr>
            <a:xfrm>
              <a:off x="7807770" y="4200735"/>
              <a:ext cx="4574367" cy="2887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3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-5105400" y="2561997"/>
            <a:ext cx="2133600" cy="35718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14" name="Google Shape;185;p11"/>
          <p:cNvSpPr txBox="1"/>
          <p:nvPr/>
        </p:nvSpPr>
        <p:spPr>
          <a:xfrm>
            <a:off x="7010400" y="464899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86;p11"/>
          <p:cNvSpPr txBox="1"/>
          <p:nvPr/>
        </p:nvSpPr>
        <p:spPr>
          <a:xfrm>
            <a:off x="584200" y="-118268"/>
            <a:ext cx="37465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88;p11"/>
          <p:cNvSpPr txBox="1"/>
          <p:nvPr/>
        </p:nvSpPr>
        <p:spPr>
          <a:xfrm>
            <a:off x="3612004" y="1079802"/>
            <a:ext cx="454841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indent="0" algn="just">
              <a:buNone/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Những chi tiết, hình ảnh 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ở 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quê này gợi nhớ những câu chuyện cổ tích quen thuộc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89;p11"/>
          <p:cNvSpPr txBox="1"/>
          <p:nvPr/>
        </p:nvSpPr>
        <p:spPr>
          <a:xfrm>
            <a:off x="3555093" y="2597974"/>
            <a:ext cx="477610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indent="0" algn="just">
              <a:buNone/>
            </a:pPr>
            <a:r>
              <a:rPr lang="nl-NL" sz="2500" i="1" dirty="0" smtClean="0">
                <a:solidFill>
                  <a:srgbClr val="00B050"/>
                </a:solidFill>
              </a:rPr>
              <a:t>Cá </a:t>
            </a:r>
            <a:r>
              <a:rPr lang="nl-NL" sz="2500" i="1" dirty="0">
                <a:solidFill>
                  <a:srgbClr val="00B050"/>
                </a:solidFill>
              </a:rPr>
              <a:t>bơi như chạy; </a:t>
            </a:r>
            <a:r>
              <a:rPr lang="nl-NL" sz="2500" i="1" dirty="0" smtClean="0">
                <a:solidFill>
                  <a:srgbClr val="00B050"/>
                </a:solidFill>
              </a:rPr>
              <a:t>Cầu </a:t>
            </a:r>
            <a:r>
              <a:rPr lang="nl-NL" sz="2500" i="1" dirty="0">
                <a:solidFill>
                  <a:srgbClr val="00B050"/>
                </a:solidFill>
              </a:rPr>
              <a:t>trăm đốt tre; Ô</a:t>
            </a:r>
            <a:r>
              <a:rPr lang="nl-NL" sz="2500" i="1" dirty="0" smtClean="0">
                <a:solidFill>
                  <a:srgbClr val="00B050"/>
                </a:solidFill>
              </a:rPr>
              <a:t>ng </a:t>
            </a:r>
            <a:r>
              <a:rPr lang="nl-NL" sz="2500" i="1" dirty="0">
                <a:solidFill>
                  <a:srgbClr val="00B050"/>
                </a:solidFill>
              </a:rPr>
              <a:t>đứng như bụt.</a:t>
            </a:r>
            <a:endParaRPr lang="en-US" sz="2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8"/>
          <a:stretch/>
        </p:blipFill>
        <p:spPr>
          <a:xfrm>
            <a:off x="-95490" y="743466"/>
            <a:ext cx="3642889" cy="440003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364515" y="-618094"/>
            <a:ext cx="3001782" cy="5582998"/>
            <a:chOff x="7807770" y="-1471664"/>
            <a:chExt cx="4574367" cy="8559627"/>
          </a:xfrm>
        </p:grpSpPr>
        <p:pic>
          <p:nvPicPr>
            <p:cNvPr id="20" name="图片 8">
              <a:extLst>
                <a:ext uri="{FF2B5EF4-FFF2-40B4-BE49-F238E27FC236}">
                  <a16:creationId xmlns:a16="http://schemas.microsoft.com/office/drawing/2014/main" id="{1EA15710-049F-4371-89E7-E1C0227F4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15" b="75097"/>
            <a:stretch/>
          </p:blipFill>
          <p:spPr>
            <a:xfrm rot="660128">
              <a:off x="9294714" y="-1471664"/>
              <a:ext cx="3020116" cy="3146513"/>
            </a:xfrm>
            <a:prstGeom prst="rect">
              <a:avLst/>
            </a:prstGeom>
          </p:spPr>
        </p:pic>
        <p:pic>
          <p:nvPicPr>
            <p:cNvPr id="21" name="图片 23">
              <a:extLst>
                <a:ext uri="{FF2B5EF4-FFF2-40B4-BE49-F238E27FC236}">
                  <a16:creationId xmlns:a16="http://schemas.microsoft.com/office/drawing/2014/main" id="{0C82CE93-B80A-4BC3-A986-4F4B52773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" t="72885" r="51708" b="5978"/>
            <a:stretch/>
          </p:blipFill>
          <p:spPr>
            <a:xfrm>
              <a:off x="7807770" y="4200735"/>
              <a:ext cx="4574367" cy="2887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04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57" y="-138865"/>
            <a:ext cx="9234757" cy="5120962"/>
          </a:xfrm>
          <a:prstGeom prst="rect">
            <a:avLst/>
          </a:prstGeom>
        </p:spPr>
      </p:pic>
      <p:sp>
        <p:nvSpPr>
          <p:cNvPr id="14" name="Google Shape;272;p21"/>
          <p:cNvSpPr txBox="1"/>
          <p:nvPr/>
        </p:nvSpPr>
        <p:spPr>
          <a:xfrm>
            <a:off x="6640512" y="1668462"/>
            <a:ext cx="1841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273;p21"/>
          <p:cNvSpPr txBox="1"/>
          <p:nvPr/>
        </p:nvSpPr>
        <p:spPr>
          <a:xfrm>
            <a:off x="1671637" y="2424112"/>
            <a:ext cx="18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274;p21"/>
          <p:cNvSpPr txBox="1"/>
          <p:nvPr/>
        </p:nvSpPr>
        <p:spPr>
          <a:xfrm>
            <a:off x="2787650" y="3319462"/>
            <a:ext cx="18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75;p21"/>
          <p:cNvSpPr txBox="1"/>
          <p:nvPr/>
        </p:nvSpPr>
        <p:spPr>
          <a:xfrm>
            <a:off x="2319337" y="2586037"/>
            <a:ext cx="18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276;p21"/>
          <p:cNvSpPr txBox="1"/>
          <p:nvPr/>
        </p:nvSpPr>
        <p:spPr>
          <a:xfrm>
            <a:off x="1239837" y="2749550"/>
            <a:ext cx="1841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277;p21"/>
          <p:cNvSpPr txBox="1"/>
          <p:nvPr/>
        </p:nvSpPr>
        <p:spPr>
          <a:xfrm>
            <a:off x="2186081" y="303450"/>
            <a:ext cx="79248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thơ</a:t>
            </a:r>
            <a:r>
              <a:rPr lang="en-US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nói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lên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dung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78;p21"/>
          <p:cNvSpPr txBox="1"/>
          <p:nvPr/>
        </p:nvSpPr>
        <p:spPr>
          <a:xfrm>
            <a:off x="1396912" y="750793"/>
            <a:ext cx="7226300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200" b="1" i="0" u="sng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3200" b="1" i="0" u="sng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dung: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spcBef>
                <a:spcPts val="600"/>
              </a:spcBef>
              <a:buClr>
                <a:srgbClr val="0000CC"/>
              </a:buClr>
              <a:buSzPts val="4400"/>
            </a:pPr>
            <a:r>
              <a:rPr lang="en-US" sz="3000" b="1" i="0" u="none" strike="noStrike" cap="none" dirty="0">
                <a:solidFill>
                  <a:srgbClr val="002060"/>
                </a:solidFill>
                <a:latin typeface="UVN Phuong Tay" panose="04040805070802020D02" pitchFamily="82" charset="0"/>
                <a:sym typeface="Arial"/>
              </a:rPr>
              <a:t>    </a:t>
            </a:r>
            <a:r>
              <a:rPr lang="vi-VN" sz="3000" i="1" dirty="0">
                <a:solidFill>
                  <a:srgbClr val="002060"/>
                </a:solidFill>
              </a:rPr>
              <a:t>Bài thơ gợi vẻ đẹp riêng của cảnh vật, cuộc sống và tâm hồn con người Đồng Tháp Mười, nơi có sông ngòi, kênh rạch chằng chịt.</a:t>
            </a:r>
            <a:endParaRPr sz="3000" b="0" i="0" u="none" strike="noStrike" cap="none" dirty="0">
              <a:solidFill>
                <a:srgbClr val="002060"/>
              </a:solidFill>
              <a:latin typeface="UVN Phuong Tay" panose="04040805070802020D02" pitchFamily="82" charset="0"/>
              <a:sym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07314" y="-205740"/>
            <a:ext cx="3236686" cy="5083172"/>
            <a:chOff x="7807770" y="-705351"/>
            <a:chExt cx="4932334" cy="7793314"/>
          </a:xfrm>
        </p:grpSpPr>
        <p:pic>
          <p:nvPicPr>
            <p:cNvPr id="22" name="图片 8">
              <a:extLst>
                <a:ext uri="{FF2B5EF4-FFF2-40B4-BE49-F238E27FC236}">
                  <a16:creationId xmlns:a16="http://schemas.microsoft.com/office/drawing/2014/main" id="{1EA15710-049F-4371-89E7-E1C0227F4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15" b="75097"/>
            <a:stretch/>
          </p:blipFill>
          <p:spPr>
            <a:xfrm rot="660128">
              <a:off x="9719988" y="-705351"/>
              <a:ext cx="3020116" cy="3146513"/>
            </a:xfrm>
            <a:prstGeom prst="rect">
              <a:avLst/>
            </a:prstGeom>
          </p:spPr>
        </p:pic>
        <p:pic>
          <p:nvPicPr>
            <p:cNvPr id="23" name="图片 23">
              <a:extLst>
                <a:ext uri="{FF2B5EF4-FFF2-40B4-BE49-F238E27FC236}">
                  <a16:creationId xmlns:a16="http://schemas.microsoft.com/office/drawing/2014/main" id="{0C82CE93-B80A-4BC3-A986-4F4B52773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" t="72885" r="51708" b="5978"/>
            <a:stretch/>
          </p:blipFill>
          <p:spPr>
            <a:xfrm>
              <a:off x="7807770" y="4200735"/>
              <a:ext cx="4574367" cy="288722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2" descr="nen slideGAD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" y="-9525"/>
            <a:ext cx="9115425" cy="52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2"/>
          <p:cNvSpPr/>
          <p:nvPr/>
        </p:nvSpPr>
        <p:spPr>
          <a:xfrm>
            <a:off x="2673350" y="334961"/>
            <a:ext cx="4051915" cy="1552833"/>
          </a:xfrm>
          <a:prstGeom prst="irregularSeal2">
            <a:avLst/>
          </a:prstGeom>
          <a:gradFill>
            <a:gsLst>
              <a:gs pos="0">
                <a:schemeClr val="lt1"/>
              </a:gs>
              <a:gs pos="100000">
                <a:srgbClr val="9900F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</a:t>
            </a:r>
            <a:r>
              <a:rPr lang="en-US" sz="40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22"/>
          <p:cNvGrpSpPr/>
          <p:nvPr/>
        </p:nvGrpSpPr>
        <p:grpSpPr>
          <a:xfrm>
            <a:off x="0" y="0"/>
            <a:ext cx="9144000" cy="5257800"/>
            <a:chOff x="0" y="-10"/>
            <a:chExt cx="5760" cy="4330"/>
          </a:xfrm>
        </p:grpSpPr>
        <p:pic>
          <p:nvPicPr>
            <p:cNvPr id="286" name="Google Shape;286;p22" descr="Anima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2" descr="Anima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2" descr="Anima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2" descr="Anima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22"/>
          <p:cNvSpPr txBox="1"/>
          <p:nvPr/>
        </p:nvSpPr>
        <p:spPr>
          <a:xfrm>
            <a:off x="335757" y="2611293"/>
            <a:ext cx="850026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0" i="0" u="none" strike="noStrike" cap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xúc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mình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4000" b="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</a:t>
            </a:r>
            <a:r>
              <a:rPr lang="en-US" sz="4000" b="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“</a:t>
            </a:r>
            <a:r>
              <a:rPr lang="en-US" sz="4000" b="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4000" b="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</a:t>
            </a:r>
            <a:r>
              <a:rPr lang="en-US" sz="4000" b="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4000" b="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4000" b="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háp</a:t>
            </a:r>
            <a:r>
              <a:rPr lang="en-US" sz="4000" b="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Mười</a:t>
            </a:r>
            <a:r>
              <a:rPr lang="en-US" sz="2000" b="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/>
          <p:nvPr/>
        </p:nvSpPr>
        <p:spPr>
          <a:xfrm>
            <a:off x="2162175" y="881034"/>
            <a:ext cx="5334000" cy="6905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 err="1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Tập</a:t>
            </a:r>
            <a:r>
              <a:rPr b="0" i="1" dirty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 </a:t>
            </a:r>
            <a:r>
              <a:rPr b="0" i="1" dirty="0" err="1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đọc</a:t>
            </a:r>
            <a:r>
              <a:rPr b="0" i="1" dirty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 – </a:t>
            </a:r>
            <a:r>
              <a:rPr b="0" i="1" dirty="0" err="1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Lớp</a:t>
            </a:r>
            <a:r>
              <a:rPr b="0" i="1" dirty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 5 </a:t>
            </a:r>
          </a:p>
        </p:txBody>
      </p:sp>
      <p:sp>
        <p:nvSpPr>
          <p:cNvPr id="104" name="Google Shape;104;p1"/>
          <p:cNvSpPr/>
          <p:nvPr/>
        </p:nvSpPr>
        <p:spPr>
          <a:xfrm>
            <a:off x="598487" y="2027237"/>
            <a:ext cx="8229600" cy="14874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lang="en-US" b="1" i="1" dirty="0" smtClean="0">
                <a:ln w="9525" cap="flat" cmpd="sng">
                  <a:solidFill>
                    <a:srgbClr val="FF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ĐƯỜNG QUÊ ĐỒNG THÁP MƯỜI</a:t>
            </a:r>
            <a:endParaRPr b="1" i="1" dirty="0">
              <a:ln w="9525" cap="flat" cmpd="sng">
                <a:solidFill>
                  <a:srgbClr val="FF00FF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</a:endParaRPr>
          </a:p>
        </p:txBody>
      </p:sp>
      <p:grpSp>
        <p:nvGrpSpPr>
          <p:cNvPr id="105" name="Google Shape;105;p1"/>
          <p:cNvGrpSpPr/>
          <p:nvPr/>
        </p:nvGrpSpPr>
        <p:grpSpPr>
          <a:xfrm>
            <a:off x="0" y="0"/>
            <a:ext cx="9237075" cy="5221209"/>
            <a:chOff x="8" y="0"/>
            <a:chExt cx="5819" cy="4386"/>
          </a:xfrm>
        </p:grpSpPr>
        <p:pic>
          <p:nvPicPr>
            <p:cNvPr id="106" name="Google Shape;106;p1" descr="GRANS0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 descr="GRANS0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20000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1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09" name="Google Shape;109;p1" descr="BD21325_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1" descr="BD21325_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111;p1" descr="BD21325_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288" y="160"/>
                <a:ext cx="144" cy="39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1" descr="BD21325_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13" name="Google Shape;113;p1" descr="cartoon1%20(1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857250"/>
            <a:ext cx="1600200" cy="106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hình ảnh động powerpoi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9537" y="4224337"/>
            <a:ext cx="6667500" cy="8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 descr="hình ảnh động powerpoi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8250" y="171450"/>
            <a:ext cx="6667500" cy="8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7650" y="3190875"/>
            <a:ext cx="1479550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4;p1"/>
          <p:cNvSpPr/>
          <p:nvPr/>
        </p:nvSpPr>
        <p:spPr>
          <a:xfrm>
            <a:off x="5812164" y="3718974"/>
            <a:ext cx="2876690" cy="3916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Trần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Quốc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/>
          <p:nvPr/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64"/>
            <a:ext cx="9615948" cy="54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1315" y="2262835"/>
            <a:ext cx="71834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5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5000" b="1" i="1" kern="120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đọc</a:t>
            </a:r>
            <a:r>
              <a:rPr lang="en-US" altLang="zh-CN" sz="5000" b="1" i="1" kern="12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5000" b="1" i="1" kern="120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lại</a:t>
            </a:r>
            <a:endParaRPr kumimoji="0" lang="en-US" sz="5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C00000"/>
                </a:solidFill>
                <a:latin typeface="UVN Gio May" panose="020C0603020203020204" pitchFamily="34" charset="0"/>
              </a:rPr>
              <a:t>ĐƯỜNG QUÊ ĐỒNG THÁP MƯỜI</a:t>
            </a:r>
            <a:endParaRPr lang="en-US" sz="3000" b="1" dirty="0">
              <a:solidFill>
                <a:srgbClr val="C00000"/>
              </a:solidFill>
              <a:latin typeface="UVN Gio May" panose="020C0603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844550"/>
            <a:ext cx="3200400" cy="537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Bông súng thả lồng đèn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Sáng bồng bềnh mặt nước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Cá lòng tong chạy trước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Dẫn đường về thăm ông.</a:t>
            </a:r>
            <a:endParaRPr lang="en-US" sz="1500" dirty="0" smtClean="0">
              <a:solidFill>
                <a:srgbClr val="00B050"/>
              </a:solidFill>
            </a:endParaRPr>
          </a:p>
          <a:p>
            <a:pPr marL="114300" indent="0">
              <a:buFont typeface="Arial"/>
              <a:buNone/>
            </a:pPr>
            <a:endParaRPr lang="vi-VN" sz="1500" dirty="0" smtClean="0">
              <a:solidFill>
                <a:srgbClr val="00B050"/>
              </a:solidFill>
            </a:endParaRP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Đường quê, sào vít cong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Xuồng lướt như tên bắn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Cò ở đâu giật mình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Bay lẫn vào mây trắng.</a:t>
            </a:r>
            <a:endParaRPr lang="en-US" sz="1500" dirty="0" smtClean="0">
              <a:solidFill>
                <a:srgbClr val="00B050"/>
              </a:solidFill>
            </a:endParaRP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 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Lấm lem con trâu đầm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Chém cặp sừng loé nắng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Xình xịch thuyền đuôi tôm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Chở lúa vàng, rẽ sóng.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8" name="Text Placeholder 2"/>
          <p:cNvSpPr txBox="1">
            <a:spLocks noGrp="1"/>
          </p:cNvSpPr>
          <p:nvPr>
            <p:ph type="body" idx="1"/>
          </p:nvPr>
        </p:nvSpPr>
        <p:spPr>
          <a:xfrm>
            <a:off x="3022600" y="844550"/>
            <a:ext cx="256695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Kìa mấy búp sen hồng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Nối đầu thu, cuối hạ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Nước lớn sông Cửu Long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Chơi với sen nghiêng ngả.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 </a:t>
            </a:r>
            <a:endParaRPr lang="en-US" sz="1500" dirty="0" smtClean="0">
              <a:solidFill>
                <a:srgbClr val="00B050"/>
              </a:solidFill>
            </a:endParaRP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Về xứ mười tầng tháp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Leo cầu trăm đốt tre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Ông đứng như bụt hiện</a:t>
            </a:r>
          </a:p>
          <a:p>
            <a:pPr marL="114300" indent="0">
              <a:buFont typeface="Arial"/>
              <a:buNone/>
            </a:pPr>
            <a:r>
              <a:rPr lang="vi-VN" sz="1500" dirty="0" smtClean="0">
                <a:solidFill>
                  <a:srgbClr val="00B050"/>
                </a:solidFill>
              </a:rPr>
              <a:t>Chờ cháu cuối đường quê.</a:t>
            </a:r>
          </a:p>
          <a:p>
            <a:pPr marL="114300" indent="0" algn="r">
              <a:buFont typeface="Arial"/>
              <a:buNone/>
            </a:pPr>
            <a:r>
              <a:rPr lang="vi-VN" sz="1500" dirty="0" smtClean="0">
                <a:solidFill>
                  <a:schemeClr val="tx1"/>
                </a:solidFill>
              </a:rPr>
              <a:t>(Trần Quốc Toàn)</a:t>
            </a:r>
          </a:p>
          <a:p>
            <a:endParaRPr lang="en-US" sz="1500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2"/>
          <a:stretch/>
        </p:blipFill>
        <p:spPr>
          <a:xfrm>
            <a:off x="5589549" y="796515"/>
            <a:ext cx="3604369" cy="42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4" descr="Hinh nen La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" y="39687"/>
            <a:ext cx="9170987" cy="521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4"/>
          <p:cNvSpPr/>
          <p:nvPr/>
        </p:nvSpPr>
        <p:spPr>
          <a:xfrm>
            <a:off x="1383914" y="2867403"/>
            <a:ext cx="6205084" cy="12495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>
                <a:ln w="9525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FF"/>
                </a:solidFill>
                <a:latin typeface="Arial"/>
              </a:rPr>
              <a:t> CHÀO CÁC EM! </a:t>
            </a:r>
          </a:p>
        </p:txBody>
      </p:sp>
      <p:grpSp>
        <p:nvGrpSpPr>
          <p:cNvPr id="303" name="Google Shape;303;p24"/>
          <p:cNvGrpSpPr/>
          <p:nvPr/>
        </p:nvGrpSpPr>
        <p:grpSpPr>
          <a:xfrm>
            <a:off x="0" y="0"/>
            <a:ext cx="9297987" cy="5257800"/>
            <a:chOff x="0" y="-10"/>
            <a:chExt cx="5760" cy="4330"/>
          </a:xfrm>
        </p:grpSpPr>
        <p:pic>
          <p:nvPicPr>
            <p:cNvPr id="304" name="Google Shape;304;p24" descr="Anima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24" descr="Anima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24" descr="Anima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24" descr="Anima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0" y="156864"/>
            <a:ext cx="93031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1699"/>
            <a:ext cx="9575800" cy="531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/>
        </p:nvSpPr>
        <p:spPr>
          <a:xfrm>
            <a:off x="2000250" y="2000250"/>
            <a:ext cx="680085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vi-VN" sz="2000" dirty="0">
                <a:solidFill>
                  <a:srgbClr val="00B050"/>
                </a:solidFill>
              </a:rPr>
              <a:t>Chia sẻ những điều em biết về vùng đất Đồng Tháp Mười</a:t>
            </a:r>
            <a:r>
              <a:rPr lang="en-US" sz="2000" b="0" i="0" u="none" strike="noStrike" cap="none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sz="2000" b="0" i="0" u="none" strike="noStrike" cap="none" dirty="0">
              <a:solidFill>
                <a:srgbClr val="00B050"/>
              </a:solidFill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514600" y="1143000"/>
            <a:ext cx="4200525" cy="393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 err="1">
                <a:ln w="9525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Khởi</a:t>
            </a:r>
            <a:r>
              <a:rPr b="0" i="1" dirty="0">
                <a:ln w="9525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 </a:t>
            </a:r>
            <a:r>
              <a:rPr b="0" i="1" dirty="0" err="1">
                <a:ln w="9525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động</a:t>
            </a:r>
            <a:r>
              <a:rPr b="0" i="1" dirty="0">
                <a:ln w="9525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. </a:t>
            </a:r>
          </a:p>
        </p:txBody>
      </p:sp>
      <p:pic>
        <p:nvPicPr>
          <p:cNvPr id="130" name="Google Shape;130;p3" descr="Cau ho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39850"/>
            <a:ext cx="2114550" cy="3055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1820411" y="2571749"/>
            <a:ext cx="7094988" cy="160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buClr>
                <a:srgbClr val="C00000"/>
              </a:buClr>
              <a:buSzPts val="1800"/>
            </a:pP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vi-VN" sz="2000" dirty="0" smtClean="0">
                <a:solidFill>
                  <a:srgbClr val="FF0000"/>
                </a:solidFill>
              </a:rPr>
              <a:t>Đây </a:t>
            </a:r>
            <a:r>
              <a:rPr lang="vi-VN" sz="2000" dirty="0">
                <a:solidFill>
                  <a:srgbClr val="FF0000"/>
                </a:solidFill>
              </a:rPr>
              <a:t>là vùng đất trong lãnh thổ phía Nam nước ta. Trong chiến tranh chống Pháp và chiến tranh Việt Nam,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0">
              <a:buClr>
                <a:srgbClr val="C00000"/>
              </a:buClr>
              <a:buSzPts val="1800"/>
            </a:pP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vi-VN" sz="2000" dirty="0" smtClean="0">
                <a:solidFill>
                  <a:srgbClr val="FF0000"/>
                </a:solidFill>
              </a:rPr>
              <a:t> </a:t>
            </a:r>
            <a:r>
              <a:rPr lang="vi-VN" sz="2000" dirty="0">
                <a:solidFill>
                  <a:srgbClr val="FF0000"/>
                </a:solidFill>
              </a:rPr>
              <a:t>Đồng Tháp Mười có hệ sinh thái rừng tràm rộng lớn, đồng cỏ ngập nước, nhiều loài sen – súng và thực vật thuỷ sinh trong đầm lầy, kênh rạch…</a:t>
            </a:r>
            <a:endParaRPr sz="20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71450"/>
            <a:ext cx="8951501" cy="4587586"/>
          </a:xfrm>
          <a:prstGeom prst="rect">
            <a:avLst/>
          </a:prstGeom>
        </p:spPr>
      </p:pic>
      <p:sp>
        <p:nvSpPr>
          <p:cNvPr id="5" name="Google Shape;137;p4"/>
          <p:cNvSpPr/>
          <p:nvPr/>
        </p:nvSpPr>
        <p:spPr>
          <a:xfrm>
            <a:off x="228600" y="171450"/>
            <a:ext cx="457200" cy="400050"/>
          </a:xfrm>
          <a:prstGeom prst="ellipse">
            <a:avLst/>
          </a:prstGeom>
          <a:solidFill>
            <a:srgbClr val="CCFF66"/>
          </a:solidFill>
          <a:ln w="9525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26;p3"/>
          <p:cNvSpPr txBox="1"/>
          <p:nvPr/>
        </p:nvSpPr>
        <p:spPr>
          <a:xfrm>
            <a:off x="1015512" y="4731542"/>
            <a:ext cx="680085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en-US" dirty="0" err="1" smtClean="0">
                <a:solidFill>
                  <a:srgbClr val="FF0000"/>
                </a:solidFill>
              </a:rPr>
              <a:t>Khu</a:t>
            </a:r>
            <a:r>
              <a:rPr lang="en-US" dirty="0" smtClean="0">
                <a:solidFill>
                  <a:srgbClr val="FF0000"/>
                </a:solidFill>
              </a:rPr>
              <a:t> du </a:t>
            </a:r>
            <a:r>
              <a:rPr lang="en-US" dirty="0" err="1" smtClean="0">
                <a:solidFill>
                  <a:srgbClr val="FF0000"/>
                </a:solidFill>
              </a:rPr>
              <a:t>lịch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Đồng</a:t>
            </a:r>
            <a:r>
              <a:rPr lang="en-US" dirty="0" smtClean="0">
                <a:solidFill>
                  <a:srgbClr val="FF0000"/>
                </a:solidFill>
              </a:rPr>
              <a:t> Sen </a:t>
            </a:r>
            <a:r>
              <a:rPr lang="en-US" dirty="0" err="1" smtClean="0">
                <a:solidFill>
                  <a:srgbClr val="FF0000"/>
                </a:solidFill>
              </a:rPr>
              <a:t>Tháp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Mười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vi-VN" dirty="0">
                <a:solidFill>
                  <a:srgbClr val="FF0000"/>
                </a:solidFill>
              </a:rPr>
              <a:t>Xã Mỹ Hòa, huyện Tháp Mười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/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473"/>
            <a:ext cx="9144000" cy="4877015"/>
          </a:xfrm>
          <a:prstGeom prst="rect">
            <a:avLst/>
          </a:prstGeom>
        </p:spPr>
      </p:pic>
      <p:sp>
        <p:nvSpPr>
          <p:cNvPr id="6" name="Google Shape;126;p3"/>
          <p:cNvSpPr txBox="1"/>
          <p:nvPr/>
        </p:nvSpPr>
        <p:spPr>
          <a:xfrm>
            <a:off x="1015512" y="4731542"/>
            <a:ext cx="680085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en-US" dirty="0" err="1" smtClean="0">
                <a:solidFill>
                  <a:srgbClr val="FF0000"/>
                </a:solidFill>
              </a:rPr>
              <a:t>Khu</a:t>
            </a:r>
            <a:r>
              <a:rPr lang="en-US" dirty="0" smtClean="0">
                <a:solidFill>
                  <a:srgbClr val="FF0000"/>
                </a:solidFill>
              </a:rPr>
              <a:t> du </a:t>
            </a:r>
            <a:r>
              <a:rPr lang="en-US" dirty="0" err="1" smtClean="0">
                <a:solidFill>
                  <a:srgbClr val="FF0000"/>
                </a:solidFill>
              </a:rPr>
              <a:t>lịch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Giồng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7" name="Google Shape;144;p5"/>
          <p:cNvSpPr/>
          <p:nvPr/>
        </p:nvSpPr>
        <p:spPr>
          <a:xfrm>
            <a:off x="152400" y="228600"/>
            <a:ext cx="457200" cy="400050"/>
          </a:xfrm>
          <a:prstGeom prst="ellipse">
            <a:avLst/>
          </a:prstGeom>
          <a:solidFill>
            <a:srgbClr val="CCFF66"/>
          </a:solidFill>
          <a:ln w="9525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68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6383" y="4868465"/>
            <a:ext cx="2302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Lexend Deca"/>
              </a:rPr>
              <a:t>Vườn quốc gia Tràm Chim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Google Shape;150;p6"/>
          <p:cNvSpPr/>
          <p:nvPr/>
        </p:nvSpPr>
        <p:spPr>
          <a:xfrm>
            <a:off x="381000" y="0"/>
            <a:ext cx="457200" cy="400050"/>
          </a:xfrm>
          <a:prstGeom prst="ellipse">
            <a:avLst/>
          </a:prstGeom>
          <a:solidFill>
            <a:srgbClr val="CCFF66"/>
          </a:solidFill>
          <a:ln w="9525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4"/>
          <a:stretch/>
        </p:blipFill>
        <p:spPr>
          <a:xfrm>
            <a:off x="457200" y="86480"/>
            <a:ext cx="8686800" cy="533642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19075"/>
            <a:ext cx="2476500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500" smtClean="0">
                <a:solidFill>
                  <a:srgbClr val="FF0000"/>
                </a:solidFill>
              </a:rPr>
              <a:t>Luyện đọc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4757" cy="5120962"/>
          </a:xfrm>
          <a:prstGeom prst="rect">
            <a:avLst/>
          </a:prstGeom>
        </p:spPr>
      </p:pic>
      <p:sp>
        <p:nvSpPr>
          <p:cNvPr id="24" name="Google Shape;126;p3"/>
          <p:cNvSpPr txBox="1"/>
          <p:nvPr/>
        </p:nvSpPr>
        <p:spPr>
          <a:xfrm>
            <a:off x="1822332" y="1580916"/>
            <a:ext cx="6800850" cy="45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buClr>
                <a:srgbClr val="0000FF"/>
              </a:buClr>
              <a:buSzPts val="4000"/>
            </a:pPr>
            <a:r>
              <a:rPr lang="vi-VN" sz="2500" b="1" dirty="0">
                <a:solidFill>
                  <a:srgbClr val="0000FF"/>
                </a:solidFill>
              </a:rPr>
              <a:t>Đoạn 1: Từ đầu đến ….đường về thăm ông .</a:t>
            </a:r>
            <a:endParaRPr lang="vi-VN" sz="2500" dirty="0"/>
          </a:p>
        </p:txBody>
      </p:sp>
      <p:sp>
        <p:nvSpPr>
          <p:cNvPr id="26" name="Google Shape;131;p3"/>
          <p:cNvSpPr txBox="1"/>
          <p:nvPr/>
        </p:nvSpPr>
        <p:spPr>
          <a:xfrm>
            <a:off x="1858260" y="2155268"/>
            <a:ext cx="7094988" cy="45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buClr>
                <a:srgbClr val="FF0066"/>
              </a:buClr>
              <a:buSzPts val="4000"/>
            </a:pPr>
            <a:r>
              <a:rPr lang="en-US" sz="2500" b="1" dirty="0" err="1">
                <a:solidFill>
                  <a:srgbClr val="FFC000"/>
                </a:solidFill>
              </a:rPr>
              <a:t>Đoạn</a:t>
            </a:r>
            <a:r>
              <a:rPr lang="en-US" sz="2500" b="1" dirty="0">
                <a:solidFill>
                  <a:srgbClr val="FFC000"/>
                </a:solidFill>
              </a:rPr>
              <a:t> 2: </a:t>
            </a:r>
            <a:r>
              <a:rPr lang="en-US" sz="2500" b="1" dirty="0" err="1">
                <a:solidFill>
                  <a:srgbClr val="FFC000"/>
                </a:solidFill>
              </a:rPr>
              <a:t>Tiếp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theo</a:t>
            </a:r>
            <a:r>
              <a:rPr lang="en-US" sz="2500" b="1" dirty="0">
                <a:solidFill>
                  <a:srgbClr val="FFC000"/>
                </a:solidFill>
              </a:rPr>
              <a:t>… </a:t>
            </a:r>
            <a:r>
              <a:rPr lang="en-US" sz="2500" b="1" dirty="0" err="1">
                <a:solidFill>
                  <a:srgbClr val="FFC000"/>
                </a:solidFill>
              </a:rPr>
              <a:t>vào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mây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trắng</a:t>
            </a:r>
            <a:endParaRPr lang="en-US" sz="2500" dirty="0">
              <a:solidFill>
                <a:srgbClr val="FFC000"/>
              </a:solidFill>
            </a:endParaRPr>
          </a:p>
        </p:txBody>
      </p:sp>
      <p:sp>
        <p:nvSpPr>
          <p:cNvPr id="27" name="Google Shape;131;p3"/>
          <p:cNvSpPr txBox="1"/>
          <p:nvPr/>
        </p:nvSpPr>
        <p:spPr>
          <a:xfrm>
            <a:off x="1858260" y="2809126"/>
            <a:ext cx="7094988" cy="45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buClr>
                <a:srgbClr val="0000FF"/>
              </a:buClr>
              <a:buSzPts val="4000"/>
            </a:pPr>
            <a:r>
              <a:rPr lang="en-US" sz="2500" b="1" dirty="0" err="1">
                <a:solidFill>
                  <a:srgbClr val="0000FF"/>
                </a:solidFill>
              </a:rPr>
              <a:t>Đoạn</a:t>
            </a:r>
            <a:r>
              <a:rPr lang="en-US" sz="2500" b="1" dirty="0">
                <a:solidFill>
                  <a:srgbClr val="0000FF"/>
                </a:solidFill>
              </a:rPr>
              <a:t> 3: </a:t>
            </a:r>
            <a:r>
              <a:rPr lang="en-US" sz="2500" b="1" dirty="0" err="1">
                <a:solidFill>
                  <a:srgbClr val="0000FF"/>
                </a:solidFill>
              </a:rPr>
              <a:t>Tiếp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err="1">
                <a:solidFill>
                  <a:srgbClr val="0000FF"/>
                </a:solidFill>
              </a:rPr>
              <a:t>theo</a:t>
            </a:r>
            <a:r>
              <a:rPr lang="en-US" sz="2500" b="1" dirty="0">
                <a:solidFill>
                  <a:srgbClr val="0000FF"/>
                </a:solidFill>
              </a:rPr>
              <a:t>….</a:t>
            </a:r>
            <a:r>
              <a:rPr lang="en-US" sz="2500" b="1" dirty="0" err="1">
                <a:solidFill>
                  <a:srgbClr val="0000FF"/>
                </a:solidFill>
              </a:rPr>
              <a:t>vàng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err="1">
                <a:solidFill>
                  <a:srgbClr val="0000FF"/>
                </a:solidFill>
              </a:rPr>
              <a:t>rẽ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err="1">
                <a:solidFill>
                  <a:srgbClr val="0000FF"/>
                </a:solidFill>
              </a:rPr>
              <a:t>sóng</a:t>
            </a:r>
            <a:endParaRPr lang="en-US" sz="2500" dirty="0"/>
          </a:p>
        </p:txBody>
      </p:sp>
      <p:sp>
        <p:nvSpPr>
          <p:cNvPr id="28" name="Google Shape;131;p3"/>
          <p:cNvSpPr txBox="1"/>
          <p:nvPr/>
        </p:nvSpPr>
        <p:spPr>
          <a:xfrm>
            <a:off x="1858260" y="3467883"/>
            <a:ext cx="7094988" cy="45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buClr>
                <a:srgbClr val="0000FF"/>
              </a:buClr>
              <a:buSzPts val="4000"/>
            </a:pPr>
            <a:r>
              <a:rPr lang="vi-VN" sz="2500" b="1" dirty="0">
                <a:solidFill>
                  <a:srgbClr val="FFC000"/>
                </a:solidFill>
              </a:rPr>
              <a:t>Đoạn 4: Khổ thơ còn lại</a:t>
            </a:r>
            <a:endParaRPr lang="vi-VN" sz="25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2600" y="495300"/>
            <a:ext cx="3429000" cy="6223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bg2"/>
                </a:solidFill>
                <a:latin typeface="UVN Phuong Tay"/>
              </a:rPr>
              <a:t>Chia </a:t>
            </a:r>
            <a:r>
              <a:rPr lang="en-US" sz="3500" b="1" dirty="0" err="1" smtClean="0">
                <a:solidFill>
                  <a:schemeClr val="bg2"/>
                </a:solidFill>
                <a:latin typeface="UVN Phuong Tay"/>
              </a:rPr>
              <a:t>đoạn</a:t>
            </a:r>
            <a:endParaRPr lang="en-US" sz="3500" b="1" dirty="0">
              <a:solidFill>
                <a:schemeClr val="bg2"/>
              </a:solidFill>
              <a:latin typeface="UVN Phuong Ta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709</Words>
  <Application>Microsoft Office PowerPoint</Application>
  <PresentationFormat>On-screen Show (16:9)</PresentationFormat>
  <Paragraphs>106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Microsoft YaHei</vt:lpstr>
      <vt:lpstr>Arial</vt:lpstr>
      <vt:lpstr>Arial-Rounded</vt:lpstr>
      <vt:lpstr>Calibri</vt:lpstr>
      <vt:lpstr>Lexend Deca</vt:lpstr>
      <vt:lpstr>Times New Roman</vt:lpstr>
      <vt:lpstr>UVN Gio May</vt:lpstr>
      <vt:lpstr>UVN Phuong Tay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ĐƯỜNG QUÊ ĐỒNG THÁP MƯỜI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Quang</dc:creator>
  <cp:lastModifiedBy>Admin</cp:lastModifiedBy>
  <cp:revision>34</cp:revision>
  <dcterms:created xsi:type="dcterms:W3CDTF">2009-03-10T03:23:18Z</dcterms:created>
  <dcterms:modified xsi:type="dcterms:W3CDTF">2025-03-04T04:05:38Z</dcterms:modified>
</cp:coreProperties>
</file>