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2" r:id="rId2"/>
    <p:sldId id="262" r:id="rId3"/>
    <p:sldId id="264" r:id="rId4"/>
    <p:sldId id="288" r:id="rId5"/>
    <p:sldId id="280" r:id="rId6"/>
    <p:sldId id="268" r:id="rId7"/>
    <p:sldId id="281" r:id="rId8"/>
    <p:sldId id="275" r:id="rId9"/>
    <p:sldId id="270" r:id="rId10"/>
    <p:sldId id="271" r:id="rId11"/>
    <p:sldId id="273" r:id="rId12"/>
    <p:sldId id="274" r:id="rId13"/>
    <p:sldId id="285" r:id="rId14"/>
    <p:sldId id="277" r:id="rId15"/>
    <p:sldId id="283" r:id="rId16"/>
    <p:sldId id="27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082E4-4250-46CC-A784-F1000B5973BA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B8421-B73E-41AD-A5A6-BE336B97D1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875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03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26D0-F3A2-41D6-BD02-43A23AB2FB47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011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956E4-6757-4BDB-82D5-F383520E1E70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613A6-6C33-4D56-A34E-C8BC1B356E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0.jpe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.gif"/><Relationship Id="rId9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6"/>
          <p:cNvSpPr txBox="1">
            <a:spLocks noChangeArrowheads="1"/>
          </p:cNvSpPr>
          <p:nvPr/>
        </p:nvSpPr>
        <p:spPr bwMode="auto">
          <a:xfrm>
            <a:off x="1777483" y="1326356"/>
            <a:ext cx="632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BÀI GIẢNG ĐIỆN TỬ MÔN TOÁN LỚP 5</a:t>
            </a:r>
          </a:p>
        </p:txBody>
      </p:sp>
      <p:pic>
        <p:nvPicPr>
          <p:cNvPr id="2052" name="Picture 12"/>
          <p:cNvPicPr>
            <a:picLocks noChangeAspect="1" noChangeArrowheads="1" noCrop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2133600" y="24384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3"/>
          <p:cNvPicPr>
            <a:picLocks noChangeAspect="1" noChangeArrowheads="1" noCrop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6953250" y="2362200"/>
            <a:ext cx="895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4"/>
          <p:cNvPicPr>
            <a:picLocks noChangeAspect="1" noChangeArrowheads="1" noCrop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7315200" y="838200"/>
            <a:ext cx="60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5"/>
          <p:cNvPicPr>
            <a:picLocks noChangeAspect="1" noChangeArrowheads="1" noCrop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2209800" y="990600"/>
            <a:ext cx="68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1066799" y="1219200"/>
            <a:ext cx="8077201" cy="26050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84189"/>
              </a:avLst>
            </a:prstTxWarp>
          </a:bodyPr>
          <a:lstStyle/>
          <a:p>
            <a:pPr algn="ctr">
              <a:defRPr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152400" y="2710543"/>
            <a:ext cx="8763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62000" y="5029200"/>
            <a:ext cx="784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i="1" dirty="0" err="1">
                <a:solidFill>
                  <a:srgbClr val="CC00CC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C00CC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CC00CC"/>
                </a:solidFill>
                <a:latin typeface="Times New Roman" pitchFamily="18" charset="0"/>
              </a:rPr>
              <a:t>: Lê </a:t>
            </a:r>
            <a:r>
              <a:rPr lang="en-US" altLang="en-US" sz="2400" b="1" i="1" dirty="0" err="1">
                <a:solidFill>
                  <a:srgbClr val="CC00CC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C00CC"/>
                </a:solidFill>
                <a:latin typeface="Times New Roman" pitchFamily="18" charset="0"/>
              </a:rPr>
              <a:t>Hà</a:t>
            </a:r>
            <a:endParaRPr lang="en-US" altLang="en-US" sz="2400" b="1" i="1" dirty="0">
              <a:solidFill>
                <a:srgbClr val="CC00CC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altLang="en-US" sz="2400" b="1" i="1" dirty="0" err="1">
                <a:solidFill>
                  <a:srgbClr val="CC00CC"/>
                </a:solidFill>
                <a:latin typeface="Times New Roman" pitchFamily="18" charset="0"/>
              </a:rPr>
              <a:t>Trường</a:t>
            </a:r>
            <a:r>
              <a:rPr lang="en-US" altLang="en-US" sz="2400" b="1" i="1" dirty="0">
                <a:solidFill>
                  <a:srgbClr val="CC00CC"/>
                </a:solidFill>
                <a:latin typeface="Times New Roman" pitchFamily="18" charset="0"/>
              </a:rPr>
              <a:t>: </a:t>
            </a:r>
            <a:r>
              <a:rPr lang="en-US" altLang="en-US" sz="2400" b="1" i="1" dirty="0" err="1">
                <a:solidFill>
                  <a:srgbClr val="CC00CC"/>
                </a:solidFill>
                <a:latin typeface="Times New Roman" pitchFamily="18" charset="0"/>
              </a:rPr>
              <a:t>Tiểu</a:t>
            </a:r>
            <a:r>
              <a:rPr lang="en-US" altLang="en-US" sz="2400" b="1" i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C00CC"/>
                </a:solidFill>
                <a:latin typeface="Times New Roman" pitchFamily="18" charset="0"/>
              </a:rPr>
              <a:t>học</a:t>
            </a:r>
            <a:r>
              <a:rPr lang="en-US" altLang="en-US" sz="2400" b="1" i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C00CC"/>
                </a:solidFill>
                <a:latin typeface="Times New Roman" pitchFamily="18" charset="0"/>
              </a:rPr>
              <a:t>Trấn</a:t>
            </a:r>
            <a:r>
              <a:rPr lang="en-US" altLang="en-US" sz="2400" b="1" i="1" dirty="0">
                <a:solidFill>
                  <a:srgbClr val="CC00CC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CC00CC"/>
                </a:solidFill>
                <a:latin typeface="Times New Roman" pitchFamily="18" charset="0"/>
              </a:rPr>
              <a:t>Dương</a:t>
            </a:r>
            <a:endParaRPr lang="en-US" altLang="en-US" sz="2400" b="1" i="1" dirty="0">
              <a:solidFill>
                <a:srgbClr val="CC00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64159-5E2A-D200-0537-3B3906A51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32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228600" y="228600"/>
            <a:ext cx="84070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 vận động viên khuyết tật trượt tuyết với vận tốc 24 m/s. Hỏi vận động viên đó hoàn thành quãng đường 600 m trong thời gian bao lâu?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908F50-E004-4798-A13A-2F0EFE7464BF}"/>
              </a:ext>
            </a:extLst>
          </p:cNvPr>
          <p:cNvSpPr txBox="1"/>
          <p:nvPr/>
        </p:nvSpPr>
        <p:spPr>
          <a:xfrm>
            <a:off x="304799" y="381000"/>
            <a:ext cx="861060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Chọn câu đúng.</a:t>
            </a:r>
          </a:p>
          <a:p>
            <a:pPr lvl="0" algn="just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 chiếc thuyền xuôi dòng từ thành phố A đến thành phố B cách 75 km với vận tốc 30 km/h. Sau đó thuyền ngược dòng từ thành phố B trở về thành phố A với vận tốc 25 km/h. Thời gian về dài hơn thời gian đi là:</a:t>
            </a:r>
          </a:p>
          <a:p>
            <a:pPr lvl="0" algn="just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0,5 giờ</a:t>
            </a:r>
          </a:p>
          <a:p>
            <a:pPr lvl="0" algn="just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1 giờ</a:t>
            </a:r>
          </a:p>
          <a:p>
            <a:pPr lvl="0" algn="just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1,5 giờ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C5E753-650B-54BC-467F-FEA8D8BD0CC4}"/>
              </a:ext>
            </a:extLst>
          </p:cNvPr>
          <p:cNvSpPr/>
          <p:nvPr/>
        </p:nvSpPr>
        <p:spPr>
          <a:xfrm>
            <a:off x="304800" y="3352800"/>
            <a:ext cx="552893" cy="499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A1E494-AB94-E29D-756B-979E35654743}"/>
              </a:ext>
            </a:extLst>
          </p:cNvPr>
          <p:cNvSpPr txBox="1"/>
          <p:nvPr/>
        </p:nvSpPr>
        <p:spPr>
          <a:xfrm>
            <a:off x="228600" y="8382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Thời gian </a:t>
            </a:r>
            <a:r>
              <a:rPr lang="en-US" sz="3200" b="1" i="0" dirty="0" err="1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thuyền</a:t>
            </a:r>
            <a:r>
              <a:rPr lang="en-US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đi</a:t>
            </a:r>
            <a:r>
              <a:rPr lang="en-US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xuôi</a:t>
            </a:r>
            <a:r>
              <a:rPr lang="en-US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dòng</a:t>
            </a:r>
            <a:r>
              <a:rPr lang="vi-VN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 là: </a:t>
            </a:r>
            <a:endParaRPr lang="en-US" sz="3200" b="1" i="0" dirty="0">
              <a:solidFill>
                <a:srgbClr val="FF198C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algn="ctr"/>
            <a:r>
              <a:rPr lang="vi-VN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75 : 30 = 2,5 (giờ)</a:t>
            </a:r>
            <a:r>
              <a:rPr lang="en-US" sz="3200" b="1" dirty="0">
                <a:solidFill>
                  <a:srgbClr val="FF198C"/>
                </a:solidFill>
                <a:latin typeface="+mj-lt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A1E494-AB94-E29D-756B-979E35654743}"/>
              </a:ext>
            </a:extLst>
          </p:cNvPr>
          <p:cNvSpPr txBox="1"/>
          <p:nvPr/>
        </p:nvSpPr>
        <p:spPr>
          <a:xfrm>
            <a:off x="609600" y="19812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Thời gian </a:t>
            </a:r>
            <a:r>
              <a:rPr lang="en-US" sz="3200" b="1" i="0" dirty="0" err="1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thuyền</a:t>
            </a:r>
            <a:r>
              <a:rPr lang="en-US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198C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98C"/>
                </a:solidFill>
                <a:latin typeface="+mj-lt"/>
                <a:ea typeface="Cambria" panose="02040503050406030204" pitchFamily="18" charset="0"/>
              </a:rPr>
              <a:t>ngược</a:t>
            </a:r>
            <a:r>
              <a:rPr lang="en-US" sz="3200" b="1" dirty="0">
                <a:solidFill>
                  <a:srgbClr val="FF198C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198C"/>
                </a:solidFill>
                <a:latin typeface="+mj-lt"/>
                <a:ea typeface="Cambria" panose="02040503050406030204" pitchFamily="18" charset="0"/>
              </a:rPr>
              <a:t>dòng</a:t>
            </a:r>
            <a:r>
              <a:rPr lang="en-US" sz="3200" b="1" dirty="0">
                <a:solidFill>
                  <a:srgbClr val="FF198C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 là:</a:t>
            </a:r>
          </a:p>
          <a:p>
            <a:pPr algn="ctr"/>
            <a:r>
              <a:rPr lang="vi-VN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 75 : 25 = 3 (giờ</a:t>
            </a:r>
            <a:r>
              <a:rPr lang="en-US" sz="3200" b="1" dirty="0">
                <a:solidFill>
                  <a:srgbClr val="FF198C"/>
                </a:solidFill>
                <a:latin typeface="+mj-lt"/>
                <a:ea typeface="Cambria" panose="02040503050406030204" pitchFamily="18" charset="0"/>
              </a:rPr>
              <a:t>)</a:t>
            </a:r>
            <a:endParaRPr lang="vi-VN" sz="3200" b="1" i="0" dirty="0">
              <a:solidFill>
                <a:srgbClr val="FF198C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A1E494-AB94-E29D-756B-979E35654743}"/>
              </a:ext>
            </a:extLst>
          </p:cNvPr>
          <p:cNvSpPr txBox="1"/>
          <p:nvPr/>
        </p:nvSpPr>
        <p:spPr>
          <a:xfrm>
            <a:off x="762000" y="3124200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Thời gian về dài hơn thời gian đi là:</a:t>
            </a:r>
            <a:endParaRPr lang="en-US" sz="3200" b="1" i="0" dirty="0">
              <a:solidFill>
                <a:srgbClr val="FF198C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algn="ctr"/>
            <a:r>
              <a:rPr lang="vi-VN" sz="3200" b="1" i="0" dirty="0">
                <a:solidFill>
                  <a:srgbClr val="FF198C"/>
                </a:solidFill>
                <a:effectLst/>
                <a:latin typeface="+mj-lt"/>
                <a:ea typeface="Cambria" panose="02040503050406030204" pitchFamily="18" charset="0"/>
              </a:rPr>
              <a:t>3 – 2,5 = 0,5 (giờ)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385CB2-1321-40CE-A7EE-48CFDCF23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72" y="362857"/>
            <a:ext cx="8752028" cy="6858000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51F0FD7B-8B1F-9CE7-F6B8-D4F0FA26E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764" y="1402113"/>
            <a:ext cx="9144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3159125" y="838200"/>
            <a:ext cx="2098675" cy="708025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= v x  t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301750" y="2044700"/>
            <a:ext cx="2057400" cy="708025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= s : t</a:t>
            </a: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5024438" y="2044700"/>
            <a:ext cx="2097087" cy="708025"/>
          </a:xfrm>
          <a:prstGeom prst="rect">
            <a:avLst/>
          </a:prstGeom>
          <a:solidFill>
            <a:srgbClr val="FFFF00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= s : v</a:t>
            </a:r>
          </a:p>
        </p:txBody>
      </p:sp>
      <p:sp>
        <p:nvSpPr>
          <p:cNvPr id="11" name="Line 38"/>
          <p:cNvSpPr>
            <a:spLocks noChangeShapeType="1"/>
          </p:cNvSpPr>
          <p:nvPr/>
        </p:nvSpPr>
        <p:spPr bwMode="auto">
          <a:xfrm flipH="1">
            <a:off x="2286000" y="1560513"/>
            <a:ext cx="1830388" cy="4841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39"/>
          <p:cNvSpPr>
            <a:spLocks noChangeShapeType="1"/>
          </p:cNvSpPr>
          <p:nvPr/>
        </p:nvSpPr>
        <p:spPr bwMode="auto">
          <a:xfrm flipH="1">
            <a:off x="3348038" y="2438400"/>
            <a:ext cx="1676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40"/>
          <p:cNvSpPr>
            <a:spLocks noChangeShapeType="1"/>
          </p:cNvSpPr>
          <p:nvPr/>
        </p:nvSpPr>
        <p:spPr bwMode="auto">
          <a:xfrm>
            <a:off x="4191000" y="1560513"/>
            <a:ext cx="1752600" cy="414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3">
            <a:extLst>
              <a:ext uri="{FF2B5EF4-FFF2-40B4-BE49-F238E27FC236}">
                <a16:creationId xmlns:a16="http://schemas.microsoft.com/office/drawing/2014/main" id="{DE502A89-5AA6-434C-8C6F-1A85EF0CC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79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12" descr="Picture5">
            <a:extLst>
              <a:ext uri="{FF2B5EF4-FFF2-40B4-BE49-F238E27FC236}">
                <a16:creationId xmlns:a16="http://schemas.microsoft.com/office/drawing/2014/main" id="{263E5E8F-4645-4E23-B14F-E0FB22AD8E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4" y="954088"/>
            <a:ext cx="816769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12" descr="Picture5">
            <a:extLst>
              <a:ext uri="{FF2B5EF4-FFF2-40B4-BE49-F238E27FC236}">
                <a16:creationId xmlns:a16="http://schemas.microsoft.com/office/drawing/2014/main" id="{250D2C23-8AED-4B2E-BB3D-AF684F07B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355" y="2638427"/>
            <a:ext cx="81557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4BBD0CCD48A74000B8F6581C91102746[1]">
            <a:extLst>
              <a:ext uri="{FF2B5EF4-FFF2-40B4-BE49-F238E27FC236}">
                <a16:creationId xmlns:a16="http://schemas.microsoft.com/office/drawing/2014/main" id="{9E042567-56D9-4533-A6FD-9F7EFDD1C3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82" y="5700713"/>
            <a:ext cx="759619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18" descr="Day hoa 2">
            <a:extLst>
              <a:ext uri="{FF2B5EF4-FFF2-40B4-BE49-F238E27FC236}">
                <a16:creationId xmlns:a16="http://schemas.microsoft.com/office/drawing/2014/main" id="{E973F798-57DD-499C-A734-1F7130E752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512" y="56389"/>
            <a:ext cx="73223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18" descr="Day hoa 2">
            <a:extLst>
              <a:ext uri="{FF2B5EF4-FFF2-40B4-BE49-F238E27FC236}">
                <a16:creationId xmlns:a16="http://schemas.microsoft.com/office/drawing/2014/main" id="{A74828EC-C925-40E2-838A-BD4AA9CC14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3" y="884239"/>
            <a:ext cx="808434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3" name="Picture 18" descr="Day hoa 2">
            <a:extLst>
              <a:ext uri="{FF2B5EF4-FFF2-40B4-BE49-F238E27FC236}">
                <a16:creationId xmlns:a16="http://schemas.microsoft.com/office/drawing/2014/main" id="{241117A5-B440-4C62-8ECD-238A1EA4F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9" y="158752"/>
            <a:ext cx="78462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5" name="Picture 22" descr="697125i6o7gtfx8m">
            <a:extLst>
              <a:ext uri="{FF2B5EF4-FFF2-40B4-BE49-F238E27FC236}">
                <a16:creationId xmlns:a16="http://schemas.microsoft.com/office/drawing/2014/main" id="{256395A6-780E-42E0-A94D-2B9B7D3457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5741990"/>
            <a:ext cx="958454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6" name="Picture 11" descr="Floral">
            <a:extLst>
              <a:ext uri="{FF2B5EF4-FFF2-40B4-BE49-F238E27FC236}">
                <a16:creationId xmlns:a16="http://schemas.microsoft.com/office/drawing/2014/main" id="{58EFB007-5B8C-4430-BAD0-527CAAA782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5614" y="5265738"/>
            <a:ext cx="1331119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7" name="Picture 18" descr="Day hoa 2">
            <a:extLst>
              <a:ext uri="{FF2B5EF4-FFF2-40B4-BE49-F238E27FC236}">
                <a16:creationId xmlns:a16="http://schemas.microsoft.com/office/drawing/2014/main" id="{3AFF462F-B38B-4799-AD0A-4EB498A7B7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97" y="799339"/>
            <a:ext cx="826294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8" name="Picture 11" descr="Dove-02-june">
            <a:extLst>
              <a:ext uri="{FF2B5EF4-FFF2-40B4-BE49-F238E27FC236}">
                <a16:creationId xmlns:a16="http://schemas.microsoft.com/office/drawing/2014/main" id="{7464BD5E-675C-4D96-9980-2FE10B0599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28" y="1782765"/>
            <a:ext cx="109894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9" name="Picture 11" descr="Dove-02-june">
            <a:extLst>
              <a:ext uri="{FF2B5EF4-FFF2-40B4-BE49-F238E27FC236}">
                <a16:creationId xmlns:a16="http://schemas.microsoft.com/office/drawing/2014/main" id="{AA64877B-46EF-4115-9B3A-9CC752A214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6" y="1547815"/>
            <a:ext cx="1098947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80" name="WordArt 5">
            <a:extLst>
              <a:ext uri="{FF2B5EF4-FFF2-40B4-BE49-F238E27FC236}">
                <a16:creationId xmlns:a16="http://schemas.microsoft.com/office/drawing/2014/main" id="{DF0A1A49-2925-48E9-850C-351EB9C1A6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75160" y="2224088"/>
            <a:ext cx="5695950" cy="32702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ƠN CÁC THẦY CÔ GIÁO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91158147-03F5-4D13-BE51-6305A8FAD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19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</a:t>
            </a:r>
            <a:endParaRPr lang="vi-VN" altLang="en-US" sz="1800" dirty="0"/>
          </a:p>
        </p:txBody>
      </p:sp>
      <p:pic>
        <p:nvPicPr>
          <p:cNvPr id="19463" name="Picture 12" descr="star_tip_md_wht">
            <a:extLst>
              <a:ext uri="{FF2B5EF4-FFF2-40B4-BE49-F238E27FC236}">
                <a16:creationId xmlns:a16="http://schemas.microsoft.com/office/drawing/2014/main" id="{063F3BE1-94DB-4FA2-9B34-480451A41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AutoShape 17">
            <a:extLst>
              <a:ext uri="{FF2B5EF4-FFF2-40B4-BE49-F238E27FC236}">
                <a16:creationId xmlns:a16="http://schemas.microsoft.com/office/drawing/2014/main" id="{3FCA21D9-32AD-4334-BBF0-28897C392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657600"/>
            <a:ext cx="2438400" cy="533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/>
          </a:p>
        </p:txBody>
      </p:sp>
      <p:sp>
        <p:nvSpPr>
          <p:cNvPr id="12307" name="Text Box 19">
            <a:extLst>
              <a:ext uri="{FF2B5EF4-FFF2-40B4-BE49-F238E27FC236}">
                <a16:creationId xmlns:a16="http://schemas.microsoft.com/office/drawing/2014/main" id="{8DE0EF73-44DD-42C4-9013-FF9984A61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5892800"/>
            <a:ext cx="1158875" cy="461963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>
            <a:spAutoFit/>
            <a:flatTx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80">
            <a:extLst>
              <a:ext uri="{FF2B5EF4-FFF2-40B4-BE49-F238E27FC236}">
                <a16:creationId xmlns:a16="http://schemas.microsoft.com/office/drawing/2014/main" id="{4A24698E-6BB7-47B0-9BD9-14F366D009E8}"/>
              </a:ext>
            </a:extLst>
          </p:cNvPr>
          <p:cNvGrpSpPr>
            <a:grpSpLocks/>
          </p:cNvGrpSpPr>
          <p:nvPr/>
        </p:nvGrpSpPr>
        <p:grpSpPr bwMode="auto">
          <a:xfrm>
            <a:off x="7850188" y="5181600"/>
            <a:ext cx="1370012" cy="1295400"/>
            <a:chOff x="4574" y="3342"/>
            <a:chExt cx="960" cy="912"/>
          </a:xfrm>
        </p:grpSpPr>
        <p:sp>
          <p:nvSpPr>
            <p:cNvPr id="19499" name="AutoShape 81">
              <a:extLst>
                <a:ext uri="{FF2B5EF4-FFF2-40B4-BE49-F238E27FC236}">
                  <a16:creationId xmlns:a16="http://schemas.microsoft.com/office/drawing/2014/main" id="{CED9DE8C-EADC-452B-98B3-C70B4D25F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500" name="Text Box 82">
              <a:extLst>
                <a:ext uri="{FF2B5EF4-FFF2-40B4-BE49-F238E27FC236}">
                  <a16:creationId xmlns:a16="http://schemas.microsoft.com/office/drawing/2014/main" id="{27413BA3-2A7B-4EE1-9F2F-F5371CF77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5" name="Group 83">
            <a:extLst>
              <a:ext uri="{FF2B5EF4-FFF2-40B4-BE49-F238E27FC236}">
                <a16:creationId xmlns:a16="http://schemas.microsoft.com/office/drawing/2014/main" id="{30ED2F9F-798A-4D86-A47C-27B7F1600BCD}"/>
              </a:ext>
            </a:extLst>
          </p:cNvPr>
          <p:cNvGrpSpPr>
            <a:grpSpLocks/>
          </p:cNvGrpSpPr>
          <p:nvPr/>
        </p:nvGrpSpPr>
        <p:grpSpPr bwMode="auto">
          <a:xfrm>
            <a:off x="7850188" y="5202238"/>
            <a:ext cx="1370012" cy="1295400"/>
            <a:chOff x="4574" y="3342"/>
            <a:chExt cx="960" cy="912"/>
          </a:xfrm>
        </p:grpSpPr>
        <p:sp>
          <p:nvSpPr>
            <p:cNvPr id="19497" name="AutoShape 84">
              <a:extLst>
                <a:ext uri="{FF2B5EF4-FFF2-40B4-BE49-F238E27FC236}">
                  <a16:creationId xmlns:a16="http://schemas.microsoft.com/office/drawing/2014/main" id="{FCF7779B-CB88-4F1C-8A07-CD3566562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498" name="Text Box 85">
              <a:extLst>
                <a:ext uri="{FF2B5EF4-FFF2-40B4-BE49-F238E27FC236}">
                  <a16:creationId xmlns:a16="http://schemas.microsoft.com/office/drawing/2014/main" id="{CA208FF8-34CD-492D-97D8-53241F4EF4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6" name="Group 86">
            <a:extLst>
              <a:ext uri="{FF2B5EF4-FFF2-40B4-BE49-F238E27FC236}">
                <a16:creationId xmlns:a16="http://schemas.microsoft.com/office/drawing/2014/main" id="{F71169A8-9009-4947-A0F0-CB8E3B2E5800}"/>
              </a:ext>
            </a:extLst>
          </p:cNvPr>
          <p:cNvGrpSpPr>
            <a:grpSpLocks/>
          </p:cNvGrpSpPr>
          <p:nvPr/>
        </p:nvGrpSpPr>
        <p:grpSpPr bwMode="auto">
          <a:xfrm>
            <a:off x="7832725" y="5183188"/>
            <a:ext cx="1370013" cy="1295400"/>
            <a:chOff x="4574" y="3342"/>
            <a:chExt cx="960" cy="912"/>
          </a:xfrm>
        </p:grpSpPr>
        <p:sp>
          <p:nvSpPr>
            <p:cNvPr id="19495" name="AutoShape 87">
              <a:extLst>
                <a:ext uri="{FF2B5EF4-FFF2-40B4-BE49-F238E27FC236}">
                  <a16:creationId xmlns:a16="http://schemas.microsoft.com/office/drawing/2014/main" id="{2B3F57A4-4B9E-4E68-8FF7-9A605C797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496" name="Text Box 88">
              <a:extLst>
                <a:ext uri="{FF2B5EF4-FFF2-40B4-BE49-F238E27FC236}">
                  <a16:creationId xmlns:a16="http://schemas.microsoft.com/office/drawing/2014/main" id="{E03BB55B-BC72-4CDC-B833-760C9FC50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7" name="Group 89">
            <a:extLst>
              <a:ext uri="{FF2B5EF4-FFF2-40B4-BE49-F238E27FC236}">
                <a16:creationId xmlns:a16="http://schemas.microsoft.com/office/drawing/2014/main" id="{652F86AD-5DD7-4F60-8865-E4B3EDB21DC9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5183188"/>
            <a:ext cx="1370013" cy="1295400"/>
            <a:chOff x="4574" y="3342"/>
            <a:chExt cx="960" cy="912"/>
          </a:xfrm>
        </p:grpSpPr>
        <p:sp>
          <p:nvSpPr>
            <p:cNvPr id="19493" name="AutoShape 90">
              <a:extLst>
                <a:ext uri="{FF2B5EF4-FFF2-40B4-BE49-F238E27FC236}">
                  <a16:creationId xmlns:a16="http://schemas.microsoft.com/office/drawing/2014/main" id="{EC10A399-E112-4574-A4A9-65FA6692B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494" name="Text Box 91">
              <a:extLst>
                <a:ext uri="{FF2B5EF4-FFF2-40B4-BE49-F238E27FC236}">
                  <a16:creationId xmlns:a16="http://schemas.microsoft.com/office/drawing/2014/main" id="{0E11273C-7F82-442D-AF1A-E3DB322F4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8" name="Group 92">
            <a:extLst>
              <a:ext uri="{FF2B5EF4-FFF2-40B4-BE49-F238E27FC236}">
                <a16:creationId xmlns:a16="http://schemas.microsoft.com/office/drawing/2014/main" id="{8118644A-02EF-4BD9-A023-0E5E36D6DC0F}"/>
              </a:ext>
            </a:extLst>
          </p:cNvPr>
          <p:cNvGrpSpPr>
            <a:grpSpLocks/>
          </p:cNvGrpSpPr>
          <p:nvPr/>
        </p:nvGrpSpPr>
        <p:grpSpPr bwMode="auto">
          <a:xfrm>
            <a:off x="7850188" y="5199063"/>
            <a:ext cx="1370012" cy="1295400"/>
            <a:chOff x="4574" y="3342"/>
            <a:chExt cx="960" cy="912"/>
          </a:xfrm>
        </p:grpSpPr>
        <p:sp>
          <p:nvSpPr>
            <p:cNvPr id="19491" name="AutoShape 93">
              <a:extLst>
                <a:ext uri="{FF2B5EF4-FFF2-40B4-BE49-F238E27FC236}">
                  <a16:creationId xmlns:a16="http://schemas.microsoft.com/office/drawing/2014/main" id="{6745949B-66D5-4F41-BB38-A234F9CEA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492" name="Text Box 94">
              <a:extLst>
                <a:ext uri="{FF2B5EF4-FFF2-40B4-BE49-F238E27FC236}">
                  <a16:creationId xmlns:a16="http://schemas.microsoft.com/office/drawing/2014/main" id="{4DB2B54C-6731-441F-B143-CBA4A8A3FF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9" name="Group 95">
            <a:extLst>
              <a:ext uri="{FF2B5EF4-FFF2-40B4-BE49-F238E27FC236}">
                <a16:creationId xmlns:a16="http://schemas.microsoft.com/office/drawing/2014/main" id="{81D77777-8CC5-4276-AC73-58955D5FB6B3}"/>
              </a:ext>
            </a:extLst>
          </p:cNvPr>
          <p:cNvGrpSpPr>
            <a:grpSpLocks/>
          </p:cNvGrpSpPr>
          <p:nvPr/>
        </p:nvGrpSpPr>
        <p:grpSpPr bwMode="auto">
          <a:xfrm>
            <a:off x="7867650" y="5214938"/>
            <a:ext cx="1370013" cy="1295400"/>
            <a:chOff x="4574" y="3342"/>
            <a:chExt cx="960" cy="912"/>
          </a:xfrm>
        </p:grpSpPr>
        <p:sp>
          <p:nvSpPr>
            <p:cNvPr id="19489" name="AutoShape 96">
              <a:extLst>
                <a:ext uri="{FF2B5EF4-FFF2-40B4-BE49-F238E27FC236}">
                  <a16:creationId xmlns:a16="http://schemas.microsoft.com/office/drawing/2014/main" id="{EE19E8BE-B9B4-435A-B219-6CB02E18A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490" name="Text Box 97">
              <a:extLst>
                <a:ext uri="{FF2B5EF4-FFF2-40B4-BE49-F238E27FC236}">
                  <a16:creationId xmlns:a16="http://schemas.microsoft.com/office/drawing/2014/main" id="{6E547254-0F7F-43D3-B248-639BFB6269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10" name="Group 98">
            <a:extLst>
              <a:ext uri="{FF2B5EF4-FFF2-40B4-BE49-F238E27FC236}">
                <a16:creationId xmlns:a16="http://schemas.microsoft.com/office/drawing/2014/main" id="{4654E4F1-8100-4DF5-AAB2-A0F235D17552}"/>
              </a:ext>
            </a:extLst>
          </p:cNvPr>
          <p:cNvGrpSpPr>
            <a:grpSpLocks/>
          </p:cNvGrpSpPr>
          <p:nvPr/>
        </p:nvGrpSpPr>
        <p:grpSpPr bwMode="auto">
          <a:xfrm>
            <a:off x="7832725" y="5189538"/>
            <a:ext cx="1371600" cy="1295400"/>
            <a:chOff x="4417" y="3362"/>
            <a:chExt cx="960" cy="912"/>
          </a:xfrm>
        </p:grpSpPr>
        <p:sp>
          <p:nvSpPr>
            <p:cNvPr id="19487" name="AutoShape 99">
              <a:extLst>
                <a:ext uri="{FF2B5EF4-FFF2-40B4-BE49-F238E27FC236}">
                  <a16:creationId xmlns:a16="http://schemas.microsoft.com/office/drawing/2014/main" id="{7EC37E7C-18C6-4DBD-AD1F-37D04B979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7" y="336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488" name="Text Box 100">
              <a:extLst>
                <a:ext uri="{FF2B5EF4-FFF2-40B4-BE49-F238E27FC236}">
                  <a16:creationId xmlns:a16="http://schemas.microsoft.com/office/drawing/2014/main" id="{5910E05E-C55D-4CF3-8266-D655BA9E09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0" y="3585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11" name="Group 101">
            <a:extLst>
              <a:ext uri="{FF2B5EF4-FFF2-40B4-BE49-F238E27FC236}">
                <a16:creationId xmlns:a16="http://schemas.microsoft.com/office/drawing/2014/main" id="{E3D324AA-C1A1-4BE2-9633-A3B864B01A32}"/>
              </a:ext>
            </a:extLst>
          </p:cNvPr>
          <p:cNvGrpSpPr>
            <a:grpSpLocks/>
          </p:cNvGrpSpPr>
          <p:nvPr/>
        </p:nvGrpSpPr>
        <p:grpSpPr bwMode="auto">
          <a:xfrm>
            <a:off x="7850188" y="5186363"/>
            <a:ext cx="1370012" cy="1295400"/>
            <a:chOff x="4574" y="3342"/>
            <a:chExt cx="960" cy="912"/>
          </a:xfrm>
        </p:grpSpPr>
        <p:sp>
          <p:nvSpPr>
            <p:cNvPr id="19485" name="AutoShape 102">
              <a:extLst>
                <a:ext uri="{FF2B5EF4-FFF2-40B4-BE49-F238E27FC236}">
                  <a16:creationId xmlns:a16="http://schemas.microsoft.com/office/drawing/2014/main" id="{4A96A852-85F8-4932-8348-2AA0B45E3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486" name="Text Box 103">
              <a:extLst>
                <a:ext uri="{FF2B5EF4-FFF2-40B4-BE49-F238E27FC236}">
                  <a16:creationId xmlns:a16="http://schemas.microsoft.com/office/drawing/2014/main" id="{C98CC4A3-0578-4B64-863C-822351F4A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12" name="Group 104">
            <a:extLst>
              <a:ext uri="{FF2B5EF4-FFF2-40B4-BE49-F238E27FC236}">
                <a16:creationId xmlns:a16="http://schemas.microsoft.com/office/drawing/2014/main" id="{5BA00947-4729-4E4A-BB05-7F26DF7B35A3}"/>
              </a:ext>
            </a:extLst>
          </p:cNvPr>
          <p:cNvGrpSpPr>
            <a:grpSpLocks/>
          </p:cNvGrpSpPr>
          <p:nvPr/>
        </p:nvGrpSpPr>
        <p:grpSpPr bwMode="auto">
          <a:xfrm>
            <a:off x="7856538" y="5164138"/>
            <a:ext cx="1370012" cy="1295400"/>
            <a:chOff x="4574" y="3342"/>
            <a:chExt cx="960" cy="912"/>
          </a:xfrm>
        </p:grpSpPr>
        <p:sp>
          <p:nvSpPr>
            <p:cNvPr id="19483" name="AutoShape 105">
              <a:extLst>
                <a:ext uri="{FF2B5EF4-FFF2-40B4-BE49-F238E27FC236}">
                  <a16:creationId xmlns:a16="http://schemas.microsoft.com/office/drawing/2014/main" id="{37C5A2CC-B8F4-4A78-A55B-C2B31C357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484" name="Text Box 106">
              <a:extLst>
                <a:ext uri="{FF2B5EF4-FFF2-40B4-BE49-F238E27FC236}">
                  <a16:creationId xmlns:a16="http://schemas.microsoft.com/office/drawing/2014/main" id="{49FCE240-B295-4ECD-AD54-2BB855674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13" name="Group 107">
            <a:extLst>
              <a:ext uri="{FF2B5EF4-FFF2-40B4-BE49-F238E27FC236}">
                <a16:creationId xmlns:a16="http://schemas.microsoft.com/office/drawing/2014/main" id="{3A8754AC-F668-46B9-82E4-59CBEC13254D}"/>
              </a:ext>
            </a:extLst>
          </p:cNvPr>
          <p:cNvGrpSpPr>
            <a:grpSpLocks/>
          </p:cNvGrpSpPr>
          <p:nvPr/>
        </p:nvGrpSpPr>
        <p:grpSpPr bwMode="auto">
          <a:xfrm>
            <a:off x="7853363" y="5167313"/>
            <a:ext cx="1371600" cy="1295400"/>
            <a:chOff x="4483" y="3407"/>
            <a:chExt cx="960" cy="912"/>
          </a:xfrm>
        </p:grpSpPr>
        <p:sp>
          <p:nvSpPr>
            <p:cNvPr id="19481" name="AutoShape 108">
              <a:extLst>
                <a:ext uri="{FF2B5EF4-FFF2-40B4-BE49-F238E27FC236}">
                  <a16:creationId xmlns:a16="http://schemas.microsoft.com/office/drawing/2014/main" id="{0C80C8C8-0A09-462E-9B0B-CAB66312F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" y="3407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19482" name="Text Box 109">
              <a:extLst>
                <a:ext uri="{FF2B5EF4-FFF2-40B4-BE49-F238E27FC236}">
                  <a16:creationId xmlns:a16="http://schemas.microsoft.com/office/drawing/2014/main" id="{C0DA533A-737C-4575-B0F4-607C38DD7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  <a:latin typeface=".VnTime" panose="020B7200000000000000" pitchFamily="34" charset="0"/>
                </a:rPr>
                <a:t>Hết giờ</a:t>
              </a:r>
            </a:p>
          </p:txBody>
        </p:sp>
      </p:grpSp>
      <p:sp>
        <p:nvSpPr>
          <p:cNvPr id="12398" name="Text Box 110">
            <a:extLst>
              <a:ext uri="{FF2B5EF4-FFF2-40B4-BE49-F238E27FC236}">
                <a16:creationId xmlns:a16="http://schemas.microsoft.com/office/drawing/2014/main" id="{0223D887-BC81-4FB2-A4FE-96621C62D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6159500"/>
            <a:ext cx="1031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/>
              <a:t>10s</a:t>
            </a:r>
          </a:p>
        </p:txBody>
      </p:sp>
      <p:sp>
        <p:nvSpPr>
          <p:cNvPr id="2" name="Text Box 16">
            <a:extLst>
              <a:ext uri="{FF2B5EF4-FFF2-40B4-BE49-F238E27FC236}">
                <a16:creationId xmlns:a16="http://schemas.microsoft.com/office/drawing/2014/main" id="{0D2794C6-E79A-42B8-A0E3-3900ECF83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8323263" cy="113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 km/h 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0D392864-6930-48FC-B7C0-948A6E948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514600"/>
            <a:ext cx="8086229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FontTx/>
              <a:buAutoNum type="alphaUcPeriod"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19,2  km</a:t>
            </a:r>
          </a:p>
          <a:p>
            <a:pPr>
              <a:spcBef>
                <a:spcPts val="1000"/>
              </a:spcBef>
              <a:buFontTx/>
              <a:buAutoNum type="alphaUcPeriod"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km/h</a:t>
            </a:r>
          </a:p>
          <a:p>
            <a:pPr>
              <a:spcBef>
                <a:spcPts val="1000"/>
              </a:spcBef>
              <a:buFontTx/>
              <a:buAutoNum type="alphaUcPeriod"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120 km</a:t>
            </a:r>
            <a:endParaRPr lang="en-US" altLang="en-US" sz="2800" b="1" dirty="0"/>
          </a:p>
        </p:txBody>
      </p:sp>
      <p:sp>
        <p:nvSpPr>
          <p:cNvPr id="45" name="Text Box 33"/>
          <p:cNvSpPr txBox="1">
            <a:spLocks noChangeArrowheads="1"/>
          </p:cNvSpPr>
          <p:nvPr/>
        </p:nvSpPr>
        <p:spPr bwMode="auto">
          <a:xfrm>
            <a:off x="381000" y="762000"/>
            <a:ext cx="1828800" cy="60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4000"/>
              </a:lnSpc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8"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  <p:bldP spid="4" grpId="0"/>
      <p:bldP spid="4" grpId="1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385CB2-1321-40CE-A7EE-48CFDCF23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72" y="362857"/>
            <a:ext cx="8752028" cy="6858000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F73AA00A-240F-E14B-D7A3-AC0C8281A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97" y="969299"/>
            <a:ext cx="5592041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ip da sưa">
            <a:hlinkClick r:id="" action="ppaction://media"/>
            <a:extLst>
              <a:ext uri="{FF2B5EF4-FFF2-40B4-BE49-F238E27FC236}">
                <a16:creationId xmlns:a16="http://schemas.microsoft.com/office/drawing/2014/main" id="{5BCE0499-943B-4E6E-A9F6-B546D88034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6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80822B7-4110-4407-94A9-12A26F18FB46}"/>
              </a:ext>
            </a:extLst>
          </p:cNvPr>
          <p:cNvSpPr/>
          <p:nvPr/>
        </p:nvSpPr>
        <p:spPr>
          <a:xfrm>
            <a:off x="309665" y="337930"/>
            <a:ext cx="8524671" cy="63185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857CB797-AAFC-4A35-9B7D-42B035A31F6E}"/>
              </a:ext>
            </a:extLst>
          </p:cNvPr>
          <p:cNvSpPr/>
          <p:nvPr/>
        </p:nvSpPr>
        <p:spPr>
          <a:xfrm>
            <a:off x="189448" y="201570"/>
            <a:ext cx="8653463" cy="176638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endParaRPr lang="en-US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383FAC98-87CC-4910-9B54-3E125A202F8D}"/>
              </a:ext>
            </a:extLst>
          </p:cNvPr>
          <p:cNvSpPr/>
          <p:nvPr/>
        </p:nvSpPr>
        <p:spPr>
          <a:xfrm flipV="1">
            <a:off x="1251283" y="3629978"/>
            <a:ext cx="6641436" cy="1604901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D6032-E3AC-4F5E-A008-58B2B26FA834}"/>
              </a:ext>
            </a:extLst>
          </p:cNvPr>
          <p:cNvSpPr txBox="1"/>
          <p:nvPr/>
        </p:nvSpPr>
        <p:spPr>
          <a:xfrm>
            <a:off x="3794929" y="5286627"/>
            <a:ext cx="1601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120 km </a:t>
            </a:r>
            <a:endParaRPr lang="en-US" sz="3200" dirty="0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F3834ADA-8484-488B-80A3-41FBA9FA4740}"/>
              </a:ext>
            </a:extLst>
          </p:cNvPr>
          <p:cNvSpPr/>
          <p:nvPr/>
        </p:nvSpPr>
        <p:spPr>
          <a:xfrm>
            <a:off x="1251282" y="2993454"/>
            <a:ext cx="6641436" cy="1604902"/>
          </a:xfrm>
          <a:prstGeom prst="arc">
            <a:avLst>
              <a:gd name="adj1" fmla="val 10781554"/>
              <a:gd name="adj2" fmla="val 0"/>
            </a:avLst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B7A2D5-26B1-4FFC-BBFB-6BABDDAF3A42}"/>
              </a:ext>
            </a:extLst>
          </p:cNvPr>
          <p:cNvSpPr txBox="1"/>
          <p:nvPr/>
        </p:nvSpPr>
        <p:spPr>
          <a:xfrm>
            <a:off x="3794929" y="2358794"/>
            <a:ext cx="16015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t = ? </a:t>
            </a:r>
            <a:r>
              <a:rPr lang="en-US" sz="3200" b="1" dirty="0" err="1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</a:rPr>
              <a:t>giờ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</a:endParaRPr>
          </a:p>
        </p:txBody>
      </p:sp>
      <p:grpSp>
        <p:nvGrpSpPr>
          <p:cNvPr id="6" name="Group 19">
            <a:extLst>
              <a:ext uri="{FF2B5EF4-FFF2-40B4-BE49-F238E27FC236}">
                <a16:creationId xmlns:a16="http://schemas.microsoft.com/office/drawing/2014/main" id="{E4417B77-40E6-40E9-8F9E-F05206E01F6D}"/>
              </a:ext>
            </a:extLst>
          </p:cNvPr>
          <p:cNvGrpSpPr/>
          <p:nvPr/>
        </p:nvGrpSpPr>
        <p:grpSpPr>
          <a:xfrm>
            <a:off x="1251283" y="3877919"/>
            <a:ext cx="6641437" cy="496956"/>
            <a:chOff x="1794581" y="4006930"/>
            <a:chExt cx="8855249" cy="49695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243D8A-0D05-4DF3-AA0C-31F8F83AC530}"/>
                </a:ext>
              </a:extLst>
            </p:cNvPr>
            <p:cNvCxnSpPr/>
            <p:nvPr/>
          </p:nvCxnSpPr>
          <p:spPr>
            <a:xfrm>
              <a:off x="1794581" y="4255408"/>
              <a:ext cx="8855249" cy="0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BBF75AB-51CA-4915-9F47-B515FE793791}"/>
                </a:ext>
              </a:extLst>
            </p:cNvPr>
            <p:cNvCxnSpPr>
              <a:cxnSpLocks/>
            </p:cNvCxnSpPr>
            <p:nvPr/>
          </p:nvCxnSpPr>
          <p:spPr>
            <a:xfrm>
              <a:off x="10649830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64D80B-7BC9-4E58-B267-73BCC49520D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81" y="4006930"/>
              <a:ext cx="0" cy="496956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4BFAF98-66FD-4B3F-9BB7-41909DCB2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9398" flipH="1">
            <a:off x="59609" y="3576235"/>
            <a:ext cx="1176222" cy="100821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0DD3EC1-F9A9-40C6-9E9D-4B36DC15DCF3}"/>
              </a:ext>
            </a:extLst>
          </p:cNvPr>
          <p:cNvSpPr/>
          <p:nvPr/>
        </p:nvSpPr>
        <p:spPr>
          <a:xfrm>
            <a:off x="381000" y="4417294"/>
            <a:ext cx="1904999" cy="429004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F6CE95-C088-488D-930A-D5B83221E904}"/>
              </a:ext>
            </a:extLst>
          </p:cNvPr>
          <p:cNvSpPr txBox="1"/>
          <p:nvPr/>
        </p:nvSpPr>
        <p:spPr>
          <a:xfrm>
            <a:off x="596846" y="4392952"/>
            <a:ext cx="1993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</a:rPr>
              <a:t>60km</a:t>
            </a:r>
            <a:r>
              <a:rPr lang="en-US" sz="2400" b="1" dirty="0">
                <a:solidFill>
                  <a:srgbClr val="C00000"/>
                </a:solidFill>
              </a:rPr>
              <a:t>/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435114" y="293744"/>
            <a:ext cx="82171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</a:rPr>
              <a:t>Bài toán: Một ô tô đi được quãng đường dài 120 km với vận tốc 60 km/h. Tính thời gian ô tô đi quãng đường đó.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8DC0A4-1C27-ED5F-EFCD-6DC7B56A2DCC}"/>
              </a:ext>
            </a:extLst>
          </p:cNvPr>
          <p:cNvSpPr/>
          <p:nvPr/>
        </p:nvSpPr>
        <p:spPr>
          <a:xfrm>
            <a:off x="5867400" y="457200"/>
            <a:ext cx="2743200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DD54C5-01DB-A94B-7A63-1C96ADF8BF59}"/>
              </a:ext>
            </a:extLst>
          </p:cNvPr>
          <p:cNvSpPr/>
          <p:nvPr/>
        </p:nvSpPr>
        <p:spPr>
          <a:xfrm>
            <a:off x="609600" y="838200"/>
            <a:ext cx="2035359" cy="437322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1444C3-1AA9-839F-8F83-1944A6C3856B}"/>
              </a:ext>
            </a:extLst>
          </p:cNvPr>
          <p:cNvSpPr/>
          <p:nvPr/>
        </p:nvSpPr>
        <p:spPr>
          <a:xfrm>
            <a:off x="3581400" y="838200"/>
            <a:ext cx="3067493" cy="43732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50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186 L 0.73542 0.00347 " pathEditMode="relative" rAng="0" ptsTypes="AA">
                                      <p:cBhvr>
                                        <p:cTn id="58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71" y="25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185 L 0.7263 0.00811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15" y="48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85 L 0.72435 0.00857 " pathEditMode="relative" rAng="0" ptsTypes="AA">
                                      <p:cBhvr>
                                        <p:cTn id="6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1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/>
      <p:bldP spid="25" grpId="0" animBg="1"/>
      <p:bldP spid="26" grpId="0"/>
      <p:bldP spid="29" grpId="0" animBg="1"/>
      <p:bldP spid="29" grpId="1" animBg="1"/>
      <p:bldP spid="28" grpId="0"/>
      <p:bldP spid="28" grpId="1"/>
      <p:bldP spid="9" grpId="0"/>
      <p:bldP spid="2" grpId="0" animBg="1"/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C166B7-2575-4425-8FBB-AB1A8D31BEDE}"/>
              </a:ext>
            </a:extLst>
          </p:cNvPr>
          <p:cNvSpPr txBox="1"/>
          <p:nvPr/>
        </p:nvSpPr>
        <p:spPr>
          <a:xfrm>
            <a:off x="228600" y="293744"/>
            <a:ext cx="8610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Bài toán: Một ô tô đi được quãng đường dài 120 km với vận tốc 60 km/h.Tính thời gian ô tô đi quãng đường đó.</a:t>
            </a:r>
          </a:p>
        </p:txBody>
      </p:sp>
      <p:sp>
        <p:nvSpPr>
          <p:cNvPr id="5" name="Text Box 30">
            <a:extLst>
              <a:ext uri="{FF2B5EF4-FFF2-40B4-BE49-F238E27FC236}">
                <a16:creationId xmlns:a16="http://schemas.microsoft.com/office/drawing/2014/main" id="{5A8F6091-FF76-40E3-BF83-58C282B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676400"/>
            <a:ext cx="2037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u="sng" dirty="0" err="1">
                <a:solidFill>
                  <a:srgbClr val="FF198C"/>
                </a:solidFill>
                <a:cs typeface="Times New Roman" pitchFamily="18" charset="0"/>
              </a:rPr>
              <a:t>Bài</a:t>
            </a:r>
            <a:r>
              <a:rPr lang="en-US" altLang="en-US" sz="3200" u="sng" dirty="0">
                <a:solidFill>
                  <a:srgbClr val="FF198C"/>
                </a:solidFill>
                <a:cs typeface="Times New Roman" pitchFamily="18" charset="0"/>
              </a:rPr>
              <a:t> </a:t>
            </a:r>
            <a:r>
              <a:rPr lang="en-US" altLang="en-US" sz="3200" u="sng" dirty="0" err="1">
                <a:solidFill>
                  <a:srgbClr val="FF198C"/>
                </a:solidFill>
                <a:cs typeface="Times New Roman" pitchFamily="18" charset="0"/>
              </a:rPr>
              <a:t>giải</a:t>
            </a:r>
            <a:endParaRPr lang="en-US" altLang="en-US" sz="3200" u="sng" dirty="0">
              <a:solidFill>
                <a:srgbClr val="FF198C"/>
              </a:solidFill>
              <a:cs typeface="Times New Roman" pitchFamily="18" charset="0"/>
            </a:endParaRPr>
          </a:p>
        </p:txBody>
      </p:sp>
      <p:sp>
        <p:nvSpPr>
          <p:cNvPr id="6" name="Text Box 31">
            <a:extLst>
              <a:ext uri="{FF2B5EF4-FFF2-40B4-BE49-F238E27FC236}">
                <a16:creationId xmlns:a16="http://schemas.microsoft.com/office/drawing/2014/main" id="{628853D7-7873-4756-95B7-DAEA40E3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8400"/>
            <a:ext cx="75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cs typeface="Times New Roman" pitchFamily="18" charset="0"/>
              </a:rPr>
              <a:t>Thời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gian</a:t>
            </a:r>
            <a:r>
              <a:rPr lang="en-US" altLang="en-US" sz="3200" dirty="0">
                <a:cs typeface="Times New Roman" pitchFamily="18" charset="0"/>
              </a:rPr>
              <a:t> ô </a:t>
            </a:r>
            <a:r>
              <a:rPr lang="en-US" altLang="en-US" sz="3200" dirty="0" err="1">
                <a:cs typeface="Times New Roman" pitchFamily="18" charset="0"/>
              </a:rPr>
              <a:t>tô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đã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đi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là</a:t>
            </a:r>
            <a:r>
              <a:rPr lang="en-US" altLang="en-US" sz="3200" dirty="0">
                <a:cs typeface="Times New Roman" pitchFamily="18" charset="0"/>
              </a:rPr>
              <a:t>:</a:t>
            </a:r>
          </a:p>
        </p:txBody>
      </p:sp>
      <p:sp>
        <p:nvSpPr>
          <p:cNvPr id="7" name="Text Box 32">
            <a:extLst>
              <a:ext uri="{FF2B5EF4-FFF2-40B4-BE49-F238E27FC236}">
                <a16:creationId xmlns:a16="http://schemas.microsoft.com/office/drawing/2014/main" id="{33905B2F-B92D-417A-AE19-932FB977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52800"/>
            <a:ext cx="49452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Times New Roman" pitchFamily="18" charset="0"/>
              </a:rPr>
              <a:t>120 : 60  = </a:t>
            </a:r>
          </a:p>
        </p:txBody>
      </p:sp>
      <p:sp>
        <p:nvSpPr>
          <p:cNvPr id="8" name="Text Box 33">
            <a:extLst>
              <a:ext uri="{FF2B5EF4-FFF2-40B4-BE49-F238E27FC236}">
                <a16:creationId xmlns:a16="http://schemas.microsoft.com/office/drawing/2014/main" id="{01218666-0D32-49CE-939B-E8ABE6AA9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91000"/>
            <a:ext cx="32981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cs typeface="Times New Roman" pitchFamily="18" charset="0"/>
              </a:rPr>
              <a:t>Đáp</a:t>
            </a:r>
            <a:r>
              <a:rPr lang="en-US" altLang="en-US" sz="3200" dirty="0">
                <a:cs typeface="Times New Roman" pitchFamily="18" charset="0"/>
              </a:rPr>
              <a:t> </a:t>
            </a:r>
            <a:r>
              <a:rPr lang="en-US" altLang="en-US" sz="3200" dirty="0" err="1">
                <a:cs typeface="Times New Roman" pitchFamily="18" charset="0"/>
              </a:rPr>
              <a:t>số</a:t>
            </a:r>
            <a:r>
              <a:rPr lang="en-US" altLang="en-US" sz="3200" dirty="0">
                <a:cs typeface="Times New Roman" pitchFamily="18" charset="0"/>
              </a:rPr>
              <a:t>: 2 </a:t>
            </a:r>
            <a:r>
              <a:rPr lang="en-US" altLang="en-US" sz="3200" dirty="0" err="1">
                <a:cs typeface="Times New Roman" pitchFamily="18" charset="0"/>
              </a:rPr>
              <a:t>giờ</a:t>
            </a:r>
            <a:endParaRPr lang="en-US" altLang="en-US" sz="3200" dirty="0">
              <a:cs typeface="Times New Roman" pitchFamily="18" charset="0"/>
            </a:endParaRPr>
          </a:p>
        </p:txBody>
      </p:sp>
      <p:sp>
        <p:nvSpPr>
          <p:cNvPr id="9" name="Text Box 32">
            <a:extLst>
              <a:ext uri="{FF2B5EF4-FFF2-40B4-BE49-F238E27FC236}">
                <a16:creationId xmlns:a16="http://schemas.microsoft.com/office/drawing/2014/main" id="{D5BAA592-3606-4AB2-A78B-DAB2FCF67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352800"/>
            <a:ext cx="18379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Times New Roman" pitchFamily="18" charset="0"/>
              </a:rPr>
              <a:t>2 (</a:t>
            </a:r>
            <a:r>
              <a:rPr lang="en-US" altLang="en-US" sz="3200" dirty="0" err="1">
                <a:cs typeface="Times New Roman" pitchFamily="18" charset="0"/>
              </a:rPr>
              <a:t>giờ</a:t>
            </a:r>
            <a:r>
              <a:rPr lang="en-US" altLang="en-US" sz="3200" dirty="0"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0"/>
          <p:cNvSpPr txBox="1">
            <a:spLocks noChangeArrowheads="1"/>
          </p:cNvSpPr>
          <p:nvPr/>
        </p:nvSpPr>
        <p:spPr bwMode="auto">
          <a:xfrm>
            <a:off x="3463925" y="157163"/>
            <a:ext cx="1600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5" name="Text Box 31"/>
          <p:cNvSpPr txBox="1">
            <a:spLocks noChangeArrowheads="1"/>
          </p:cNvSpPr>
          <p:nvPr/>
        </p:nvSpPr>
        <p:spPr bwMode="auto">
          <a:xfrm>
            <a:off x="1393825" y="644525"/>
            <a:ext cx="60579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3796" name="Text Box 32"/>
          <p:cNvSpPr txBox="1">
            <a:spLocks noChangeArrowheads="1"/>
          </p:cNvSpPr>
          <p:nvPr/>
        </p:nvSpPr>
        <p:spPr bwMode="auto">
          <a:xfrm>
            <a:off x="1698625" y="1266825"/>
            <a:ext cx="60071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120        :         60        =    2 (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3" name="Straight Arrow Connector 2">
            <a:extLst/>
          </p:cNvPr>
          <p:cNvCxnSpPr/>
          <p:nvPr/>
        </p:nvCxnSpPr>
        <p:spPr>
          <a:xfrm>
            <a:off x="2003425" y="17907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/>
          </p:cNvPr>
          <p:cNvCxnSpPr/>
          <p:nvPr/>
        </p:nvCxnSpPr>
        <p:spPr>
          <a:xfrm>
            <a:off x="6346825" y="17907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/>
          </p:cNvPr>
          <p:cNvCxnSpPr/>
          <p:nvPr/>
        </p:nvCxnSpPr>
        <p:spPr>
          <a:xfrm>
            <a:off x="4249738" y="1790700"/>
            <a:ext cx="0" cy="5302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 Box 33"/>
          <p:cNvSpPr txBox="1">
            <a:spLocks noChangeArrowheads="1"/>
          </p:cNvSpPr>
          <p:nvPr/>
        </p:nvSpPr>
        <p:spPr bwMode="auto">
          <a:xfrm>
            <a:off x="782638" y="2303463"/>
            <a:ext cx="2590800" cy="107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4000"/>
              </a:lnSpc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(km)</a:t>
            </a: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2979738" y="2320925"/>
            <a:ext cx="2590800" cy="107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4000"/>
              </a:lnSpc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14000"/>
              </a:lnSpc>
            </a:pP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(km/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5114925" y="2320925"/>
            <a:ext cx="2590800" cy="1074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4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5" name="Rectangle 41">
            <a:extLst/>
          </p:cNvPr>
          <p:cNvSpPr>
            <a:spLocks noChangeArrowheads="1"/>
          </p:cNvSpPr>
          <p:nvPr/>
        </p:nvSpPr>
        <p:spPr bwMode="auto">
          <a:xfrm>
            <a:off x="990600" y="3429000"/>
            <a:ext cx="7162800" cy="125888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tính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thời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gian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ta </a:t>
            </a: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lấy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quãng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chia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vận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tốc</a:t>
            </a:r>
            <a:r>
              <a:rPr lang="en-US" altLang="en-US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Rectangle 41">
            <a:extLst/>
          </p:cNvPr>
          <p:cNvSpPr>
            <a:spLocks noChangeArrowheads="1"/>
          </p:cNvSpPr>
          <p:nvPr/>
        </p:nvSpPr>
        <p:spPr bwMode="auto">
          <a:xfrm>
            <a:off x="-990600" y="4724400"/>
            <a:ext cx="71628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2800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Gọi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   s 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quãng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đường</a:t>
            </a:r>
            <a:endParaRPr lang="en-US" altLang="en-US" sz="28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v 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vận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tốc</a:t>
            </a:r>
            <a:endParaRPr lang="en-US" altLang="en-US" sz="2800" dirty="0">
              <a:solidFill>
                <a:schemeClr val="tx1">
                  <a:lumMod val="95000"/>
                  <a:lumOff val="5000"/>
                </a:schemeClr>
              </a:solidFill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    t  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thời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gian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5486400" y="5181600"/>
            <a:ext cx="2886075" cy="831850"/>
          </a:xfrm>
          <a:prstGeom prst="rect">
            <a:avLst/>
          </a:prstGeom>
          <a:solidFill>
            <a:srgbClr val="FF3300"/>
          </a:solidFill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FF00"/>
                </a:solidFill>
                <a:cs typeface="Times New Roman" pitchFamily="18" charset="0"/>
              </a:rPr>
              <a:t> t = s : 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 animBg="1"/>
      <p:bldP spid="46" grpId="0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385CB2-1321-40CE-A7EE-48CFDCF23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72" y="362857"/>
            <a:ext cx="8752028" cy="6858000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Description automatically generated">
            <a:extLst>
              <a:ext uri="{FF2B5EF4-FFF2-40B4-BE49-F238E27FC236}">
                <a16:creationId xmlns:a16="http://schemas.microsoft.com/office/drawing/2014/main" id="{F7D520A4-638B-5446-F780-37FE1CA1A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3978" y="1123589"/>
            <a:ext cx="7930829" cy="412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E3159B-8CD6-740B-4C76-4FADDA9D4477}"/>
              </a:ext>
            </a:extLst>
          </p:cNvPr>
          <p:cNvSpPr txBox="1"/>
          <p:nvPr/>
        </p:nvSpPr>
        <p:spPr>
          <a:xfrm>
            <a:off x="228600" y="228600"/>
            <a:ext cx="830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1: </a:t>
            </a:r>
            <a:r>
              <a:rPr lang="en-US" sz="26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sz="26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?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3159B-8CD6-740B-4C76-4FADDA9D4477}"/>
              </a:ext>
            </a:extLst>
          </p:cNvPr>
          <p:cNvSpPr txBox="1"/>
          <p:nvPr/>
        </p:nvSpPr>
        <p:spPr>
          <a:xfrm>
            <a:off x="228600" y="685800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 trận lũ quét, thầy Nam đi bộ trở lại điểm trường cách nơi xuất phát 9 km. Do đường đi nhiều đồi núi nên thầy chỉ đi được với vận tốc 1,5 km/h.Thời gian trở lại điểm trường của thầy Nam là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3200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32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  </a:t>
            </a:r>
            <a:r>
              <a:rPr lang="en-US" sz="2600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08FE17AE-1F3C-6F58-1D20-B85E868D6153}"/>
              </a:ext>
            </a:extLst>
          </p:cNvPr>
          <p:cNvSpPr/>
          <p:nvPr/>
        </p:nvSpPr>
        <p:spPr>
          <a:xfrm>
            <a:off x="1066800" y="2743200"/>
            <a:ext cx="552893" cy="44656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497</Words>
  <Application>Microsoft Office PowerPoint</Application>
  <PresentationFormat>On-screen Show (4:3)</PresentationFormat>
  <Paragraphs>70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宋体</vt:lpstr>
      <vt:lpstr>.VnTime</vt:lpstr>
      <vt:lpstr>Arial</vt:lpstr>
      <vt:lpstr>Calibri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longkhanh</dc:creator>
  <cp:lastModifiedBy>Administrator</cp:lastModifiedBy>
  <cp:revision>69</cp:revision>
  <dcterms:created xsi:type="dcterms:W3CDTF">2025-03-23T09:50:15Z</dcterms:created>
  <dcterms:modified xsi:type="dcterms:W3CDTF">2025-08-13T08:16:24Z</dcterms:modified>
</cp:coreProperties>
</file>