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Lst>
  <p:notesMasterIdLst>
    <p:notesMasterId r:id="rId34"/>
  </p:notesMasterIdLst>
  <p:sldIdLst>
    <p:sldId id="284" r:id="rId3"/>
    <p:sldId id="363" r:id="rId4"/>
    <p:sldId id="386" r:id="rId5"/>
    <p:sldId id="383" r:id="rId6"/>
    <p:sldId id="387" r:id="rId7"/>
    <p:sldId id="384" r:id="rId8"/>
    <p:sldId id="367" r:id="rId9"/>
    <p:sldId id="297" r:id="rId10"/>
    <p:sldId id="366" r:id="rId11"/>
    <p:sldId id="369" r:id="rId12"/>
    <p:sldId id="357" r:id="rId13"/>
    <p:sldId id="301" r:id="rId14"/>
    <p:sldId id="302" r:id="rId15"/>
    <p:sldId id="382" r:id="rId16"/>
    <p:sldId id="305" r:id="rId17"/>
    <p:sldId id="371" r:id="rId18"/>
    <p:sldId id="313" r:id="rId19"/>
    <p:sldId id="376" r:id="rId20"/>
    <p:sldId id="377" r:id="rId21"/>
    <p:sldId id="303" r:id="rId22"/>
    <p:sldId id="378" r:id="rId23"/>
    <p:sldId id="360" r:id="rId24"/>
    <p:sldId id="336" r:id="rId25"/>
    <p:sldId id="379" r:id="rId26"/>
    <p:sldId id="338" r:id="rId27"/>
    <p:sldId id="319" r:id="rId28"/>
    <p:sldId id="356" r:id="rId29"/>
    <p:sldId id="380" r:id="rId30"/>
    <p:sldId id="381" r:id="rId31"/>
    <p:sldId id="320" r:id="rId32"/>
    <p:sldId id="261"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00"/>
    <a:srgbClr val="D6A300"/>
    <a:srgbClr val="08045C"/>
    <a:srgbClr val="FFFFFF"/>
    <a:srgbClr val="E66126"/>
    <a:srgbClr val="FFA544"/>
    <a:srgbClr val="FF3399"/>
    <a:srgbClr val="FF0066"/>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16" autoAdjust="0"/>
  </p:normalViewPr>
  <p:slideViewPr>
    <p:cSldViewPr snapToGrid="0">
      <p:cViewPr varScale="1">
        <p:scale>
          <a:sx n="65" d="100"/>
          <a:sy n="65" d="100"/>
        </p:scale>
        <p:origin x="13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49339-9DA0-4837-B8EC-1D723993DDF6}" type="datetimeFigureOut">
              <a:rPr lang="zh-CN" altLang="en-US" smtClean="0"/>
              <a:t>2025/1/22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5965A-69FD-4328-983F-3096CF674BF4}" type="slidenum">
              <a:rPr lang="zh-CN" altLang="en-US" smtClean="0"/>
              <a:t>‹#›</a:t>
            </a:fld>
            <a:endParaRPr lang="zh-CN" altLang="en-US"/>
          </a:p>
        </p:txBody>
      </p:sp>
    </p:spTree>
    <p:extLst>
      <p:ext uri="{BB962C8B-B14F-4D97-AF65-F5344CB8AC3E}">
        <p14:creationId xmlns:p14="http://schemas.microsoft.com/office/powerpoint/2010/main" val="259106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5965A-69FD-4328-983F-3096CF674BF4}" type="slidenum">
              <a:rPr lang="zh-CN" altLang="en-US" smtClean="0"/>
              <a:t>4</a:t>
            </a:fld>
            <a:endParaRPr lang="zh-CN" altLang="en-US"/>
          </a:p>
        </p:txBody>
      </p:sp>
    </p:spTree>
    <p:extLst>
      <p:ext uri="{BB962C8B-B14F-4D97-AF65-F5344CB8AC3E}">
        <p14:creationId xmlns:p14="http://schemas.microsoft.com/office/powerpoint/2010/main" val="351611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5965A-69FD-4328-983F-3096CF674BF4}" type="slidenum">
              <a:rPr lang="zh-CN" altLang="en-US" smtClean="0"/>
              <a:t>5</a:t>
            </a:fld>
            <a:endParaRPr lang="zh-CN" altLang="en-US"/>
          </a:p>
        </p:txBody>
      </p:sp>
    </p:spTree>
    <p:extLst>
      <p:ext uri="{BB962C8B-B14F-4D97-AF65-F5344CB8AC3E}">
        <p14:creationId xmlns:p14="http://schemas.microsoft.com/office/powerpoint/2010/main" val="18281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8CDDC-2B57-4EB8-978E-9024598247C1}" type="slidenum">
              <a:rPr lang="en-US" smtClean="0"/>
              <a:t>8</a:t>
            </a:fld>
            <a:endParaRPr lang="en-US"/>
          </a:p>
        </p:txBody>
      </p:sp>
    </p:spTree>
    <p:extLst>
      <p:ext uri="{BB962C8B-B14F-4D97-AF65-F5344CB8AC3E}">
        <p14:creationId xmlns:p14="http://schemas.microsoft.com/office/powerpoint/2010/main" val="42695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5965A-69FD-4328-983F-3096CF674BF4}" type="slidenum">
              <a:rPr lang="zh-CN" altLang="en-US" smtClean="0"/>
              <a:t>24</a:t>
            </a:fld>
            <a:endParaRPr lang="zh-CN" altLang="en-US"/>
          </a:p>
        </p:txBody>
      </p:sp>
    </p:spTree>
    <p:extLst>
      <p:ext uri="{BB962C8B-B14F-4D97-AF65-F5344CB8AC3E}">
        <p14:creationId xmlns:p14="http://schemas.microsoft.com/office/powerpoint/2010/main" val="265334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B5965A-69FD-4328-983F-3096CF674BF4}" type="slidenum">
              <a:rPr lang="zh-CN" altLang="en-US" smtClean="0"/>
              <a:t>31</a:t>
            </a:fld>
            <a:endParaRPr lang="zh-CN" altLang="en-US"/>
          </a:p>
        </p:txBody>
      </p:sp>
    </p:spTree>
    <p:extLst>
      <p:ext uri="{BB962C8B-B14F-4D97-AF65-F5344CB8AC3E}">
        <p14:creationId xmlns:p14="http://schemas.microsoft.com/office/powerpoint/2010/main" val="134105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27586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83415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838200" y="6356351"/>
            <a:ext cx="2743200" cy="365125"/>
          </a:xfrm>
          <a:prstGeom prst="rect">
            <a:avLst/>
          </a:prstGeom>
          <a:ln/>
        </p:spPr>
        <p:txBody>
          <a:bodyPr/>
          <a:lstStyle>
            <a:lvl1pPr>
              <a:defRPr/>
            </a:lvl1pPr>
          </a:lstStyle>
          <a:p>
            <a:pPr>
              <a:defRPr/>
            </a:pPr>
            <a:fld id="{A59E849B-1FB3-473A-977B-A5F5AB85495C}" type="datetimeFigureOut">
              <a:rPr lang="en-US">
                <a:solidFill>
                  <a:srgbClr val="000000"/>
                </a:solidFill>
              </a:rPr>
              <a:pPr>
                <a:defRPr/>
              </a:pPr>
              <a:t>1/22/2025</a:t>
            </a:fld>
            <a:endParaRPr lang="en-US">
              <a:solidFill>
                <a:srgbClr val="000000"/>
              </a:solidFill>
            </a:endParaRPr>
          </a:p>
        </p:txBody>
      </p:sp>
      <p:sp>
        <p:nvSpPr>
          <p:cNvPr id="5" name="Rectangle 10"/>
          <p:cNvSpPr>
            <a:spLocks noGrp="1" noChangeArrowheads="1"/>
          </p:cNvSpPr>
          <p:nvPr>
            <p:ph type="ftr" sz="quarter" idx="11"/>
          </p:nvPr>
        </p:nvSpPr>
        <p:spPr>
          <a:xfrm>
            <a:off x="4038600" y="6356351"/>
            <a:ext cx="4114800" cy="365125"/>
          </a:xfrm>
          <a:prstGeom prst="rect">
            <a:avLst/>
          </a:prstGeom>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xfrm>
            <a:off x="8610600" y="6356351"/>
            <a:ext cx="2743200" cy="365125"/>
          </a:xfrm>
          <a:prstGeom prst="rect">
            <a:avLst/>
          </a:prstGeom>
          <a:ln/>
        </p:spPr>
        <p:txBody>
          <a:bodyPr/>
          <a:lstStyle>
            <a:lvl1pPr>
              <a:defRPr/>
            </a:lvl1pPr>
          </a:lstStyle>
          <a:p>
            <a:pPr>
              <a:defRPr/>
            </a:pPr>
            <a:fld id="{B0483051-2B5C-426C-91A3-9E5F06E2F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9556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
        <p:nvSpPr>
          <p:cNvPr id="3"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A77CD9E2-A2C9-46E6-9C82-753E705CBA18}" type="slidenum">
              <a:rPr lang="en-US"/>
              <a:pPr>
                <a:defRPr/>
              </a:pPr>
              <a:t>‹#›</a:t>
            </a:fld>
            <a:endParaRPr lang="en-US"/>
          </a:p>
        </p:txBody>
      </p:sp>
    </p:spTree>
    <p:extLst>
      <p:ext uri="{BB962C8B-B14F-4D97-AF65-F5344CB8AC3E}">
        <p14:creationId xmlns:p14="http://schemas.microsoft.com/office/powerpoint/2010/main" val="13798412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0049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601202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8218741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1579473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4107221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915693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182292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1752485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6530486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0824131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3415594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738794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700726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656674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1377382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655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9220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1352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92079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636012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25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701" r:id="rId6"/>
    <p:sldLayoutId id="2147483700" r:id="rId7"/>
    <p:sldLayoutId id="2147483654" r:id="rId8"/>
    <p:sldLayoutId id="2147483699" r:id="rId9"/>
    <p:sldLayoutId id="2147483655" r:id="rId10"/>
    <p:sldLayoutId id="2147483714" r:id="rId11"/>
    <p:sldLayoutId id="2147483715"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08C6862-0A10-4FBF-AB09-23B8D70A0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45FA18-7482-471C-A225-4EA6C87D6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AF8578-CE00-474E-AAC3-349634F98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6D3393-57AC-420E-A93C-D16C15524A1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5341B00-9ADB-42F9-8F26-6D3B86CD4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86E19E1-14AA-426A-8349-F44D42D09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AC6E9E-C601-442E-A098-71D65FD1E61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65407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6"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1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5.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1.wma"/><Relationship Id="rId7" Type="http://schemas.microsoft.com/office/2007/relationships/hdphoto" Target="../media/hdphoto1.wdp"/><Relationship Id="rId2" Type="http://schemas.microsoft.com/office/2007/relationships/media" Target="../media/media1.wma"/><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86201" y="611146"/>
            <a:ext cx="6232358" cy="1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0" y="0"/>
            <a:ext cx="12192000" cy="6858000"/>
          </a:xfrm>
          <a:prstGeom prst="roundRect">
            <a:avLst>
              <a:gd name="adj" fmla="val 2733"/>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dirty="0">
              <a:solidFill>
                <a:schemeClr val="tx1"/>
              </a:solidFill>
            </a:endParaRPr>
          </a:p>
        </p:txBody>
      </p:sp>
      <p:sp>
        <p:nvSpPr>
          <p:cNvPr id="4" name="TextBox 3"/>
          <p:cNvSpPr txBox="1"/>
          <p:nvPr/>
        </p:nvSpPr>
        <p:spPr>
          <a:xfrm>
            <a:off x="850006" y="1688602"/>
            <a:ext cx="5447763" cy="4524315"/>
          </a:xfrm>
          <a:prstGeom prst="rect">
            <a:avLst/>
          </a:prstGeom>
          <a:noFill/>
          <a:ln>
            <a:noFill/>
          </a:ln>
        </p:spPr>
        <p:txBody>
          <a:bodyPr wrap="square" rtlCol="0">
            <a:spAutoFit/>
          </a:bodyPr>
          <a:lstStyle/>
          <a:p>
            <a:r>
              <a:rPr lang="vi-VN" sz="2400">
                <a:latin typeface="Times New Roman" panose="02020603050405020304" pitchFamily="18" charset="0"/>
                <a:cs typeface="Times New Roman" panose="02020603050405020304" pitchFamily="18" charset="0"/>
              </a:rPr>
              <a:t>Em cu Tai ngủ trên lưng mẹ ơi</a:t>
            </a:r>
          </a:p>
          <a:p>
            <a:r>
              <a:rPr lang="vi-VN" sz="2400">
                <a:latin typeface="Times New Roman" panose="02020603050405020304" pitchFamily="18" charset="0"/>
                <a:cs typeface="Times New Roman" panose="02020603050405020304" pitchFamily="18" charset="0"/>
              </a:rPr>
              <a:t>Em ngủ cho ngoan</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đừng rời lưng mẹ</a:t>
            </a:r>
          </a:p>
          <a:p>
            <a:r>
              <a:rPr lang="vi-VN" sz="2400">
                <a:latin typeface="Times New Roman" panose="02020603050405020304" pitchFamily="18" charset="0"/>
                <a:cs typeface="Times New Roman" panose="02020603050405020304" pitchFamily="18" charset="0"/>
              </a:rPr>
              <a:t>Mẹ giã gạo mẹ nuôi bộ đội</a:t>
            </a:r>
          </a:p>
          <a:p>
            <a:r>
              <a:rPr lang="vi-VN" sz="2400">
                <a:latin typeface="Times New Roman" panose="02020603050405020304" pitchFamily="18" charset="0"/>
                <a:cs typeface="Times New Roman" panose="02020603050405020304" pitchFamily="18" charset="0"/>
              </a:rPr>
              <a:t>Nhịp chày nghiêng </a:t>
            </a:r>
            <a:r>
              <a:rPr lang="en-US" sz="2400">
                <a:latin typeface="Times New Roman" panose="02020603050405020304" pitchFamily="18" charset="0"/>
                <a:cs typeface="Times New Roman" panose="02020603050405020304" pitchFamily="18" charset="0"/>
              </a:rPr>
              <a:t>giấc</a:t>
            </a:r>
            <a:r>
              <a:rPr lang="vi-VN" sz="2400">
                <a:latin typeface="Times New Roman" panose="02020603050405020304" pitchFamily="18" charset="0"/>
                <a:cs typeface="Times New Roman" panose="02020603050405020304" pitchFamily="18" charset="0"/>
              </a:rPr>
              <a:t> ngủ em nghiêng</a:t>
            </a:r>
          </a:p>
          <a:p>
            <a:r>
              <a:rPr lang="vi-VN" sz="2400">
                <a:latin typeface="Times New Roman" panose="02020603050405020304" pitchFamily="18" charset="0"/>
                <a:cs typeface="Times New Roman" panose="02020603050405020304" pitchFamily="18" charset="0"/>
              </a:rPr>
              <a:t>Mồ hôi mẹ rơi má em nóng hổi</a:t>
            </a:r>
          </a:p>
          <a:p>
            <a:r>
              <a:rPr lang="vi-VN" sz="2400">
                <a:latin typeface="Times New Roman" panose="02020603050405020304" pitchFamily="18" charset="0"/>
                <a:cs typeface="Times New Roman" panose="02020603050405020304" pitchFamily="18" charset="0"/>
              </a:rPr>
              <a:t>Vai mẹ gầy nhấp nhô làm gối</a:t>
            </a:r>
          </a:p>
          <a:p>
            <a:r>
              <a:rPr lang="vi-VN" sz="2400">
                <a:latin typeface="Times New Roman" panose="02020603050405020304" pitchFamily="18" charset="0"/>
                <a:cs typeface="Times New Roman" panose="02020603050405020304" pitchFamily="18" charset="0"/>
              </a:rPr>
              <a:t>Lưng đưa nôi và tim hát thành lời:</a:t>
            </a:r>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Ngủ ngoan a-kay ơi, ngủ ngoan a-kay hỡi</a:t>
            </a:r>
          </a:p>
          <a:p>
            <a:r>
              <a:rPr lang="vi-VN" sz="2400">
                <a:latin typeface="Times New Roman" panose="02020603050405020304" pitchFamily="18" charset="0"/>
                <a:cs typeface="Times New Roman" panose="02020603050405020304" pitchFamily="18" charset="0"/>
              </a:rPr>
              <a:t>Mẹ thương a-kay, mẹ thương bộ đội</a:t>
            </a:r>
          </a:p>
          <a:p>
            <a:r>
              <a:rPr lang="vi-VN" sz="2400">
                <a:latin typeface="Times New Roman" panose="02020603050405020304" pitchFamily="18" charset="0"/>
                <a:cs typeface="Times New Roman" panose="02020603050405020304" pitchFamily="18" charset="0"/>
              </a:rPr>
              <a:t>Con mơ cho mẹ hạt gạo trắng ngần</a:t>
            </a:r>
          </a:p>
          <a:p>
            <a:r>
              <a:rPr lang="vi-VN" sz="2400">
                <a:latin typeface="Times New Roman" panose="02020603050405020304" pitchFamily="18" charset="0"/>
                <a:cs typeface="Times New Roman" panose="02020603050405020304" pitchFamily="18" charset="0"/>
              </a:rPr>
              <a:t>Mai sau con lớn vung chày lún sân...</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470529" y="1784713"/>
            <a:ext cx="4816699" cy="4154984"/>
          </a:xfrm>
          <a:prstGeom prst="rect">
            <a:avLst/>
          </a:prstGeom>
          <a:noFill/>
          <a:ln>
            <a:noFill/>
          </a:ln>
        </p:spPr>
        <p:txBody>
          <a:bodyPr wrap="square" rtlCol="0">
            <a:spAutoFit/>
          </a:bodyPr>
          <a:lstStyle/>
          <a:p>
            <a:r>
              <a:rPr lang="vi-VN" sz="2400" dirty="0">
                <a:latin typeface="Times New Roman" panose="02020603050405020304" pitchFamily="18" charset="0"/>
                <a:cs typeface="Times New Roman" panose="02020603050405020304" pitchFamily="18" charset="0"/>
              </a:rPr>
              <a:t>Em cu Tai ngủ trên lưng mẹ ơi</a:t>
            </a:r>
          </a:p>
          <a:p>
            <a:r>
              <a:rPr lang="vi-VN" sz="2400" dirty="0">
                <a:latin typeface="Times New Roman" panose="02020603050405020304" pitchFamily="18" charset="0"/>
                <a:cs typeface="Times New Roman" panose="02020603050405020304" pitchFamily="18" charset="0"/>
              </a:rPr>
              <a:t>Em ngủ cho ngoan, đừng rời lưng mẹ</a:t>
            </a:r>
          </a:p>
          <a:p>
            <a:r>
              <a:rPr lang="vi-VN" sz="2400" dirty="0">
                <a:latin typeface="Times New Roman" panose="02020603050405020304" pitchFamily="18" charset="0"/>
                <a:cs typeface="Times New Roman" panose="02020603050405020304" pitchFamily="18" charset="0"/>
              </a:rPr>
              <a:t>Mẹ đang tỉa bắp trên núi Ka-lưi</a:t>
            </a:r>
          </a:p>
          <a:p>
            <a:r>
              <a:rPr lang="vi-VN" sz="2400" dirty="0">
                <a:latin typeface="Times New Roman" panose="02020603050405020304" pitchFamily="18" charset="0"/>
                <a:cs typeface="Times New Roman" panose="02020603050405020304" pitchFamily="18" charset="0"/>
              </a:rPr>
              <a:t>Lưng núi thì to mà lưng mẹ nhỏ</a:t>
            </a:r>
          </a:p>
          <a:p>
            <a:r>
              <a:rPr lang="vi-VN" sz="2400" dirty="0">
                <a:latin typeface="Times New Roman" panose="02020603050405020304" pitchFamily="18" charset="0"/>
                <a:cs typeface="Times New Roman" panose="02020603050405020304" pitchFamily="18" charset="0"/>
              </a:rPr>
              <a:t>Em ngủ ngoan đừng làm mẹ mỏi</a:t>
            </a:r>
          </a:p>
          <a:p>
            <a:r>
              <a:rPr lang="vi-VN" sz="2400" dirty="0">
                <a:latin typeface="Times New Roman" panose="02020603050405020304" pitchFamily="18" charset="0"/>
                <a:cs typeface="Times New Roman" panose="02020603050405020304" pitchFamily="18" charset="0"/>
              </a:rPr>
              <a:t>Mặt trời của bắp thì nằm trên đồi</a:t>
            </a:r>
          </a:p>
          <a:p>
            <a:r>
              <a:rPr lang="vi-VN" sz="2400" dirty="0">
                <a:latin typeface="Times New Roman" panose="02020603050405020304" pitchFamily="18" charset="0"/>
                <a:cs typeface="Times New Roman" panose="02020603050405020304" pitchFamily="18" charset="0"/>
              </a:rPr>
              <a:t>Mặt trời của mẹ, em nằm trên lưng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Ngủ ngoan a-kay ơi, ngủ ngoan a-kay hỡi...</a:t>
            </a:r>
            <a:endParaRPr lang="en-US" sz="2400" dirty="0">
              <a:latin typeface="Times New Roman" panose="02020603050405020304" pitchFamily="18" charset="0"/>
              <a:cs typeface="Times New Roman" panose="02020603050405020304" pitchFamily="18" charset="0"/>
            </a:endParaRPr>
          </a:p>
          <a:p>
            <a:pPr algn="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Điềm</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50006" y="572725"/>
            <a:ext cx="10437222" cy="919401"/>
          </a:xfrm>
          <a:prstGeom prst="round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2800" b="1" kern="0">
                <a:solidFill>
                  <a:srgbClr val="FF0000"/>
                </a:solidFill>
                <a:latin typeface="Palatino Linotype" panose="02040502050505030304" pitchFamily="18" charset="0"/>
                <a:cs typeface="Times New Roman" panose="02020603050405020304" pitchFamily="18" charset="0"/>
              </a:rPr>
              <a:t>Khúc hát ru những em bé lớn trên lưng mẹ</a:t>
            </a:r>
          </a:p>
          <a:p>
            <a:pPr marL="0" marR="0" lvl="0" indent="0" algn="ctr" defTabSz="914400" rtl="0" eaLnBrk="1" fontAlgn="auto" latinLnBrk="0" hangingPunct="1">
              <a:spcBef>
                <a:spcPts val="0"/>
              </a:spcBef>
              <a:spcAft>
                <a:spcPts val="0"/>
              </a:spcAft>
              <a:buClrTx/>
              <a:buSzTx/>
              <a:buFontTx/>
              <a:buNone/>
              <a:tabLst/>
              <a:defRPr/>
            </a:pPr>
            <a:r>
              <a:rPr kumimoji="0" lang="en-US" sz="2000" i="1" u="none" strike="noStrike" kern="0" cap="none" spc="0" normalizeH="0" noProof="0">
                <a:ln>
                  <a:noFill/>
                </a:ln>
                <a:uLnTx/>
                <a:uFillTx/>
                <a:latin typeface="Palatino Linotype" panose="02040502050505030304" pitchFamily="18" charset="0"/>
                <a:cs typeface="Times New Roman" panose="02020603050405020304" pitchFamily="18" charset="0"/>
              </a:rPr>
              <a:t>(Trích)</a:t>
            </a:r>
          </a:p>
        </p:txBody>
      </p:sp>
    </p:spTree>
    <p:extLst>
      <p:ext uri="{BB962C8B-B14F-4D97-AF65-F5344CB8AC3E}">
        <p14:creationId xmlns:p14="http://schemas.microsoft.com/office/powerpoint/2010/main" val="1740730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32" y="0"/>
            <a:ext cx="4253347" cy="308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070" y="0"/>
            <a:ext cx="4031675" cy="313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ễ hội Cầu mùa của dân tộc Tà Ôi | 54 dân tộc Việt Nam | Báo ảnh Dân tộc và  Miền nú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231" y="3131128"/>
            <a:ext cx="4253347" cy="3019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ười Tà Ôi | 54 dân tộc Việt Nam | Báo ảnh Dân tộc và Miền nú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0069" y="3131127"/>
            <a:ext cx="4031675" cy="301986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9"/>
          <p:cNvSpPr txBox="1">
            <a:spLocks noChangeArrowheads="1"/>
          </p:cNvSpPr>
          <p:nvPr/>
        </p:nvSpPr>
        <p:spPr bwMode="auto">
          <a:xfrm>
            <a:off x="4791549" y="6195418"/>
            <a:ext cx="3018535"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a:latin typeface="Times New Roman" pitchFamily="18" charset="0"/>
                <a:cs typeface="Times New Roman" pitchFamily="18" charset="0"/>
              </a:rPr>
              <a:t>Dân tộc Tà ôi</a:t>
            </a:r>
            <a:endParaRPr lang="en-US" sz="3200" b="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3852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87685" y="3901286"/>
            <a:ext cx="4108228" cy="3233006"/>
            <a:chOff x="-215774" y="2347510"/>
            <a:chExt cx="5315675" cy="4504460"/>
          </a:xfrm>
        </p:grpSpPr>
        <p:pic>
          <p:nvPicPr>
            <p:cNvPr id="6" name="图片 3" descr="图片包含 餐桌&#10;&#10;描述已自动生成">
              <a:extLst>
                <a:ext uri="{FF2B5EF4-FFF2-40B4-BE49-F238E27FC236}">
                  <a16:creationId xmlns:a16="http://schemas.microsoft.com/office/drawing/2014/main" id="{AB349BDC-620B-4C85-BB67-BAE4E1E63F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9" name="Rectangle 8"/>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Rectangle 10"/>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文本框 18"/>
          <p:cNvSpPr txBox="1"/>
          <p:nvPr/>
        </p:nvSpPr>
        <p:spPr>
          <a:xfrm rot="20956820">
            <a:off x="148664" y="4423384"/>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
        <p:nvSpPr>
          <p:cNvPr id="14" name="TextBox 13"/>
          <p:cNvSpPr txBox="1"/>
          <p:nvPr/>
        </p:nvSpPr>
        <p:spPr>
          <a:xfrm>
            <a:off x="2450736" y="2216151"/>
            <a:ext cx="7311450" cy="1600438"/>
          </a:xfrm>
          <a:prstGeom prst="round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Palatino Linotype" panose="02040502050505030304" pitchFamily="18" charset="0"/>
                <a:cs typeface="Times New Roman" panose="02020603050405020304" pitchFamily="18" charset="0"/>
              </a:rPr>
              <a:t>Tìm</a:t>
            </a:r>
            <a:r>
              <a:rPr kumimoji="0" lang="en-US" sz="8800" b="1" i="0" u="none" strike="noStrike" kern="0" cap="none" spc="0" normalizeH="0" noProof="0">
                <a:ln>
                  <a:noFill/>
                </a:ln>
                <a:solidFill>
                  <a:srgbClr val="FF0000"/>
                </a:solidFill>
                <a:effectLst>
                  <a:outerShdw blurRad="38100" dist="38100" dir="2700000" algn="tl">
                    <a:srgbClr val="000000">
                      <a:alpha val="43137"/>
                    </a:srgbClr>
                  </a:outerShdw>
                </a:effectLst>
                <a:uLnTx/>
                <a:uFillTx/>
                <a:latin typeface="Palatino Linotype" panose="02040502050505030304" pitchFamily="18" charset="0"/>
                <a:cs typeface="Times New Roman" panose="02020603050405020304" pitchFamily="18" charset="0"/>
              </a:rPr>
              <a:t> hiểu bài</a:t>
            </a:r>
          </a:p>
        </p:txBody>
      </p:sp>
      <p:pic>
        <p:nvPicPr>
          <p:cNvPr id="15" name="Picture 1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58131" y="2408350"/>
            <a:ext cx="2733869" cy="3177964"/>
          </a:xfrm>
          <a:prstGeom prst="rect">
            <a:avLst/>
          </a:prstGeom>
        </p:spPr>
      </p:pic>
    </p:spTree>
    <p:custDataLst>
      <p:tags r:id="rId1"/>
    </p:custDataLst>
    <p:extLst>
      <p:ext uri="{BB962C8B-B14F-4D97-AF65-F5344CB8AC3E}">
        <p14:creationId xmlns:p14="http://schemas.microsoft.com/office/powerpoint/2010/main" val="3062249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25A45-90BF-4EB0-BE5D-ECBE1B76D1E6}"/>
              </a:ext>
            </a:extLst>
          </p:cNvPr>
          <p:cNvSpPr/>
          <p:nvPr/>
        </p:nvSpPr>
        <p:spPr>
          <a:xfrm>
            <a:off x="320041" y="367784"/>
            <a:ext cx="11125200" cy="1846659"/>
          </a:xfrm>
          <a:prstGeom prst="rect">
            <a:avLst/>
          </a:prstGeom>
        </p:spPr>
        <p:txBody>
          <a:bodyPr wrap="square">
            <a:spAutoFit/>
          </a:bodyPr>
          <a:lstStyle/>
          <a:p>
            <a:pPr algn="just"/>
            <a:r>
              <a:rPr lang="en-US" sz="38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1. </a:t>
            </a:r>
            <a:r>
              <a:rPr lang="vi-VN" sz="38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Bài thơ như lời ru ngọt ngào của người mẹ dành cho con. Những từ ngữ nào cho em biết điều đó?</a:t>
            </a:r>
            <a:endParaRPr lang="en-US" sz="3800" b="1" dirty="0">
              <a:solidFill>
                <a:srgbClr val="5D464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08C4B79-CBB9-41F0-933C-DF781844BAA4}"/>
              </a:ext>
            </a:extLst>
          </p:cNvPr>
          <p:cNvSpPr/>
          <p:nvPr/>
        </p:nvSpPr>
        <p:spPr>
          <a:xfrm>
            <a:off x="152400" y="2214443"/>
            <a:ext cx="11887199" cy="2308324"/>
          </a:xfrm>
          <a:prstGeom prst="rect">
            <a:avLst/>
          </a:prstGeom>
        </p:spPr>
        <p:txBody>
          <a:bodyPr wrap="square">
            <a:spAutoFit/>
          </a:bodyPr>
          <a:lstStyle/>
          <a:p>
            <a:pPr algn="just"/>
            <a:r>
              <a:rPr lang="vi-VN" sz="36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Bài thơ như lời ru ngọt ngào của người mẹ dành cho con. Những từ ngữ cho em biết điều đó là: Em cu Tai ngủ trên lưng mẹ ơi, ngủ ngoan a-kay ơi, ngủ ngoan a-kay hỡi.</a:t>
            </a:r>
            <a:endParaRPr lang="en-US" sz="3600" b="1" dirty="0">
              <a:solidFill>
                <a:srgbClr val="CC0066"/>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62409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42" fill="hold" grpId="0" nodeType="withEffect">
                                  <p:stCondLst>
                                    <p:cond delay="0"/>
                                  </p:stCondLst>
                                  <p:iterate type="wd">
                                    <p:tmPct val="10000"/>
                                  </p:iterate>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25A45-90BF-4EB0-BE5D-ECBE1B76D1E6}"/>
              </a:ext>
            </a:extLst>
          </p:cNvPr>
          <p:cNvSpPr/>
          <p:nvPr/>
        </p:nvSpPr>
        <p:spPr>
          <a:xfrm>
            <a:off x="239470" y="247315"/>
            <a:ext cx="11548938" cy="1323439"/>
          </a:xfrm>
          <a:prstGeom prst="rect">
            <a:avLst/>
          </a:prstGeom>
        </p:spPr>
        <p:txBody>
          <a:bodyPr wrap="square">
            <a:spAutoFit/>
          </a:bodyPr>
          <a:lstStyle/>
          <a:p>
            <a:r>
              <a:rPr lang="en-US" sz="40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2. </a:t>
            </a:r>
            <a:r>
              <a:rPr lang="vi-VN" sz="40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Người mẹ làm những công việc gì? Những công việc đó có ý nghĩa như thế nào?</a:t>
            </a:r>
            <a:endParaRPr lang="en-US" sz="4000" b="1" dirty="0">
              <a:solidFill>
                <a:srgbClr val="5D464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08C4B79-CBB9-41F0-933C-DF781844BAA4}"/>
              </a:ext>
            </a:extLst>
          </p:cNvPr>
          <p:cNvSpPr/>
          <p:nvPr/>
        </p:nvSpPr>
        <p:spPr>
          <a:xfrm>
            <a:off x="321531" y="1665365"/>
            <a:ext cx="11548937" cy="1077218"/>
          </a:xfrm>
          <a:prstGeom prst="rect">
            <a:avLst/>
          </a:prstGeom>
        </p:spPr>
        <p:txBody>
          <a:bodyPr wrap="square">
            <a:spAutoFit/>
          </a:bodyPr>
          <a:lstStyle/>
          <a:p>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Người mẹ làm những công việc: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chăm</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sóc</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con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nhỏ</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giã gạo</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nuôi</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bộ</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đội</a:t>
            </a:r>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tỉa bắp</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trên</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núi</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Ka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lưi</a:t>
            </a:r>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FF783348-5567-45A2-AB01-26B6D9AF9AB7}"/>
              </a:ext>
            </a:extLst>
          </p:cNvPr>
          <p:cNvSpPr/>
          <p:nvPr/>
        </p:nvSpPr>
        <p:spPr>
          <a:xfrm>
            <a:off x="239469" y="2942704"/>
            <a:ext cx="11460161" cy="1569660"/>
          </a:xfrm>
          <a:prstGeom prst="rect">
            <a:avLst/>
          </a:prstGeom>
        </p:spPr>
        <p:txBody>
          <a:bodyPr wrap="square">
            <a:spAutoFit/>
          </a:bodyPr>
          <a:lstStyle/>
          <a:p>
            <a:pPr algn="just"/>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Những công việc đó có ý nghĩa: giúp tăng gia sản xuất, có lương thực và thực phẩm để nuôi bộ đội có sức chiến đấu, duy trì chiến tranh chính nghĩa giành độc lập dân tộc.</a:t>
            </a:r>
          </a:p>
        </p:txBody>
      </p:sp>
    </p:spTree>
    <p:extLst>
      <p:ext uri="{BB962C8B-B14F-4D97-AF65-F5344CB8AC3E}">
        <p14:creationId xmlns:p14="http://schemas.microsoft.com/office/powerpoint/2010/main" val="123987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42" fill="hold" grpId="0" nodeType="withEffect">
                                  <p:stCondLst>
                                    <p:cond delay="0"/>
                                  </p:stCondLst>
                                  <p:iterate type="wd">
                                    <p:tmPct val="10000"/>
                                  </p:iterate>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par>
                                <p:cTn id="11" presetID="16" presetClass="entr" presetSubtype="42" fill="hold" grpId="0" nodeType="withEffect">
                                  <p:stCondLst>
                                    <p:cond delay="0"/>
                                  </p:stCondLst>
                                  <p:iterate type="wd">
                                    <p:tmPct val="10000"/>
                                  </p:iterate>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25A45-90BF-4EB0-BE5D-ECBE1B76D1E6}"/>
              </a:ext>
            </a:extLst>
          </p:cNvPr>
          <p:cNvSpPr/>
          <p:nvPr/>
        </p:nvSpPr>
        <p:spPr>
          <a:xfrm>
            <a:off x="0" y="257951"/>
            <a:ext cx="11768404" cy="1323439"/>
          </a:xfrm>
          <a:prstGeom prst="rect">
            <a:avLst/>
          </a:prstGeom>
        </p:spPr>
        <p:txBody>
          <a:bodyPr wrap="square">
            <a:spAutoFit/>
          </a:bodyPr>
          <a:lstStyle/>
          <a:p>
            <a:pPr algn="just"/>
            <a:r>
              <a:rPr lang="en-US" sz="40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3. </a:t>
            </a:r>
            <a:r>
              <a:rPr lang="vi-VN" sz="40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Những mong ước gì của người mẹ được gửi gắm trong lời ru ở khổ thơ thứ hai?</a:t>
            </a:r>
            <a:endParaRPr lang="en-US" sz="4000" b="1" dirty="0">
              <a:solidFill>
                <a:srgbClr val="5D464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08C4B79-CBB9-41F0-933C-DF781844BAA4}"/>
              </a:ext>
            </a:extLst>
          </p:cNvPr>
          <p:cNvSpPr/>
          <p:nvPr/>
        </p:nvSpPr>
        <p:spPr>
          <a:xfrm>
            <a:off x="211798" y="1880608"/>
            <a:ext cx="11768403" cy="1754326"/>
          </a:xfrm>
          <a:prstGeom prst="rect">
            <a:avLst/>
          </a:prstGeom>
        </p:spPr>
        <p:txBody>
          <a:bodyPr wrap="square">
            <a:spAutoFit/>
          </a:bodyPr>
          <a:lstStyle/>
          <a:p>
            <a:pPr algn="just"/>
            <a:r>
              <a:rPr lang="en-US" sz="36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Những mong ước của người mẹ được gửi gắm trong lời ru ở khổ thơ thứ hai là: mong con ngủ ngoan, mong hạt gạo trắng ngần, mong con lớn vung chày  lún sân.</a:t>
            </a:r>
            <a:endParaRPr lang="en-US" sz="3600" b="1" dirty="0">
              <a:solidFill>
                <a:srgbClr val="E66D2A"/>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76584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42" fill="hold" grpId="0" nodeType="withEffect">
                                  <p:stCondLst>
                                    <p:cond delay="0"/>
                                  </p:stCondLst>
                                  <p:iterate type="wd">
                                    <p:tmPct val="10000"/>
                                  </p:iterate>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25A45-90BF-4EB0-BE5D-ECBE1B76D1E6}"/>
              </a:ext>
            </a:extLst>
          </p:cNvPr>
          <p:cNvSpPr/>
          <p:nvPr/>
        </p:nvSpPr>
        <p:spPr>
          <a:xfrm>
            <a:off x="-128954" y="281397"/>
            <a:ext cx="12086492" cy="1077218"/>
          </a:xfrm>
          <a:prstGeom prst="rect">
            <a:avLst/>
          </a:prstGeom>
        </p:spPr>
        <p:txBody>
          <a:bodyPr wrap="square">
            <a:spAutoFit/>
          </a:bodyPr>
          <a:lstStyle/>
          <a:p>
            <a:pPr algn="just"/>
            <a:r>
              <a:rPr lang="en-US" sz="32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4. </a:t>
            </a:r>
            <a:r>
              <a:rPr lang="vi-VN" sz="32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Em hiểu thế nào về hai dòng thơ "Mặt trời của bắp thì nằm trên đồi/ Mặt trời của mẹ, em nằm trên lưng"?</a:t>
            </a:r>
            <a:endParaRPr lang="en-US" sz="3200" b="1" dirty="0">
              <a:solidFill>
                <a:srgbClr val="5D4649"/>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08C4B79-CBB9-41F0-933C-DF781844BAA4}"/>
              </a:ext>
            </a:extLst>
          </p:cNvPr>
          <p:cNvSpPr/>
          <p:nvPr/>
        </p:nvSpPr>
        <p:spPr>
          <a:xfrm>
            <a:off x="106661" y="1593076"/>
            <a:ext cx="11978678" cy="2554545"/>
          </a:xfrm>
          <a:prstGeom prst="rect">
            <a:avLst/>
          </a:prstGeom>
        </p:spPr>
        <p:txBody>
          <a:bodyPr wrap="square">
            <a:spAutoFit/>
          </a:bodyPr>
          <a:lstStyle/>
          <a:p>
            <a:pPr algn="just"/>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Em hiểu hai dòng thơ "Mặt trời của bắp thì nằm trên đồi/ Mặt trời của mẹ, em nằm trên lưng": Bắp cần mặt trời để sinh sống và</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phát</a:t>
            </a:r>
            <a:r>
              <a:rPr lang="en-US"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C0066"/>
                </a:solidFill>
                <a:latin typeface="Cambria" panose="02040503050406030204" pitchFamily="18" charset="0"/>
                <a:ea typeface="Cambria" panose="02040503050406030204" pitchFamily="18" charset="0"/>
                <a:cs typeface="Times New Roman" panose="02020603050405020304" pitchFamily="18" charset="0"/>
              </a:rPr>
              <a:t>triển</a:t>
            </a:r>
            <a:r>
              <a:rPr lang="vi-VN" sz="32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(qua những râu ngô, hoa ngô, làm lớn cây ngô rồi mới có bắp); em bé là mặt trời, là niềm tin, hi vọng và là tình yêu lớn nhất của mẹ, động lực để mẹ lao động, sản xuất.</a:t>
            </a:r>
            <a:endParaRPr lang="en-US" sz="3200" b="1" dirty="0">
              <a:solidFill>
                <a:srgbClr val="E66D2A"/>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07012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42" fill="hold" grpId="0" nodeType="withEffect">
                                  <p:stCondLst>
                                    <p:cond delay="0"/>
                                  </p:stCondLst>
                                  <p:iterate type="wd">
                                    <p:tmPct val="10000"/>
                                  </p:iterate>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25A45-90BF-4EB0-BE5D-ECBE1B76D1E6}"/>
              </a:ext>
            </a:extLst>
          </p:cNvPr>
          <p:cNvSpPr/>
          <p:nvPr/>
        </p:nvSpPr>
        <p:spPr>
          <a:xfrm>
            <a:off x="883861" y="492903"/>
            <a:ext cx="8007993" cy="769441"/>
          </a:xfrm>
          <a:prstGeom prst="rect">
            <a:avLst/>
          </a:prstGeom>
        </p:spPr>
        <p:txBody>
          <a:bodyPr wrap="square">
            <a:spAutoFit/>
          </a:bodyPr>
          <a:lstStyle/>
          <a:p>
            <a:pPr lvl="0" algn="just"/>
            <a:r>
              <a:rPr lang="en-US" sz="44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5. </a:t>
            </a:r>
            <a:r>
              <a:rPr lang="vi-VN" sz="44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Nêu chủ đề của bài thơ.</a:t>
            </a:r>
            <a:endParaRPr kumimoji="0" lang="en-US" sz="4400" b="1" i="0" u="none" strike="noStrike" kern="1200" cap="none" spc="0" normalizeH="0" baseline="0" noProof="0" dirty="0">
              <a:ln>
                <a:noFill/>
              </a:ln>
              <a:solidFill>
                <a:srgbClr val="5D4649"/>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08C4B79-CBB9-41F0-933C-DF781844BAA4}"/>
              </a:ext>
            </a:extLst>
          </p:cNvPr>
          <p:cNvSpPr/>
          <p:nvPr/>
        </p:nvSpPr>
        <p:spPr>
          <a:xfrm>
            <a:off x="93637" y="1784600"/>
            <a:ext cx="11699778" cy="1938992"/>
          </a:xfrm>
          <a:prstGeom prst="rect">
            <a:avLst/>
          </a:prstGeom>
        </p:spPr>
        <p:txBody>
          <a:bodyPr wrap="square">
            <a:spAutoFit/>
          </a:bodyPr>
          <a:lstStyle/>
          <a:p>
            <a:pPr lvl="0" algn="just"/>
            <a:r>
              <a:rPr lang="en-US" sz="40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      </a:t>
            </a:r>
            <a:r>
              <a:rPr lang="vi-VN" sz="4000" b="1" dirty="0">
                <a:solidFill>
                  <a:srgbClr val="CC0066"/>
                </a:solidFill>
                <a:latin typeface="Cambria" panose="02040503050406030204" pitchFamily="18" charset="0"/>
                <a:ea typeface="Cambria" panose="02040503050406030204" pitchFamily="18" charset="0"/>
                <a:cs typeface="Times New Roman" panose="02020603050405020304" pitchFamily="18" charset="0"/>
              </a:rPr>
              <a:t>Bài thơ ca ngợi tình cảm thắm thiết của người mẹ dành cho con, cho quê hương, đất nước trong cuộc kháng chiến chống Mỹ.</a:t>
            </a:r>
            <a:endParaRPr kumimoji="0" lang="en-US" sz="4000" b="1" i="0" u="none" strike="noStrike" kern="1200" cap="none" spc="0" normalizeH="0" baseline="0" noProof="0" dirty="0">
              <a:ln>
                <a:noFill/>
              </a:ln>
              <a:solidFill>
                <a:srgbClr val="CC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60930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42" fill="hold" grpId="0" nodeType="withEffect">
                                  <p:stCondLst>
                                    <p:cond delay="0"/>
                                  </p:stCondLst>
                                  <p:iterate type="wd">
                                    <p:tmPct val="10000"/>
                                  </p:iterate>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8411B2-0C58-8B4E-8F7D-5E3113CFD335}"/>
              </a:ext>
            </a:extLst>
          </p:cNvPr>
          <p:cNvSpPr txBox="1"/>
          <p:nvPr/>
        </p:nvSpPr>
        <p:spPr>
          <a:xfrm>
            <a:off x="0" y="1485083"/>
            <a:ext cx="11922369" cy="2800767"/>
          </a:xfrm>
          <a:prstGeom prst="rect">
            <a:avLst/>
          </a:prstGeom>
          <a:noFill/>
        </p:spPr>
        <p:txBody>
          <a:bodyPr wrap="square" rtlCol="0">
            <a:spAutoFit/>
          </a:bodyPr>
          <a:lstStyle/>
          <a:p>
            <a:pPr algn="just"/>
            <a:r>
              <a:rPr lang="en-US" sz="4400" dirty="0">
                <a:solidFill>
                  <a:srgbClr val="FF0000"/>
                </a:solidFill>
                <a:latin typeface="Cambria" panose="02040503050406030204" pitchFamily="18" charset="0"/>
                <a:ea typeface="Cambria" panose="02040503050406030204" pitchFamily="18" charset="0"/>
              </a:rPr>
              <a:t>   </a:t>
            </a:r>
            <a:r>
              <a:rPr lang="vi-VN" sz="4400" dirty="0">
                <a:solidFill>
                  <a:srgbClr val="FF0000"/>
                </a:solidFill>
                <a:latin typeface="Cambria" panose="02040503050406030204" pitchFamily="18" charset="0"/>
                <a:ea typeface="Cambria" panose="02040503050406030204" pitchFamily="18" charset="0"/>
              </a:rPr>
              <a:t>Tình mẫu tử thiêng liêng, tình yêu của người mẹ dành cho con hòa chung vào tình yêu quê hương, đất nước, tạo thành một tình cảm lớn, mang lại nhiều cảm xúc cho người đọc.</a:t>
            </a:r>
            <a:endParaRPr lang="en-US" sz="4400" dirty="0">
              <a:solidFill>
                <a:srgbClr val="FF000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A2112A07-109E-49B0-9820-5E99D22F0298}"/>
              </a:ext>
            </a:extLst>
          </p:cNvPr>
          <p:cNvSpPr/>
          <p:nvPr/>
        </p:nvSpPr>
        <p:spPr>
          <a:xfrm>
            <a:off x="883861" y="492903"/>
            <a:ext cx="8007993" cy="769441"/>
          </a:xfrm>
          <a:prstGeom prst="rect">
            <a:avLst/>
          </a:prstGeom>
        </p:spPr>
        <p:txBody>
          <a:bodyPr wrap="square">
            <a:spAutoFit/>
          </a:bodyPr>
          <a:lstStyle/>
          <a:p>
            <a:pPr lvl="0" algn="just"/>
            <a:r>
              <a:rPr lang="en-US" sz="44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 </a:t>
            </a:r>
            <a:r>
              <a:rPr lang="vi-VN" sz="44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N</a:t>
            </a:r>
            <a:r>
              <a:rPr lang="en-US" sz="4400" b="1" dirty="0" err="1">
                <a:solidFill>
                  <a:srgbClr val="5D4649"/>
                </a:solidFill>
                <a:latin typeface="Cambria" panose="02040503050406030204" pitchFamily="18" charset="0"/>
                <a:ea typeface="Cambria" panose="02040503050406030204" pitchFamily="18" charset="0"/>
                <a:cs typeface="Times New Roman" panose="02020603050405020304" pitchFamily="18" charset="0"/>
              </a:rPr>
              <a:t>ội</a:t>
            </a:r>
            <a:r>
              <a:rPr lang="en-US" sz="44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 dung </a:t>
            </a:r>
            <a:r>
              <a:rPr lang="vi-VN" sz="4400" b="1" dirty="0">
                <a:solidFill>
                  <a:srgbClr val="5D4649"/>
                </a:solidFill>
                <a:latin typeface="Cambria" panose="02040503050406030204" pitchFamily="18" charset="0"/>
                <a:ea typeface="Cambria" panose="02040503050406030204" pitchFamily="18" charset="0"/>
                <a:cs typeface="Times New Roman" panose="02020603050405020304" pitchFamily="18" charset="0"/>
              </a:rPr>
              <a:t> bài thơ.</a:t>
            </a:r>
            <a:endParaRPr kumimoji="0" lang="en-US" sz="4400" b="1" i="0" u="none" strike="noStrike" kern="1200" cap="none" spc="0" normalizeH="0" baseline="0" noProof="0" dirty="0">
              <a:ln>
                <a:noFill/>
              </a:ln>
              <a:solidFill>
                <a:srgbClr val="5D4649"/>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63879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ó nên cho trẻ sơ sinh nằm nôi hay k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017" y="72099"/>
            <a:ext cx="8984974" cy="6728473"/>
          </a:xfrm>
          <a:prstGeom prst="rect">
            <a:avLst/>
          </a:prstGeom>
        </p:spPr>
      </p:pic>
      <p:pic>
        <p:nvPicPr>
          <p:cNvPr id="10" name="Picture 11" descr="Kết quả hình ảnh cho hình ảnh phụ nữ tà ôi địu 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78788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86201" y="611146"/>
            <a:ext cx="6232358" cy="1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0" y="0"/>
            <a:ext cx="12192000" cy="6858000"/>
          </a:xfrm>
          <a:prstGeom prst="roundRect">
            <a:avLst>
              <a:gd name="adj" fmla="val 2733"/>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dirty="0">
              <a:solidFill>
                <a:schemeClr val="tx1"/>
              </a:solidFill>
            </a:endParaRPr>
          </a:p>
        </p:txBody>
      </p:sp>
      <p:sp>
        <p:nvSpPr>
          <p:cNvPr id="4" name="TextBox 3"/>
          <p:cNvSpPr txBox="1"/>
          <p:nvPr/>
        </p:nvSpPr>
        <p:spPr>
          <a:xfrm>
            <a:off x="850006" y="1688602"/>
            <a:ext cx="5447763" cy="4524315"/>
          </a:xfrm>
          <a:prstGeom prst="rect">
            <a:avLst/>
          </a:prstGeom>
          <a:noFill/>
          <a:ln>
            <a:noFill/>
          </a:ln>
        </p:spPr>
        <p:txBody>
          <a:bodyPr wrap="square" rtlCol="0">
            <a:spAutoFit/>
          </a:bodyPr>
          <a:lstStyle/>
          <a:p>
            <a:r>
              <a:rPr lang="vi-VN" sz="2400">
                <a:latin typeface="Times New Roman" panose="02020603050405020304" pitchFamily="18" charset="0"/>
                <a:cs typeface="Times New Roman" panose="02020603050405020304" pitchFamily="18" charset="0"/>
              </a:rPr>
              <a:t>Em cu Tai ngủ trên lưng mẹ ơi</a:t>
            </a:r>
          </a:p>
          <a:p>
            <a:r>
              <a:rPr lang="vi-VN" sz="2400">
                <a:latin typeface="Times New Roman" panose="02020603050405020304" pitchFamily="18" charset="0"/>
                <a:cs typeface="Times New Roman" panose="02020603050405020304" pitchFamily="18" charset="0"/>
              </a:rPr>
              <a:t>Em ngủ cho ngoan</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đừng rời lưng mẹ</a:t>
            </a:r>
          </a:p>
          <a:p>
            <a:r>
              <a:rPr lang="vi-VN" sz="2400">
                <a:latin typeface="Times New Roman" panose="02020603050405020304" pitchFamily="18" charset="0"/>
                <a:cs typeface="Times New Roman" panose="02020603050405020304" pitchFamily="18" charset="0"/>
              </a:rPr>
              <a:t>Mẹ giã gạo mẹ nuôi bộ đội</a:t>
            </a:r>
          </a:p>
          <a:p>
            <a:r>
              <a:rPr lang="vi-VN" sz="2400">
                <a:latin typeface="Times New Roman" panose="02020603050405020304" pitchFamily="18" charset="0"/>
                <a:cs typeface="Times New Roman" panose="02020603050405020304" pitchFamily="18" charset="0"/>
              </a:rPr>
              <a:t>Nhịp chày nghiêng </a:t>
            </a:r>
            <a:r>
              <a:rPr lang="en-US" sz="2400">
                <a:latin typeface="Times New Roman" panose="02020603050405020304" pitchFamily="18" charset="0"/>
                <a:cs typeface="Times New Roman" panose="02020603050405020304" pitchFamily="18" charset="0"/>
              </a:rPr>
              <a:t>giấc</a:t>
            </a:r>
            <a:r>
              <a:rPr lang="vi-VN" sz="2400">
                <a:latin typeface="Times New Roman" panose="02020603050405020304" pitchFamily="18" charset="0"/>
                <a:cs typeface="Times New Roman" panose="02020603050405020304" pitchFamily="18" charset="0"/>
              </a:rPr>
              <a:t> ngủ em nghiêng</a:t>
            </a:r>
          </a:p>
          <a:p>
            <a:r>
              <a:rPr lang="vi-VN" sz="2400">
                <a:latin typeface="Times New Roman" panose="02020603050405020304" pitchFamily="18" charset="0"/>
                <a:cs typeface="Times New Roman" panose="02020603050405020304" pitchFamily="18" charset="0"/>
              </a:rPr>
              <a:t>Mồ hôi mẹ rơi má em nóng hổi</a:t>
            </a:r>
          </a:p>
          <a:p>
            <a:r>
              <a:rPr lang="vi-VN" sz="2400">
                <a:latin typeface="Times New Roman" panose="02020603050405020304" pitchFamily="18" charset="0"/>
                <a:cs typeface="Times New Roman" panose="02020603050405020304" pitchFamily="18" charset="0"/>
              </a:rPr>
              <a:t>Vai mẹ gầy nhấp nhô làm gối</a:t>
            </a:r>
          </a:p>
          <a:p>
            <a:r>
              <a:rPr lang="vi-VN" sz="2400">
                <a:latin typeface="Times New Roman" panose="02020603050405020304" pitchFamily="18" charset="0"/>
                <a:cs typeface="Times New Roman" panose="02020603050405020304" pitchFamily="18" charset="0"/>
              </a:rPr>
              <a:t>Lưng đưa nôi và tim hát thành lời:</a:t>
            </a:r>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Ngủ ngoan a-kay ơi, ngủ ngoan a-kay hỡi</a:t>
            </a:r>
          </a:p>
          <a:p>
            <a:r>
              <a:rPr lang="vi-VN" sz="2400">
                <a:latin typeface="Times New Roman" panose="02020603050405020304" pitchFamily="18" charset="0"/>
                <a:cs typeface="Times New Roman" panose="02020603050405020304" pitchFamily="18" charset="0"/>
              </a:rPr>
              <a:t>Mẹ thương a-kay, mẹ thương bộ đội</a:t>
            </a:r>
          </a:p>
          <a:p>
            <a:r>
              <a:rPr lang="vi-VN" sz="2400">
                <a:latin typeface="Times New Roman" panose="02020603050405020304" pitchFamily="18" charset="0"/>
                <a:cs typeface="Times New Roman" panose="02020603050405020304" pitchFamily="18" charset="0"/>
              </a:rPr>
              <a:t>Con mơ cho mẹ hạt gạo trắng ngần</a:t>
            </a:r>
          </a:p>
          <a:p>
            <a:r>
              <a:rPr lang="vi-VN" sz="2400">
                <a:latin typeface="Times New Roman" panose="02020603050405020304" pitchFamily="18" charset="0"/>
                <a:cs typeface="Times New Roman" panose="02020603050405020304" pitchFamily="18" charset="0"/>
              </a:rPr>
              <a:t>Mai sau con lớn vung chày lún sân...</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470529" y="1784713"/>
            <a:ext cx="4816699" cy="4154984"/>
          </a:xfrm>
          <a:prstGeom prst="rect">
            <a:avLst/>
          </a:prstGeom>
          <a:noFill/>
          <a:ln>
            <a:noFill/>
          </a:ln>
        </p:spPr>
        <p:txBody>
          <a:bodyPr wrap="square" rtlCol="0">
            <a:spAutoFit/>
          </a:bodyPr>
          <a:lstStyle/>
          <a:p>
            <a:r>
              <a:rPr lang="vi-VN" sz="2400">
                <a:latin typeface="Times New Roman" panose="02020603050405020304" pitchFamily="18" charset="0"/>
                <a:cs typeface="Times New Roman" panose="02020603050405020304" pitchFamily="18" charset="0"/>
              </a:rPr>
              <a:t>Em cu Tai ngủ trên lưng mẹ ơi</a:t>
            </a:r>
          </a:p>
          <a:p>
            <a:r>
              <a:rPr lang="vi-VN" sz="2400">
                <a:latin typeface="Times New Roman" panose="02020603050405020304" pitchFamily="18" charset="0"/>
                <a:cs typeface="Times New Roman" panose="02020603050405020304" pitchFamily="18" charset="0"/>
              </a:rPr>
              <a:t>Em ngủ cho ngoan, đừng rời lưng mẹ</a:t>
            </a:r>
          </a:p>
          <a:p>
            <a:r>
              <a:rPr lang="vi-VN" sz="2400">
                <a:latin typeface="Times New Roman" panose="02020603050405020304" pitchFamily="18" charset="0"/>
                <a:cs typeface="Times New Roman" panose="02020603050405020304" pitchFamily="18" charset="0"/>
              </a:rPr>
              <a:t>Mẹ đang tỉa bắp trên núi Ka-lưi</a:t>
            </a:r>
          </a:p>
          <a:p>
            <a:r>
              <a:rPr lang="vi-VN" sz="2400">
                <a:latin typeface="Times New Roman" panose="02020603050405020304" pitchFamily="18" charset="0"/>
                <a:cs typeface="Times New Roman" panose="02020603050405020304" pitchFamily="18" charset="0"/>
              </a:rPr>
              <a:t>Lưng núi thì to mà lưng mẹ nhỏ</a:t>
            </a:r>
          </a:p>
          <a:p>
            <a:r>
              <a:rPr lang="vi-VN" sz="2400">
                <a:latin typeface="Times New Roman" panose="02020603050405020304" pitchFamily="18" charset="0"/>
                <a:cs typeface="Times New Roman" panose="02020603050405020304" pitchFamily="18" charset="0"/>
              </a:rPr>
              <a:t>Em ngủ ngoan đừng làm mẹ mỏi</a:t>
            </a:r>
          </a:p>
          <a:p>
            <a:r>
              <a:rPr lang="vi-VN" sz="2400">
                <a:latin typeface="Times New Roman" panose="02020603050405020304" pitchFamily="18" charset="0"/>
                <a:cs typeface="Times New Roman" panose="02020603050405020304" pitchFamily="18" charset="0"/>
              </a:rPr>
              <a:t>Mặt trời của bắp thì nằm trên đồi</a:t>
            </a:r>
          </a:p>
          <a:p>
            <a:r>
              <a:rPr lang="vi-VN" sz="2400">
                <a:latin typeface="Times New Roman" panose="02020603050405020304" pitchFamily="18" charset="0"/>
                <a:cs typeface="Times New Roman" panose="02020603050405020304" pitchFamily="18" charset="0"/>
              </a:rPr>
              <a:t>Mặt trời của mẹ, em nằm trên lưng</a:t>
            </a:r>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Ngủ ngoan a-kay ơi, ngủ ngoan a-kay hỡi...</a:t>
            </a:r>
            <a:endParaRPr lang="en-US" sz="2400">
              <a:latin typeface="Times New Roman" panose="02020603050405020304" pitchFamily="18" charset="0"/>
              <a:cs typeface="Times New Roman" panose="02020603050405020304" pitchFamily="18" charset="0"/>
            </a:endParaRPr>
          </a:p>
          <a:p>
            <a:pPr algn="r"/>
            <a:r>
              <a:rPr lang="en-US" sz="2400">
                <a:latin typeface="Times New Roman" panose="02020603050405020304" pitchFamily="18" charset="0"/>
                <a:cs typeface="Times New Roman" panose="02020603050405020304" pitchFamily="18" charset="0"/>
              </a:rPr>
              <a:t>Nguyễn Khoa Điềm</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50006" y="572725"/>
            <a:ext cx="10437222" cy="919401"/>
          </a:xfrm>
          <a:prstGeom prst="round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2800" b="1" kern="0">
                <a:solidFill>
                  <a:srgbClr val="FF0000"/>
                </a:solidFill>
                <a:latin typeface="Palatino Linotype" panose="02040502050505030304" pitchFamily="18" charset="0"/>
                <a:cs typeface="Times New Roman" panose="02020603050405020304" pitchFamily="18" charset="0"/>
              </a:rPr>
              <a:t>Khúc hát ru những em bé lớn trên lưng mẹ</a:t>
            </a:r>
          </a:p>
          <a:p>
            <a:pPr marL="0" marR="0" lvl="0" indent="0" algn="ctr" defTabSz="914400" rtl="0" eaLnBrk="1" fontAlgn="auto" latinLnBrk="0" hangingPunct="1">
              <a:spcBef>
                <a:spcPts val="0"/>
              </a:spcBef>
              <a:spcAft>
                <a:spcPts val="0"/>
              </a:spcAft>
              <a:buClrTx/>
              <a:buSzTx/>
              <a:buFontTx/>
              <a:buNone/>
              <a:tabLst/>
              <a:defRPr/>
            </a:pPr>
            <a:r>
              <a:rPr kumimoji="0" lang="en-US" sz="2000" i="1" u="none" strike="noStrike" kern="0" cap="none" spc="0" normalizeH="0" noProof="0">
                <a:ln>
                  <a:noFill/>
                </a:ln>
                <a:uLnTx/>
                <a:uFillTx/>
                <a:latin typeface="Palatino Linotype" panose="02040502050505030304" pitchFamily="18" charset="0"/>
                <a:cs typeface="Times New Roman" panose="02020603050405020304" pitchFamily="18" charset="0"/>
              </a:rPr>
              <a:t>(Trích)</a:t>
            </a:r>
          </a:p>
        </p:txBody>
      </p:sp>
    </p:spTree>
    <p:custDataLst>
      <p:tags r:id="rId1"/>
    </p:custDataLst>
    <p:extLst>
      <p:ext uri="{BB962C8B-B14F-4D97-AF65-F5344CB8AC3E}">
        <p14:creationId xmlns:p14="http://schemas.microsoft.com/office/powerpoint/2010/main" val="14873427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8620" y="0"/>
            <a:ext cx="3795628" cy="790039"/>
          </a:xfrm>
          <a:prstGeom prst="roundRect">
            <a:avLst>
              <a:gd name="adj" fmla="val 18361"/>
            </a:avLst>
          </a:prstGeom>
          <a:solidFill>
            <a:srgbClr val="FFF1C6"/>
          </a:solidFill>
        </p:spPr>
        <p:txBody>
          <a:bodyPr wrap="square">
            <a:spAutoFit/>
          </a:bodyPr>
          <a:lstStyle/>
          <a:p>
            <a:pPr lvl="0" algn="ctr">
              <a:defRPr/>
            </a:pPr>
            <a:r>
              <a:rPr lang="en-US" altLang="zh-CN" sz="4000" b="1" kern="0" dirty="0" err="1">
                <a:solidFill>
                  <a:srgbClr val="E66126"/>
                </a:solidFill>
                <a:latin typeface="Times New Roman" panose="02020603050405020304" pitchFamily="18" charset="0"/>
                <a:ea typeface="inpin heiti" charset="-122"/>
                <a:cs typeface="Times New Roman" panose="02020603050405020304" pitchFamily="18" charset="0"/>
              </a:rPr>
              <a:t>Đoạn</a:t>
            </a:r>
            <a:r>
              <a:rPr lang="en-US" altLang="zh-CN" sz="4000" b="1" kern="0" dirty="0">
                <a:solidFill>
                  <a:srgbClr val="E66126"/>
                </a:solidFill>
                <a:latin typeface="Times New Roman" panose="02020603050405020304" pitchFamily="18" charset="0"/>
                <a:ea typeface="inpin heiti" charset="-122"/>
                <a:cs typeface="Times New Roman" panose="02020603050405020304" pitchFamily="18" charset="0"/>
              </a:rPr>
              <a:t> 1</a:t>
            </a:r>
            <a:endParaRPr lang="zh-CN" altLang="en-US" sz="4000" b="1" kern="0" dirty="0">
              <a:solidFill>
                <a:srgbClr val="E66126"/>
              </a:solidFill>
              <a:latin typeface="Times New Roman" panose="02020603050405020304" pitchFamily="18" charset="0"/>
              <a:ea typeface="inpin heiti"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rot="16200000">
            <a:off x="-98312" y="-61225"/>
            <a:ext cx="919963" cy="919963"/>
          </a:xfrm>
          <a:prstGeom prst="rect">
            <a:avLst/>
          </a:prstGeom>
        </p:spPr>
      </p:pic>
      <p:sp>
        <p:nvSpPr>
          <p:cNvPr id="7" name="Text Box 5"/>
          <p:cNvSpPr txBox="1">
            <a:spLocks noChangeArrowheads="1"/>
          </p:cNvSpPr>
          <p:nvPr/>
        </p:nvSpPr>
        <p:spPr bwMode="auto">
          <a:xfrm>
            <a:off x="1108711" y="851265"/>
            <a:ext cx="9332378"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vi-VN" sz="3600" dirty="0">
                <a:latin typeface="+mj-lt"/>
                <a:ea typeface="微软雅黑" panose="020B0503020204020204" pitchFamily="34" charset="-122"/>
              </a:rPr>
              <a:t>Em </a:t>
            </a:r>
            <a:r>
              <a:rPr lang="en-US" sz="3600" dirty="0">
                <a:latin typeface="Times New Roman" panose="02020603050405020304" pitchFamily="18" charset="0"/>
                <a:ea typeface="微软雅黑" panose="020B0503020204020204" pitchFamily="34" charset="-122"/>
                <a:cs typeface="Times New Roman" panose="02020603050405020304" pitchFamily="18" charset="0"/>
              </a:rPr>
              <a:t>c</a:t>
            </a:r>
            <a:r>
              <a:rPr lang="vi-VN" sz="3600" dirty="0">
                <a:latin typeface="+mj-lt"/>
                <a:ea typeface="微软雅黑" panose="020B0503020204020204" pitchFamily="34" charset="-122"/>
              </a:rPr>
              <a:t>u Tai</a:t>
            </a:r>
            <a:r>
              <a:rPr lang="en-US" sz="3600" dirty="0">
                <a:solidFill>
                  <a:srgbClr val="FF0000"/>
                </a:solidFill>
                <a:latin typeface="Times New Roman" pitchFamily="18" charset="0"/>
                <a:cs typeface="Times New Roman" pitchFamily="18" charset="0"/>
              </a:rPr>
              <a:t> /</a:t>
            </a:r>
            <a:r>
              <a:rPr lang="vi-VN" sz="3600" dirty="0">
                <a:latin typeface="+mj-lt"/>
                <a:ea typeface="微软雅黑" panose="020B0503020204020204" pitchFamily="34" charset="-122"/>
              </a:rPr>
              <a:t> ngủ trên lưng mẹ ơi</a:t>
            </a:r>
          </a:p>
          <a:p>
            <a:r>
              <a:rPr lang="vi-VN" sz="3600" dirty="0">
                <a:latin typeface="+mj-lt"/>
                <a:ea typeface="微软雅黑" panose="020B0503020204020204" pitchFamily="34" charset="-122"/>
              </a:rPr>
              <a:t>Em ngủ cho ngoan</a:t>
            </a:r>
            <a:r>
              <a:rPr lang="en-US" sz="3600" dirty="0">
                <a:solidFill>
                  <a:srgbClr val="FF0000"/>
                </a:solidFill>
                <a:latin typeface="Times New Roman" pitchFamily="18" charset="0"/>
                <a:cs typeface="Times New Roman" pitchFamily="18" charset="0"/>
              </a:rPr>
              <a:t> /</a:t>
            </a:r>
            <a:r>
              <a:rPr lang="en-US" sz="3600" dirty="0">
                <a:latin typeface="+mj-lt"/>
                <a:ea typeface="微软雅黑" panose="020B0503020204020204" pitchFamily="34" charset="-122"/>
                <a:cs typeface="Times New Roman" panose="02020603050405020304" pitchFamily="18" charset="0"/>
              </a:rPr>
              <a:t>,</a:t>
            </a:r>
            <a:r>
              <a:rPr lang="vi-VN" sz="3600" dirty="0">
                <a:latin typeface="+mj-lt"/>
                <a:ea typeface="微软雅黑" panose="020B0503020204020204" pitchFamily="34" charset="-122"/>
              </a:rPr>
              <a:t> </a:t>
            </a:r>
            <a:r>
              <a:rPr lang="vi-VN" sz="3600"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đừng rời</a:t>
            </a:r>
            <a:r>
              <a:rPr lang="vi-VN" sz="3600" dirty="0">
                <a:latin typeface="Times New Roman" panose="02020603050405020304" pitchFamily="18" charset="0"/>
                <a:ea typeface="微软雅黑" panose="020B0503020204020204" pitchFamily="34" charset="-122"/>
                <a:cs typeface="Times New Roman" panose="02020603050405020304" pitchFamily="18" charset="0"/>
              </a:rPr>
              <a:t> lưng </a:t>
            </a:r>
            <a:r>
              <a:rPr lang="vi-VN" sz="3600" dirty="0">
                <a:latin typeface="+mj-lt"/>
                <a:ea typeface="微软雅黑" panose="020B0503020204020204" pitchFamily="34" charset="-122"/>
              </a:rPr>
              <a:t>mẹ</a:t>
            </a:r>
            <a:endParaRPr lang="en-US" sz="3600" dirty="0">
              <a:latin typeface="+mj-lt"/>
              <a:cs typeface="Times New Roman" pitchFamily="18" charset="0"/>
            </a:endParaRPr>
          </a:p>
          <a:p>
            <a:pPr fontAlgn="base">
              <a:spcBef>
                <a:spcPct val="10000"/>
              </a:spcBef>
              <a:spcAft>
                <a:spcPct val="10000"/>
              </a:spcAft>
            </a:pPr>
            <a:r>
              <a:rPr lang="en-US" sz="3600" dirty="0" err="1">
                <a:solidFill>
                  <a:prstClr val="black"/>
                </a:solidFill>
                <a:latin typeface="Times New Roman" pitchFamily="18" charset="0"/>
                <a:cs typeface="Times New Roman" pitchFamily="18" charset="0"/>
              </a:rPr>
              <a:t>Mẹ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giã</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gạo</a:t>
            </a:r>
            <a:r>
              <a:rPr lang="en-US" sz="3600" dirty="0">
                <a:solidFill>
                  <a:srgbClr val="FF0000"/>
                </a:solidFill>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nuôi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đội</a:t>
            </a:r>
            <a:endParaRPr lang="en-US" sz="3600" dirty="0">
              <a:solidFill>
                <a:prstClr val="black"/>
              </a:solidFill>
              <a:latin typeface="Times New Roman" pitchFamily="18" charset="0"/>
              <a:cs typeface="Times New Roman" pitchFamily="18" charset="0"/>
            </a:endParaRPr>
          </a:p>
          <a:p>
            <a:pPr fontAlgn="base">
              <a:spcBef>
                <a:spcPct val="10000"/>
              </a:spcBef>
              <a:spcAft>
                <a:spcPct val="10000"/>
              </a:spcAft>
            </a:pPr>
            <a:r>
              <a:rPr lang="en-US" sz="3600" dirty="0" err="1">
                <a:solidFill>
                  <a:prstClr val="black"/>
                </a:solidFill>
                <a:latin typeface="Times New Roman" pitchFamily="18" charset="0"/>
                <a:cs typeface="Times New Roman" pitchFamily="18" charset="0"/>
              </a:rPr>
              <a:t>Nhịp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chày</a:t>
            </a:r>
            <a:r>
              <a:rPr lang="en-US" sz="3600" dirty="0">
                <a:solidFill>
                  <a:prstClr val="black"/>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nghiêng</a:t>
            </a:r>
            <a:r>
              <a:rPr lang="en-US" sz="3600" dirty="0">
                <a:solidFill>
                  <a:srgbClr val="FF3300"/>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giấc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ngủ</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nghiêng</a:t>
            </a:r>
            <a:endParaRPr lang="en-US" sz="3600" dirty="0">
              <a:latin typeface="Times New Roman" pitchFamily="18" charset="0"/>
              <a:cs typeface="Times New Roman" pitchFamily="18" charset="0"/>
            </a:endParaRPr>
          </a:p>
          <a:p>
            <a:pPr fontAlgn="base">
              <a:spcBef>
                <a:spcPct val="10000"/>
              </a:spcBef>
              <a:spcAft>
                <a:spcPct val="10000"/>
              </a:spcAft>
            </a:pPr>
            <a:r>
              <a:rPr lang="en-US" sz="3600" dirty="0" err="1">
                <a:solidFill>
                  <a:prstClr val="black"/>
                </a:solidFill>
                <a:latin typeface="Times New Roman" pitchFamily="18" charset="0"/>
                <a:cs typeface="Times New Roman" pitchFamily="18" charset="0"/>
              </a:rPr>
              <a:t>Mồ</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hôi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rơi</a:t>
            </a:r>
            <a:r>
              <a:rPr lang="en-US" sz="3600" dirty="0">
                <a:solidFill>
                  <a:srgbClr val="FF0000"/>
                </a:solidFill>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má</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hổi</a:t>
            </a:r>
            <a:endParaRPr lang="en-US" sz="3600" dirty="0">
              <a:latin typeface="Times New Roman" pitchFamily="18" charset="0"/>
              <a:cs typeface="Times New Roman" pitchFamily="18" charset="0"/>
            </a:endParaRPr>
          </a:p>
          <a:p>
            <a:pPr fontAlgn="base">
              <a:spcBef>
                <a:spcPct val="10000"/>
              </a:spcBef>
              <a:spcAft>
                <a:spcPct val="10000"/>
              </a:spcAft>
            </a:pPr>
            <a:r>
              <a:rPr lang="en-US" sz="3600" dirty="0" err="1">
                <a:solidFill>
                  <a:prstClr val="black"/>
                </a:solidFill>
                <a:latin typeface="Times New Roman" pitchFamily="18" charset="0"/>
                <a:cs typeface="Times New Roman" pitchFamily="18" charset="0"/>
              </a:rPr>
              <a:t>Vai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gầy</a:t>
            </a:r>
            <a:r>
              <a:rPr lang="en-US" sz="3600" dirty="0">
                <a:solidFill>
                  <a:srgbClr val="FF0000"/>
                </a:solidFill>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nhô</a:t>
            </a:r>
            <a:r>
              <a:rPr lang="en-US" sz="3600" dirty="0">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gối</a:t>
            </a:r>
            <a:endParaRPr lang="en-US" sz="3600" dirty="0">
              <a:solidFill>
                <a:prstClr val="black"/>
              </a:solidFill>
              <a:latin typeface="Times New Roman" pitchFamily="18" charset="0"/>
              <a:cs typeface="Times New Roman" pitchFamily="18" charset="0"/>
            </a:endParaRPr>
          </a:p>
          <a:p>
            <a:pPr fontAlgn="base">
              <a:spcBef>
                <a:spcPct val="10000"/>
              </a:spcBef>
              <a:spcAft>
                <a:spcPct val="10000"/>
              </a:spcAft>
            </a:pPr>
            <a:r>
              <a:rPr lang="en-US" sz="3600" dirty="0" err="1">
                <a:solidFill>
                  <a:prstClr val="black"/>
                </a:solidFill>
                <a:latin typeface="Times New Roman" pitchFamily="18" charset="0"/>
                <a:cs typeface="Times New Roman" pitchFamily="18" charset="0"/>
              </a:rPr>
              <a:t>Lưng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đưa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nôi</a:t>
            </a:r>
            <a:r>
              <a:rPr lang="en-US" sz="3600" dirty="0">
                <a:solidFill>
                  <a:srgbClr val="FF0000"/>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tim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hát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thành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lời</a:t>
            </a:r>
            <a:r>
              <a:rPr lang="en-US" sz="3600" dirty="0">
                <a:solidFill>
                  <a:prstClr val="black"/>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38911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343891" cy="1234083"/>
            <a:chOff x="2076774" y="2479729"/>
            <a:chExt cx="731520" cy="731520"/>
          </a:xfrm>
        </p:grpSpPr>
        <p:sp>
          <p:nvSpPr>
            <p:cNvPr id="13" name="Rounded Rectangle 12"/>
            <p:cNvSpPr/>
            <p:nvPr/>
          </p:nvSpPr>
          <p:spPr>
            <a:xfrm>
              <a:off x="2076774" y="2479729"/>
              <a:ext cx="731520" cy="731520"/>
            </a:xfrm>
            <a:prstGeom prst="roundRect">
              <a:avLst/>
            </a:prstGeom>
            <a:solidFill>
              <a:srgbClr val="80CDE1"/>
            </a:solidFill>
            <a:ln w="12700" cap="flat" cmpd="sng" algn="ctr">
              <a:solidFill>
                <a:srgbClr val="80CD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a:endParaRP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sp>
        <p:nvSpPr>
          <p:cNvPr id="3" name="Rounded Rectangle 2"/>
          <p:cNvSpPr/>
          <p:nvPr/>
        </p:nvSpPr>
        <p:spPr>
          <a:xfrm>
            <a:off x="1462224" y="8836"/>
            <a:ext cx="10665378" cy="646986"/>
          </a:xfrm>
          <a:prstGeom prst="roundRect">
            <a:avLst/>
          </a:prstGeom>
          <a:solidFill>
            <a:srgbClr val="FFF1C6"/>
          </a:solidFill>
          <a:ln>
            <a:solidFill>
              <a:srgbClr val="FFC000"/>
            </a:solidFill>
            <a:prstDash val="lgDash"/>
          </a:ln>
          <a:effectLst>
            <a:outerShdw blurRad="50800" dist="38100" dir="5400000" algn="t" rotWithShape="0">
              <a:prstClr val="black">
                <a:alpha val="40000"/>
              </a:prstClr>
            </a:outerShdw>
          </a:effectLst>
        </p:spPr>
        <p:txBody>
          <a:bodyPr wrap="square">
            <a:spAutoFit/>
          </a:bodyPr>
          <a:lstStyle/>
          <a:p>
            <a:pPr algn="just">
              <a:defRPr/>
            </a:pPr>
            <a:r>
              <a:rPr lang="en-US" altLang="zh-CN" sz="3200">
                <a:solidFill>
                  <a:srgbClr val="3333FF"/>
                </a:solidFill>
                <a:latin typeface="Times New Roman" panose="02020603050405020304" pitchFamily="18" charset="0"/>
                <a:ea typeface="SimSun" panose="02010600030101010101" pitchFamily="2" charset="-122"/>
                <a:cs typeface="Times New Roman" panose="02020603050405020304" pitchFamily="18" charset="0"/>
              </a:rPr>
              <a:t>2. Người mẹ làm những công việc gì? </a:t>
            </a:r>
          </a:p>
        </p:txBody>
      </p:sp>
      <p:sp>
        <p:nvSpPr>
          <p:cNvPr id="7" name="Text Box 7">
            <a:extLst>
              <a:ext uri="{FF2B5EF4-FFF2-40B4-BE49-F238E27FC236}">
                <a16:creationId xmlns:a16="http://schemas.microsoft.com/office/drawing/2014/main" id="{F6A09958-0ECD-4335-97DB-18F1E596A735}"/>
              </a:ext>
            </a:extLst>
          </p:cNvPr>
          <p:cNvSpPr txBox="1">
            <a:spLocks noChangeArrowheads="1"/>
          </p:cNvSpPr>
          <p:nvPr/>
        </p:nvSpPr>
        <p:spPr bwMode="auto">
          <a:xfrm>
            <a:off x="0" y="1575833"/>
            <a:ext cx="12153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Người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con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khôn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lớn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giã</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gạo</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bộ</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tỉa</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bắp</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trên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nương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9" name="Text Box 5">
            <a:extLst>
              <a:ext uri="{FF2B5EF4-FFF2-40B4-BE49-F238E27FC236}">
                <a16:creationId xmlns:a16="http://schemas.microsoft.com/office/drawing/2014/main" id="{968F6BD1-E852-4455-81F8-809607B90221}"/>
              </a:ext>
            </a:extLst>
          </p:cNvPr>
          <p:cNvSpPr txBox="1">
            <a:spLocks noChangeArrowheads="1"/>
          </p:cNvSpPr>
          <p:nvPr/>
        </p:nvSpPr>
        <p:spPr bwMode="auto">
          <a:xfrm>
            <a:off x="2531117" y="2464739"/>
            <a:ext cx="63125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 </a:t>
            </a:r>
            <a:r>
              <a:rPr kumimoji="0" lang="en-US" altLang="zh-CN" sz="3200" i="1" u="none" strike="noStrike" kern="1200" cap="none" spc="0" normalizeH="0" baseline="0" noProof="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giã</a:t>
            </a: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gạo</a:t>
            </a:r>
            <a:r>
              <a:rPr kumimoji="0" lang="en-US" altLang="zh-CN" sz="3200" i="1" u="none" strike="noStrike" kern="1200" cap="none" spc="0" normalizeH="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bộ</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đội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0" name="Text Box 5">
            <a:extLst>
              <a:ext uri="{FF2B5EF4-FFF2-40B4-BE49-F238E27FC236}">
                <a16:creationId xmlns:a16="http://schemas.microsoft.com/office/drawing/2014/main" id="{D14B45CC-6B88-4FEB-8E64-BA3110238E99}"/>
              </a:ext>
            </a:extLst>
          </p:cNvPr>
          <p:cNvSpPr txBox="1">
            <a:spLocks noChangeArrowheads="1"/>
          </p:cNvSpPr>
          <p:nvPr/>
        </p:nvSpPr>
        <p:spPr bwMode="auto">
          <a:xfrm>
            <a:off x="2531117" y="3646032"/>
            <a:ext cx="70562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đang</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tỉa</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bắp</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trên</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núi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Ka-</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lưi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1" name="Text Box 5">
            <a:extLst>
              <a:ext uri="{FF2B5EF4-FFF2-40B4-BE49-F238E27FC236}">
                <a16:creationId xmlns:a16="http://schemas.microsoft.com/office/drawing/2014/main" id="{0CEB51DA-7568-4633-B62B-0D1D2B87ABC1}"/>
              </a:ext>
            </a:extLst>
          </p:cNvPr>
          <p:cNvSpPr txBox="1">
            <a:spLocks noChangeArrowheads="1"/>
          </p:cNvSpPr>
          <p:nvPr/>
        </p:nvSpPr>
        <p:spPr bwMode="auto">
          <a:xfrm>
            <a:off x="2531117" y="3028232"/>
            <a:ext cx="7539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thương</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a-kay,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thương</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bộ</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đội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ustDataLst>
      <p:tags r:id="rId1"/>
    </p:custDataLst>
    <p:extLst>
      <p:ext uri="{BB962C8B-B14F-4D97-AF65-F5344CB8AC3E}">
        <p14:creationId xmlns:p14="http://schemas.microsoft.com/office/powerpoint/2010/main" val="1232605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4" descr="Copy of DSC_0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290" y="471553"/>
            <a:ext cx="6002955" cy="59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56185" y="379008"/>
            <a:ext cx="5638224" cy="6059320"/>
          </a:xfrm>
          <a:prstGeom prst="rect">
            <a:avLst/>
          </a:prstGeom>
        </p:spPr>
      </p:pic>
    </p:spTree>
    <p:custDataLst>
      <p:tags r:id="rId1"/>
    </p:custDataLst>
    <p:extLst>
      <p:ext uri="{BB962C8B-B14F-4D97-AF65-F5344CB8AC3E}">
        <p14:creationId xmlns:p14="http://schemas.microsoft.com/office/powerpoint/2010/main" val="813471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445327" y="57023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spcBef>
                <a:spcPct val="50000"/>
              </a:spcBef>
            </a:pPr>
            <a:r>
              <a:rPr lang="en-US" sz="3200">
                <a:solidFill>
                  <a:srgbClr val="3333FF"/>
                </a:solidFill>
                <a:latin typeface="Times New Roman" pitchFamily="18" charset="0"/>
                <a:cs typeface="Times New Roman" pitchFamily="18" charset="0"/>
              </a:rPr>
              <a:t>      Những </a:t>
            </a:r>
            <a:r>
              <a:rPr lang="en-US" sz="3200" dirty="0" err="1">
                <a:solidFill>
                  <a:srgbClr val="3333FF"/>
                </a:solidFill>
                <a:latin typeface="Times New Roman" pitchFamily="18" charset="0"/>
                <a:cs typeface="Times New Roman" pitchFamily="18" charset="0"/>
              </a:rPr>
              <a:t>việc</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làm</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của</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mẹ</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góp</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phần</a:t>
            </a:r>
            <a:r>
              <a:rPr lang="en-US" sz="3200" dirty="0">
                <a:solidFill>
                  <a:srgbClr val="3333FF"/>
                </a:solidFill>
                <a:latin typeface="Times New Roman" pitchFamily="18" charset="0"/>
                <a:cs typeface="Times New Roman" pitchFamily="18" charset="0"/>
              </a:rPr>
              <a:t> to </a:t>
            </a:r>
            <a:r>
              <a:rPr lang="en-US" sz="3200" dirty="0" err="1">
                <a:solidFill>
                  <a:srgbClr val="3333FF"/>
                </a:solidFill>
                <a:latin typeface="Times New Roman" pitchFamily="18" charset="0"/>
                <a:cs typeface="Times New Roman" pitchFamily="18" charset="0"/>
              </a:rPr>
              <a:t>lớn</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vào</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công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cuộc</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chống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Mỹ</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cứu</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nước</a:t>
            </a:r>
            <a:r>
              <a:rPr lang="en-US" sz="3200" dirty="0">
                <a:solidFill>
                  <a:srgbClr val="3333FF"/>
                </a:solidFill>
                <a:latin typeface="Times New Roman" pitchFamily="18" charset="0"/>
                <a:cs typeface="Times New Roman" pitchFamily="18" charset="0"/>
              </a:rPr>
              <a:t>.</a:t>
            </a:r>
          </a:p>
        </p:txBody>
      </p:sp>
      <p:pic>
        <p:nvPicPr>
          <p:cNvPr id="3" name="Picture 7" descr="Nhung hinh anh thoi khac lich su tien vao Sai Gon 30/4/19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804" y="798897"/>
            <a:ext cx="460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Kết quả hình ảnh cho hinh anh chien thang cua quan doi viet nam nam 1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083" y="798897"/>
            <a:ext cx="462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10170" y="101694"/>
            <a:ext cx="7552067" cy="584775"/>
          </a:xfrm>
          <a:prstGeom prst="rect">
            <a:avLst/>
          </a:prstGeom>
        </p:spPr>
        <p:txBody>
          <a:bodyPr wrap="none">
            <a:spAutoFit/>
          </a:bodyPr>
          <a:lstStyle/>
          <a:p>
            <a:r>
              <a:rPr lang="en-US" altLang="zh-CN" sz="3200">
                <a:solidFill>
                  <a:srgbClr val="3333FF"/>
                </a:solidFill>
                <a:latin typeface="Times New Roman" panose="02020603050405020304" pitchFamily="18" charset="0"/>
                <a:ea typeface="SimSun" panose="02010600030101010101" pitchFamily="2" charset="-122"/>
                <a:cs typeface="Times New Roman" panose="02020603050405020304" pitchFamily="18" charset="0"/>
              </a:rPr>
              <a:t>Những công việc đó có ý nghĩa như thế nào?</a:t>
            </a:r>
            <a:endParaRPr lang="en-US" sz="3200"/>
          </a:p>
        </p:txBody>
      </p:sp>
    </p:spTree>
    <p:extLst>
      <p:ext uri="{BB962C8B-B14F-4D97-AF65-F5344CB8AC3E}">
        <p14:creationId xmlns:p14="http://schemas.microsoft.com/office/powerpoint/2010/main" val="4082494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0880" y="106680"/>
            <a:ext cx="3200400" cy="1524000"/>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Rectangle 3"/>
          <p:cNvSpPr/>
          <p:nvPr/>
        </p:nvSpPr>
        <p:spPr>
          <a:xfrm>
            <a:off x="4922520" y="701040"/>
            <a:ext cx="807720" cy="44196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p:cNvGrpSpPr/>
          <p:nvPr/>
        </p:nvGrpSpPr>
        <p:grpSpPr>
          <a:xfrm>
            <a:off x="73636" y="55173"/>
            <a:ext cx="731520" cy="1234083"/>
            <a:chOff x="2076774" y="2479729"/>
            <a:chExt cx="731520" cy="731520"/>
          </a:xfrm>
        </p:grpSpPr>
        <p:sp>
          <p:nvSpPr>
            <p:cNvPr id="6" name="Rounded Rectangle 5"/>
            <p:cNvSpPr/>
            <p:nvPr/>
          </p:nvSpPr>
          <p:spPr>
            <a:xfrm>
              <a:off x="2076774" y="2479729"/>
              <a:ext cx="731520" cy="731520"/>
            </a:xfrm>
            <a:prstGeom prst="roundRect">
              <a:avLst/>
            </a:prstGeom>
            <a:solidFill>
              <a:srgbClr val="80CDE1"/>
            </a:solidFill>
            <a:ln w="12700" cap="flat" cmpd="sng" algn="ctr">
              <a:solidFill>
                <a:srgbClr val="80CD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sp>
        <p:nvSpPr>
          <p:cNvPr id="8" name="Rounded Rectangle 7"/>
          <p:cNvSpPr/>
          <p:nvPr/>
        </p:nvSpPr>
        <p:spPr>
          <a:xfrm>
            <a:off x="995788" y="46008"/>
            <a:ext cx="11149207" cy="1191816"/>
          </a:xfrm>
          <a:prstGeom prst="roundRect">
            <a:avLst/>
          </a:prstGeom>
          <a:solidFill>
            <a:srgbClr val="FFF1C6"/>
          </a:solidFill>
          <a:ln>
            <a:solidFill>
              <a:srgbClr val="FFC000"/>
            </a:solidFill>
            <a:prstDash val="lgDash"/>
          </a:ln>
          <a:effectLst>
            <a:outerShdw blurRad="50800" dist="38100" dir="5400000" algn="t" rotWithShape="0">
              <a:prstClr val="black">
                <a:alpha val="40000"/>
              </a:prstClr>
            </a:outerShdw>
          </a:effectLst>
        </p:spPr>
        <p:txBody>
          <a:bodyPr wrap="square">
            <a:spAutoFit/>
          </a:bodyPr>
          <a:lstStyle/>
          <a:p>
            <a:pPr lvl="0" algn="just" eaLnBrk="0" fontAlgn="base" hangingPunct="0">
              <a:spcBef>
                <a:spcPct val="0"/>
              </a:spcBef>
              <a:spcAft>
                <a:spcPct val="0"/>
              </a:spcAft>
              <a:defRPr/>
            </a:pPr>
            <a:r>
              <a:rPr lang="en-US" altLang="zh-CN" sz="3200">
                <a:solidFill>
                  <a:srgbClr val="3333FF"/>
                </a:solidFill>
                <a:latin typeface="Times New Roman" panose="02020603050405020304" pitchFamily="18" charset="0"/>
                <a:ea typeface="SimSun" panose="02010600030101010101" pitchFamily="2" charset="-122"/>
                <a:cs typeface="Times New Roman" panose="02020603050405020304" pitchFamily="18" charset="0"/>
              </a:rPr>
              <a:t>3. Tìm những hình ảnh đẹp nói lên tình yêu thương và niềm hi vọng của người mẹ đối với con?</a:t>
            </a:r>
          </a:p>
        </p:txBody>
      </p:sp>
      <p:sp>
        <p:nvSpPr>
          <p:cNvPr id="10" name="Text Box 6">
            <a:extLst>
              <a:ext uri="{FF2B5EF4-FFF2-40B4-BE49-F238E27FC236}">
                <a16:creationId xmlns:a16="http://schemas.microsoft.com/office/drawing/2014/main" id="{71BE4E62-3791-4852-A086-C839FC71CE1A}"/>
              </a:ext>
            </a:extLst>
          </p:cNvPr>
          <p:cNvSpPr txBox="1">
            <a:spLocks noChangeArrowheads="1"/>
          </p:cNvSpPr>
          <p:nvPr/>
        </p:nvSpPr>
        <p:spPr bwMode="auto">
          <a:xfrm>
            <a:off x="-4050" y="1461808"/>
            <a:ext cx="121607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6633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Tình</a:t>
            </a: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yêu</a:t>
            </a: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con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Lưng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đưa</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nôi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tim</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hát</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thành</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lời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thương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a-kay –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Mặt</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trời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em</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nằm</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trên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lưng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1" name="Text Box 7">
            <a:extLst>
              <a:ext uri="{FF2B5EF4-FFF2-40B4-BE49-F238E27FC236}">
                <a16:creationId xmlns:a16="http://schemas.microsoft.com/office/drawing/2014/main" id="{7351018E-629D-40A5-B36E-D1B15A70BEB6}"/>
              </a:ext>
            </a:extLst>
          </p:cNvPr>
          <p:cNvSpPr txBox="1">
            <a:spLocks noChangeArrowheads="1"/>
          </p:cNvSpPr>
          <p:nvPr/>
        </p:nvSpPr>
        <p:spPr bwMode="auto">
          <a:xfrm>
            <a:off x="53361" y="4668786"/>
            <a:ext cx="12103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Hi vọng của mẹ với con</a:t>
            </a: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Mai sau con lớn vung chày lún sân.</a:t>
            </a:r>
          </a:p>
        </p:txBody>
      </p:sp>
      <p:sp>
        <p:nvSpPr>
          <p:cNvPr id="12" name="Text Box 5">
            <a:extLst>
              <a:ext uri="{FF2B5EF4-FFF2-40B4-BE49-F238E27FC236}">
                <a16:creationId xmlns:a16="http://schemas.microsoft.com/office/drawing/2014/main" id="{30D67DB6-5A7F-4E20-AE08-693CBDE3C2E0}"/>
              </a:ext>
            </a:extLst>
          </p:cNvPr>
          <p:cNvSpPr txBox="1">
            <a:spLocks noChangeArrowheads="1"/>
          </p:cNvSpPr>
          <p:nvPr/>
        </p:nvSpPr>
        <p:spPr bwMode="auto">
          <a:xfrm>
            <a:off x="2519996" y="3599911"/>
            <a:ext cx="88925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mn-cs"/>
              </a:rPr>
              <a:t>“Mẹ thương a-kay, mẹ thương bộ đội”</a:t>
            </a:r>
          </a:p>
        </p:txBody>
      </p:sp>
      <p:sp>
        <p:nvSpPr>
          <p:cNvPr id="13" name="Text Box 5">
            <a:extLst>
              <a:ext uri="{FF2B5EF4-FFF2-40B4-BE49-F238E27FC236}">
                <a16:creationId xmlns:a16="http://schemas.microsoft.com/office/drawing/2014/main" id="{57CF8B50-74A2-4C6E-842F-EFCA3C0EF978}"/>
              </a:ext>
            </a:extLst>
          </p:cNvPr>
          <p:cNvSpPr txBox="1">
            <a:spLocks noChangeArrowheads="1"/>
          </p:cNvSpPr>
          <p:nvPr/>
        </p:nvSpPr>
        <p:spPr bwMode="auto">
          <a:xfrm>
            <a:off x="2519995" y="2614424"/>
            <a:ext cx="88925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mn-cs"/>
              </a:rPr>
              <a:t>“Vai mẹ gầy nhấp nhô làm gối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mn-cs"/>
              </a:rPr>
              <a:t>  Lưng đưa nôi và tim hát thành lời”</a:t>
            </a:r>
          </a:p>
        </p:txBody>
      </p:sp>
      <p:sp>
        <p:nvSpPr>
          <p:cNvPr id="14" name="Text Box 5">
            <a:extLst>
              <a:ext uri="{FF2B5EF4-FFF2-40B4-BE49-F238E27FC236}">
                <a16:creationId xmlns:a16="http://schemas.microsoft.com/office/drawing/2014/main" id="{BC0A846C-88C5-425C-8E06-CA6E13308A46}"/>
              </a:ext>
            </a:extLst>
          </p:cNvPr>
          <p:cNvSpPr txBox="1">
            <a:spLocks noChangeArrowheads="1"/>
          </p:cNvSpPr>
          <p:nvPr/>
        </p:nvSpPr>
        <p:spPr bwMode="auto">
          <a:xfrm>
            <a:off x="2519996" y="4074144"/>
            <a:ext cx="8892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mn-cs"/>
              </a:rPr>
              <a:t>“Mặt trời của mẹ em nằm trên lưng”</a:t>
            </a:r>
          </a:p>
        </p:txBody>
      </p:sp>
      <p:sp>
        <p:nvSpPr>
          <p:cNvPr id="15" name="Text Box 5">
            <a:extLst>
              <a:ext uri="{FF2B5EF4-FFF2-40B4-BE49-F238E27FC236}">
                <a16:creationId xmlns:a16="http://schemas.microsoft.com/office/drawing/2014/main" id="{5A933FBF-9A9E-4009-97A2-6021ED8F7868}"/>
              </a:ext>
            </a:extLst>
          </p:cNvPr>
          <p:cNvSpPr txBox="1">
            <a:spLocks noChangeArrowheads="1"/>
          </p:cNvSpPr>
          <p:nvPr/>
        </p:nvSpPr>
        <p:spPr bwMode="auto">
          <a:xfrm>
            <a:off x="2519995" y="5289860"/>
            <a:ext cx="6825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mn-cs"/>
              </a:rPr>
              <a:t>“Con mơ cho mẹ hạt gạo trắng ngần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mn-cs"/>
              </a:rPr>
              <a:t>   Mai sau con lớn vung chày lún sân...”</a:t>
            </a:r>
          </a:p>
        </p:txBody>
      </p:sp>
    </p:spTree>
    <p:custDataLst>
      <p:tags r:id="rId1"/>
    </p:custDataLst>
    <p:extLst>
      <p:ext uri="{BB962C8B-B14F-4D97-AF65-F5344CB8AC3E}">
        <p14:creationId xmlns:p14="http://schemas.microsoft.com/office/powerpoint/2010/main" val="775885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ppt_w*0.05"/>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anim calcmode="lin" valueType="num">
                                      <p:cBhvr>
                                        <p:cTn id="25" dur="500" fill="hold"/>
                                        <p:tgtEl>
                                          <p:spTgt spid="11"/>
                                        </p:tgtEl>
                                        <p:attrNameLst>
                                          <p:attrName>ppt_x</p:attrName>
                                        </p:attrNameLst>
                                      </p:cBhvr>
                                      <p:tavLst>
                                        <p:tav tm="0">
                                          <p:val>
                                            <p:strVal val="#ppt_x-.2"/>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descr="Copy of DSC_02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446854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D86A16A5-2D0D-479E-99E4-3118557A4D19}"/>
              </a:ext>
            </a:extLst>
          </p:cNvPr>
          <p:cNvSpPr txBox="1">
            <a:spLocks noChangeArrowheads="1"/>
          </p:cNvSpPr>
          <p:nvPr/>
        </p:nvSpPr>
        <p:spPr bwMode="auto">
          <a:xfrm>
            <a:off x="0" y="176393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1F4E79"/>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Là</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tình</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yêu</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đối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con,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đối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mạng</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
        <p:nvSpPr>
          <p:cNvPr id="9" name="Text Box 5">
            <a:extLst>
              <a:ext uri="{FF2B5EF4-FFF2-40B4-BE49-F238E27FC236}">
                <a16:creationId xmlns:a16="http://schemas.microsoft.com/office/drawing/2014/main" id="{832E87F8-5C11-43D8-B101-4A7E442F1BF3}"/>
              </a:ext>
            </a:extLst>
          </p:cNvPr>
          <p:cNvSpPr txBox="1">
            <a:spLocks noChangeArrowheads="1"/>
          </p:cNvSpPr>
          <p:nvPr/>
        </p:nvSpPr>
        <p:spPr bwMode="auto">
          <a:xfrm>
            <a:off x="2471374" y="2608589"/>
            <a:ext cx="76672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“Ngủ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ngoan</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a-kay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ơi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ngủ</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ngoan</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a-kay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hỡi</a:t>
            </a:r>
            <a:endPar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thương</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a-kay,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mẹ</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thương</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bộ</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3200" i="1" u="none" strike="noStrike" kern="1200" cap="none" spc="0" normalizeH="0" baseline="0" noProof="0" dirty="0" err="1">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đội</a:t>
            </a:r>
            <a:r>
              <a:rPr kumimoji="0" lang="en-US" altLang="zh-CN" sz="3200" i="1" u="none" strike="noStrike" kern="1200" cap="none" spc="0" normalizeH="0" baseline="0" noProof="0" dirty="0">
                <a:ln>
                  <a:noFill/>
                </a:ln>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grpSp>
        <p:nvGrpSpPr>
          <p:cNvPr id="10" name="Group 9"/>
          <p:cNvGrpSpPr/>
          <p:nvPr/>
        </p:nvGrpSpPr>
        <p:grpSpPr>
          <a:xfrm>
            <a:off x="89377" y="30362"/>
            <a:ext cx="700332" cy="689254"/>
            <a:chOff x="2076774" y="2479729"/>
            <a:chExt cx="731520" cy="731520"/>
          </a:xfrm>
        </p:grpSpPr>
        <p:sp>
          <p:nvSpPr>
            <p:cNvPr id="11" name="Rounded Rectangle 10"/>
            <p:cNvSpPr/>
            <p:nvPr/>
          </p:nvSpPr>
          <p:spPr>
            <a:xfrm>
              <a:off x="2076774" y="2479729"/>
              <a:ext cx="731520" cy="731520"/>
            </a:xfrm>
            <a:prstGeom prst="roundRect">
              <a:avLst/>
            </a:prstGeom>
            <a:solidFill>
              <a:srgbClr val="80CDE1"/>
            </a:solidFill>
            <a:ln w="12700" cap="flat" cmpd="sng" algn="ctr">
              <a:solidFill>
                <a:srgbClr val="80CD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sp>
        <p:nvSpPr>
          <p:cNvPr id="13" name="Rounded Rectangle 12"/>
          <p:cNvSpPr/>
          <p:nvPr/>
        </p:nvSpPr>
        <p:spPr>
          <a:xfrm>
            <a:off x="882770" y="51496"/>
            <a:ext cx="11149207" cy="646986"/>
          </a:xfrm>
          <a:prstGeom prst="roundRect">
            <a:avLst/>
          </a:prstGeom>
          <a:solidFill>
            <a:srgbClr val="FFF1C6"/>
          </a:solidFill>
          <a:ln>
            <a:solidFill>
              <a:srgbClr val="FFC000"/>
            </a:solidFill>
            <a:prstDash val="lgDash"/>
          </a:ln>
          <a:effectLst>
            <a:outerShdw blurRad="50800" dist="38100" dir="5400000" algn="t" rotWithShape="0">
              <a:prstClr val="black">
                <a:alpha val="40000"/>
              </a:prstClr>
            </a:outerShdw>
          </a:effectLst>
        </p:spPr>
        <p:txBody>
          <a:bodyPr wrap="square">
            <a:spAutoFit/>
          </a:bodyPr>
          <a:lstStyle/>
          <a:p>
            <a:pPr lvl="0" algn="just" eaLnBrk="0" fontAlgn="base" hangingPunct="0">
              <a:spcBef>
                <a:spcPct val="0"/>
              </a:spcBef>
              <a:spcAft>
                <a:spcPct val="0"/>
              </a:spcAft>
              <a:defRPr/>
            </a:pPr>
            <a:r>
              <a:rPr lang="en-US" altLang="zh-CN" sz="3200">
                <a:solidFill>
                  <a:srgbClr val="3333FF"/>
                </a:solidFill>
                <a:latin typeface="Times New Roman" panose="02020603050405020304" pitchFamily="18" charset="0"/>
                <a:ea typeface="SimSun" panose="02010600030101010101" pitchFamily="2" charset="-122"/>
                <a:cs typeface="Times New Roman" panose="02020603050405020304" pitchFamily="18" charset="0"/>
              </a:rPr>
              <a:t>4. Theo em, cái đẹp thể hiện trong bài thơ này là gì?</a:t>
            </a:r>
            <a:endParaRPr lang="en-US" altLang="zh-CN" sz="320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121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37813" y="695485"/>
            <a:ext cx="8596432" cy="5632311"/>
          </a:xfrm>
          <a:prstGeom prst="rect">
            <a:avLst/>
          </a:prstGeom>
        </p:spPr>
        <p:txBody>
          <a:bodyPr wrap="square">
            <a:spAutoFit/>
          </a:bodyPr>
          <a:lstStyle/>
          <a:p>
            <a:pPr lvl="0" algn="ctr" eaLnBrk="0" fontAlgn="base" hangingPunct="0">
              <a:spcBef>
                <a:spcPct val="0"/>
              </a:spcBef>
              <a:spcAft>
                <a:spcPct val="0"/>
              </a:spcAft>
              <a:defRPr/>
            </a:pPr>
            <a:r>
              <a:rPr lang="en-US" sz="6000" b="1" kern="0">
                <a:solidFill>
                  <a:srgbClr val="FF6600"/>
                </a:solidFill>
                <a:latin typeface="Calibri" panose="020F0502020204030204" pitchFamily="34" charset="0"/>
                <a:ea typeface="inpin heiti" charset="-122"/>
                <a:cs typeface="Calibri" panose="020F0502020204030204" pitchFamily="34" charset="0"/>
              </a:rPr>
              <a:t>       </a:t>
            </a:r>
            <a:r>
              <a:rPr lang="en-US" altLang="zh-CN" sz="6000" b="1" kern="0">
                <a:solidFill>
                  <a:srgbClr val="3333FF"/>
                </a:solidFill>
                <a:latin typeface="Calibri" panose="020F0502020204030204" pitchFamily="34" charset="0"/>
                <a:ea typeface="inpin heiti" charset="-122"/>
                <a:cs typeface="Calibri" panose="020F0502020204030204" pitchFamily="34" charset="0"/>
              </a:rPr>
              <a:t>Nội dung</a:t>
            </a:r>
          </a:p>
          <a:p>
            <a:pPr lvl="0" algn="just" eaLnBrk="0" fontAlgn="base" hangingPunct="0">
              <a:spcBef>
                <a:spcPct val="0"/>
              </a:spcBef>
              <a:spcAft>
                <a:spcPct val="0"/>
              </a:spcAft>
              <a:defRPr/>
            </a:pPr>
            <a:r>
              <a:rPr lang="en-US" altLang="zh-CN" sz="6000" b="1">
                <a:solidFill>
                  <a:srgbClr val="FF6600"/>
                </a:solidFill>
                <a:latin typeface="Calibri" panose="020F0502020204030204" pitchFamily="34" charset="0"/>
                <a:ea typeface="SimSun" panose="02010600030101010101" pitchFamily="2" charset="-122"/>
                <a:cs typeface="Calibri" panose="020F0502020204030204" pitchFamily="34" charset="0"/>
              </a:rPr>
              <a:t>Bài thơ ca ngợi tình yêu nước, yêu con sâu sắc của người phụ nữ Tà-ôi trong cuộc kháng chiến chống Mĩ cứu nước.</a:t>
            </a:r>
            <a:endParaRPr lang="en-US" altLang="zh-CN" sz="6000" b="1" dirty="0">
              <a:solidFill>
                <a:srgbClr val="FF6600"/>
              </a:solidFill>
              <a:latin typeface="Calibri" panose="020F0502020204030204" pitchFamily="34" charset="0"/>
              <a:ea typeface="SimSun" panose="02010600030101010101" pitchFamily="2" charset="-122"/>
              <a:cs typeface="Calibri" panose="020F0502020204030204" pitchFamily="34" charset="0"/>
            </a:endParaRPr>
          </a:p>
        </p:txBody>
      </p:sp>
    </p:spTree>
    <p:custDataLst>
      <p:tags r:id="rId1"/>
    </p:custDataLst>
    <p:extLst>
      <p:ext uri="{BB962C8B-B14F-4D97-AF65-F5344CB8AC3E}">
        <p14:creationId xmlns:p14="http://schemas.microsoft.com/office/powerpoint/2010/main" val="3185118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4071" y="4273230"/>
            <a:ext cx="3491101" cy="2584770"/>
            <a:chOff x="-215774" y="2347510"/>
            <a:chExt cx="5315675" cy="4504460"/>
          </a:xfrm>
        </p:grpSpPr>
        <p:pic>
          <p:nvPicPr>
            <p:cNvPr id="6" name="图片 3" descr="图片包含 餐桌&#10;&#10;描述已自动生成">
              <a:extLst>
                <a:ext uri="{FF2B5EF4-FFF2-40B4-BE49-F238E27FC236}">
                  <a16:creationId xmlns:a16="http://schemas.microsoft.com/office/drawing/2014/main" id="{AB349BDC-620B-4C85-BB67-BAE4E1E63F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9" name="Rectangle 8"/>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Rectangle 10"/>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文本框 18"/>
          <p:cNvSpPr txBox="1"/>
          <p:nvPr/>
        </p:nvSpPr>
        <p:spPr>
          <a:xfrm rot="20956820">
            <a:off x="392510" y="4629118"/>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a:ln w="28575">
                  <a:solidFill>
                    <a:srgbClr val="FFFFFF"/>
                  </a:solidFill>
                </a:ln>
                <a:solidFill>
                  <a:srgbClr val="6DAA2D"/>
                </a:solidFill>
                <a:effectLst>
                  <a:outerShdw blurRad="50800" dist="38100" dir="2700000" algn="tl" rotWithShape="0">
                    <a:prstClr val="black">
                      <a:alpha val="40000"/>
                    </a:prstClr>
                  </a:outerShdw>
                </a:effectLst>
                <a:latin typeface="Coiny" panose="02000903060500060000" pitchFamily="2" charset="0"/>
                <a:ea typeface="站酷快乐体2016修订版" panose="02010600030101010101" pitchFamily="2" charset="-122"/>
                <a:cs typeface="Arial"/>
                <a:sym typeface="Arial"/>
              </a:rPr>
              <a:t>03</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
        <p:nvSpPr>
          <p:cNvPr id="3" name="TextBox 2"/>
          <p:cNvSpPr txBox="1"/>
          <p:nvPr/>
        </p:nvSpPr>
        <p:spPr>
          <a:xfrm>
            <a:off x="2586441" y="2629973"/>
            <a:ext cx="7735824" cy="1015663"/>
          </a:xfrm>
          <a:prstGeom prst="rect">
            <a:avLst/>
          </a:prstGeom>
          <a:noFill/>
        </p:spPr>
        <p:txBody>
          <a:bodyPr wrap="square" rtlCol="0">
            <a:spAutoFit/>
          </a:bodyPr>
          <a:lstStyle/>
          <a:p>
            <a:r>
              <a:rPr lang="en-US" sz="6000" b="1">
                <a:solidFill>
                  <a:srgbClr val="FF0000"/>
                </a:solidFill>
                <a:effectLst>
                  <a:outerShdw blurRad="38100" dist="38100" dir="2700000" algn="tl">
                    <a:srgbClr val="000000">
                      <a:alpha val="43137"/>
                    </a:srgbClr>
                  </a:outerShdw>
                </a:effectLst>
                <a:latin typeface="Palatino Linotype" panose="02040502050505030304" pitchFamily="18" charset="0"/>
              </a:rPr>
              <a:t>Luyện đọc diễn cảm</a:t>
            </a:r>
            <a:endParaRPr lang="en-US" sz="6000" b="1" dirty="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3454631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15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32" presetClass="emph" presetSubtype="0" fill="hold" grpId="1" nodeType="withEffect">
                                  <p:stCondLst>
                                    <p:cond delay="1157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6304" y="2456130"/>
            <a:ext cx="11159796" cy="1323439"/>
          </a:xfrm>
          <a:prstGeom prst="rect">
            <a:avLst/>
          </a:prstGeom>
        </p:spPr>
        <p:txBody>
          <a:bodyPr wrap="square">
            <a:spAutoFit/>
          </a:bodyPr>
          <a:lstStyle/>
          <a:p>
            <a:pPr lvl="0" eaLnBrk="0" fontAlgn="base" hangingPunct="0">
              <a:spcBef>
                <a:spcPct val="0"/>
              </a:spcBef>
              <a:spcAft>
                <a:spcPct val="0"/>
              </a:spcAft>
              <a:defRPr/>
            </a:pPr>
            <a:r>
              <a:rPr lang="en-US" altLang="zh-CN" sz="4000" b="1" kern="0">
                <a:solidFill>
                  <a:srgbClr val="FF0000"/>
                </a:solidFill>
                <a:latin typeface="Calibri" panose="020F0502020204030204" pitchFamily="34" charset="0"/>
                <a:ea typeface="inpin heiti" charset="-122"/>
                <a:cs typeface="Calibri" panose="020F0502020204030204" pitchFamily="34" charset="0"/>
              </a:rPr>
              <a:t>Giọng đọc</a:t>
            </a:r>
          </a:p>
          <a:p>
            <a:pPr lvl="0" algn="ctr" eaLnBrk="0" fontAlgn="base" hangingPunct="0">
              <a:spcBef>
                <a:spcPct val="0"/>
              </a:spcBef>
              <a:spcAft>
                <a:spcPct val="0"/>
              </a:spcAft>
              <a:defRPr/>
            </a:pPr>
            <a:r>
              <a:rPr lang="en-US" altLang="zh-CN" sz="4000" b="1" kern="0">
                <a:solidFill>
                  <a:srgbClr val="3333FF"/>
                </a:solidFill>
                <a:latin typeface="Calibri" panose="020F0502020204030204" pitchFamily="34" charset="0"/>
                <a:ea typeface="inpin heiti" charset="-122"/>
                <a:cs typeface="Calibri" panose="020F0502020204030204" pitchFamily="34" charset="0"/>
              </a:rPr>
              <a:t>Giọng âu yếm dịu dàng, đầy tình yêu thương</a:t>
            </a:r>
            <a:endParaRPr lang="en-US" altLang="zh-CN" sz="4000" b="1" dirty="0">
              <a:solidFill>
                <a:srgbClr val="FF6600"/>
              </a:solidFill>
              <a:latin typeface="Calibri" panose="020F0502020204030204" pitchFamily="34" charset="0"/>
              <a:ea typeface="SimSun" panose="02010600030101010101" pitchFamily="2" charset="-122"/>
              <a:cs typeface="Calibri" panose="020F0502020204030204" pitchFamily="34"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69700" y="6235700"/>
            <a:ext cx="406400" cy="406400"/>
          </a:xfrm>
          <a:prstGeom prst="rect">
            <a:avLst/>
          </a:prstGeom>
        </p:spPr>
      </p:pic>
      <p:sp>
        <p:nvSpPr>
          <p:cNvPr id="8" name="Rectangle 7">
            <a:extLst>
              <a:ext uri="{FF2B5EF4-FFF2-40B4-BE49-F238E27FC236}">
                <a16:creationId xmlns:a16="http://schemas.microsoft.com/office/drawing/2014/main" id="{C44F50FB-785B-48EA-B79B-6237DB75E9BE}"/>
              </a:ext>
            </a:extLst>
          </p:cNvPr>
          <p:cNvSpPr>
            <a:spLocks noChangeArrowheads="1"/>
          </p:cNvSpPr>
          <p:nvPr/>
        </p:nvSpPr>
        <p:spPr bwMode="auto">
          <a:xfrm>
            <a:off x="0" y="0"/>
            <a:ext cx="12192000" cy="1323439"/>
          </a:xfrm>
          <a:prstGeom prst="rect">
            <a:avLst/>
          </a:prstGeom>
          <a:noFill/>
          <a:ln w="9525">
            <a:noFill/>
            <a:miter lim="800000"/>
            <a:headEnd/>
            <a:tailEnd/>
          </a:ln>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400" u="sng" baseline="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u="sng">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đọc</a:t>
            </a:r>
            <a:endParaRPr lang="en-US" altLang="zh-CN" sz="2400" u="sng"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Khúc</a:t>
            </a:r>
            <a:r>
              <a:rPr kumimoji="0" lang="en-US" altLang="zh-CN" sz="3200" b="1" i="0" u="none" strike="noStrike" kern="1200" cap="none" spc="0" normalizeH="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hát ru những em bé lớn trên lưng mẹ</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400" i="1" baseline="0">
                <a:solidFill>
                  <a:srgbClr val="3333FF"/>
                </a:solidFill>
                <a:latin typeface="Times New Roman" panose="02020603050405020304" pitchFamily="18" charset="0"/>
                <a:ea typeface="SimSun" panose="02010600030101010101" pitchFamily="2" charset="-122"/>
                <a:cs typeface="Times New Roman" panose="02020603050405020304" pitchFamily="18" charset="0"/>
              </a:rPr>
              <a:t>(Trích)</a:t>
            </a:r>
            <a:endParaRPr kumimoji="0" lang="en-US" altLang="zh-CN" sz="2400" i="1" u="none" strike="noStrike" kern="1200" cap="none" spc="0" normalizeH="0" baseline="0" noProof="0" dirty="0">
              <a:ln>
                <a:noFill/>
              </a:ln>
              <a:solidFill>
                <a:srgbClr val="3333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646785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7"/>
                </p:tgtEl>
              </p:cMediaNode>
            </p:audio>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86201" y="611146"/>
            <a:ext cx="6232358" cy="1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0" y="0"/>
            <a:ext cx="12192000" cy="6858000"/>
          </a:xfrm>
          <a:prstGeom prst="roundRect">
            <a:avLst>
              <a:gd name="adj" fmla="val 2733"/>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a:solidFill>
                <a:srgbClr val="00B0F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50006" y="1688602"/>
            <a:ext cx="5620523" cy="4524315"/>
          </a:xfrm>
          <a:prstGeom prst="rect">
            <a:avLst/>
          </a:prstGeom>
          <a:noFill/>
          <a:ln>
            <a:noFill/>
          </a:ln>
        </p:spPr>
        <p:txBody>
          <a:bodyPr wrap="square" rtlCol="0">
            <a:spAutoFit/>
          </a:bodyPr>
          <a:lstStyle/>
          <a:p>
            <a:r>
              <a:rPr lang="vi-VN" sz="2400" dirty="0">
                <a:latin typeface="Times New Roman" panose="02020603050405020304" pitchFamily="18" charset="0"/>
                <a:cs typeface="Times New Roman" panose="02020603050405020304" pitchFamily="18" charset="0"/>
              </a:rPr>
              <a:t>Em cu Tai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ngủ trên lưng mẹ ơi</a:t>
            </a:r>
          </a:p>
          <a:p>
            <a:r>
              <a:rPr lang="vi-VN" sz="2400" dirty="0">
                <a:latin typeface="Times New Roman" panose="02020603050405020304" pitchFamily="18" charset="0"/>
                <a:cs typeface="Times New Roman" panose="02020603050405020304" pitchFamily="18" charset="0"/>
              </a:rPr>
              <a:t>Em ngủ cho </a:t>
            </a:r>
            <a:r>
              <a:rPr lang="vi-VN" sz="2400" dirty="0">
                <a:solidFill>
                  <a:srgbClr val="FF0000"/>
                </a:solidFill>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đừng</a:t>
            </a:r>
            <a:r>
              <a:rPr lang="vi-VN" sz="2400" dirty="0">
                <a:latin typeface="Times New Roman" panose="02020603050405020304" pitchFamily="18" charset="0"/>
                <a:cs typeface="Times New Roman" panose="02020603050405020304" pitchFamily="18" charset="0"/>
              </a:rPr>
              <a:t> rời lưng mẹ</a:t>
            </a:r>
          </a:p>
          <a:p>
            <a:r>
              <a:rPr lang="vi-VN" sz="2400" dirty="0">
                <a:latin typeface="Times New Roman" panose="02020603050405020304" pitchFamily="18" charset="0"/>
                <a:cs typeface="Times New Roman" panose="02020603050405020304" pitchFamily="18" charset="0"/>
              </a:rPr>
              <a:t>Mẹ giã gạo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mẹ nuôi bộ đội</a:t>
            </a:r>
          </a:p>
          <a:p>
            <a:r>
              <a:rPr lang="vi-VN" sz="2400" dirty="0">
                <a:latin typeface="Times New Roman" panose="02020603050405020304" pitchFamily="18" charset="0"/>
                <a:cs typeface="Times New Roman" panose="02020603050405020304" pitchFamily="18" charset="0"/>
              </a:rPr>
              <a:t>Nhịp chày </a:t>
            </a:r>
            <a:r>
              <a:rPr lang="vi-VN" sz="2400" dirty="0">
                <a:solidFill>
                  <a:srgbClr val="FF0000"/>
                </a:solidFill>
                <a:latin typeface="Times New Roman" panose="02020603050405020304" pitchFamily="18" charset="0"/>
                <a:cs typeface="Times New Roman" panose="02020603050405020304" pitchFamily="18" charset="0"/>
              </a:rPr>
              <a:t>nghiêng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vi-VN" sz="2400" dirty="0">
                <a:latin typeface="Times New Roman" panose="02020603050405020304" pitchFamily="18" charset="0"/>
                <a:cs typeface="Times New Roman" panose="02020603050405020304" pitchFamily="18" charset="0"/>
              </a:rPr>
              <a:t> ngủ em </a:t>
            </a:r>
            <a:r>
              <a:rPr lang="vi-VN" sz="2400" dirty="0">
                <a:solidFill>
                  <a:srgbClr val="FF0000"/>
                </a:solidFill>
                <a:latin typeface="Times New Roman" panose="02020603050405020304" pitchFamily="18" charset="0"/>
                <a:cs typeface="Times New Roman" panose="02020603050405020304" pitchFamily="18" charset="0"/>
              </a:rPr>
              <a:t>nghiêng</a:t>
            </a:r>
          </a:p>
          <a:p>
            <a:r>
              <a:rPr lang="vi-VN" sz="2400" dirty="0">
                <a:latin typeface="Times New Roman" panose="02020603050405020304" pitchFamily="18" charset="0"/>
                <a:cs typeface="Times New Roman" panose="02020603050405020304" pitchFamily="18" charset="0"/>
              </a:rPr>
              <a:t>Mồ hôi mẹ rơi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 em </a:t>
            </a:r>
            <a:r>
              <a:rPr lang="vi-VN" sz="2400" dirty="0">
                <a:solidFill>
                  <a:srgbClr val="FF0000"/>
                </a:solidFill>
                <a:latin typeface="Times New Roman" panose="02020603050405020304" pitchFamily="18" charset="0"/>
                <a:cs typeface="Times New Roman" panose="02020603050405020304" pitchFamily="18" charset="0"/>
              </a:rPr>
              <a:t>nóng hổi</a:t>
            </a:r>
          </a:p>
          <a:p>
            <a:r>
              <a:rPr lang="vi-VN" sz="2400" dirty="0">
                <a:latin typeface="Times New Roman" panose="02020603050405020304" pitchFamily="18" charset="0"/>
                <a:cs typeface="Times New Roman" panose="02020603050405020304" pitchFamily="18" charset="0"/>
              </a:rPr>
              <a:t>Vai mẹ gầy</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nhấp nhô làm gối</a:t>
            </a:r>
          </a:p>
          <a:p>
            <a:r>
              <a:rPr lang="vi-VN" sz="2400" dirty="0">
                <a:latin typeface="Times New Roman" panose="02020603050405020304" pitchFamily="18" charset="0"/>
                <a:cs typeface="Times New Roman" panose="02020603050405020304" pitchFamily="18" charset="0"/>
              </a:rPr>
              <a:t>Lưng đưa nôi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và tim hát thành lời:</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Ngủ ngoan a-kay ơi,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ngủ ngoan a-kay hỡi</a:t>
            </a:r>
          </a:p>
          <a:p>
            <a:r>
              <a:rPr lang="vi-VN" sz="2400" dirty="0">
                <a:latin typeface="Times New Roman" panose="02020603050405020304" pitchFamily="18" charset="0"/>
                <a:cs typeface="Times New Roman" panose="02020603050405020304" pitchFamily="18" charset="0"/>
              </a:rPr>
              <a:t>Mẹ </a:t>
            </a:r>
            <a:r>
              <a:rPr lang="vi-VN" sz="2400" dirty="0">
                <a:solidFill>
                  <a:srgbClr val="FF0000"/>
                </a:solidFill>
                <a:latin typeface="Times New Roman" panose="02020603050405020304" pitchFamily="18" charset="0"/>
                <a:cs typeface="Times New Roman" panose="02020603050405020304" pitchFamily="18" charset="0"/>
              </a:rPr>
              <a:t>thương</a:t>
            </a:r>
            <a:r>
              <a:rPr lang="vi-VN" sz="2400" dirty="0">
                <a:latin typeface="Times New Roman" panose="02020603050405020304" pitchFamily="18" charset="0"/>
                <a:cs typeface="Times New Roman" panose="02020603050405020304" pitchFamily="18" charset="0"/>
              </a:rPr>
              <a:t> a-kay,</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mẹ </a:t>
            </a:r>
            <a:r>
              <a:rPr lang="vi-VN" sz="2400" dirty="0">
                <a:solidFill>
                  <a:srgbClr val="FF0000"/>
                </a:solidFill>
                <a:latin typeface="Times New Roman" panose="02020603050405020304" pitchFamily="18" charset="0"/>
                <a:cs typeface="Times New Roman" panose="02020603050405020304" pitchFamily="18" charset="0"/>
              </a:rPr>
              <a:t>thương</a:t>
            </a:r>
            <a:r>
              <a:rPr lang="vi-VN" sz="2400" dirty="0">
                <a:latin typeface="Times New Roman" panose="02020603050405020304" pitchFamily="18" charset="0"/>
                <a:cs typeface="Times New Roman" panose="02020603050405020304" pitchFamily="18" charset="0"/>
              </a:rPr>
              <a:t> bộ đội</a:t>
            </a:r>
          </a:p>
          <a:p>
            <a:r>
              <a:rPr lang="vi-VN" sz="2400" dirty="0">
                <a:latin typeface="Times New Roman" panose="02020603050405020304" pitchFamily="18" charset="0"/>
                <a:cs typeface="Times New Roman" panose="02020603050405020304" pitchFamily="18" charset="0"/>
              </a:rPr>
              <a:t>Con mơ cho mẹ</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hạt gạo trắng ngần</a:t>
            </a:r>
          </a:p>
          <a:p>
            <a:r>
              <a:rPr lang="vi-VN" sz="2400" dirty="0">
                <a:latin typeface="Times New Roman" panose="02020603050405020304" pitchFamily="18" charset="0"/>
                <a:cs typeface="Times New Roman" panose="02020603050405020304" pitchFamily="18" charset="0"/>
              </a:rPr>
              <a:t>Mai sau con lớn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vung chày </a:t>
            </a:r>
            <a:r>
              <a:rPr lang="vi-VN" sz="2400" dirty="0">
                <a:solidFill>
                  <a:srgbClr val="FF0000"/>
                </a:solidFill>
                <a:latin typeface="Times New Roman" panose="02020603050405020304" pitchFamily="18" charset="0"/>
                <a:cs typeface="Times New Roman" panose="02020603050405020304" pitchFamily="18" charset="0"/>
              </a:rPr>
              <a:t>lún sân</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423207" y="1667016"/>
            <a:ext cx="5134231" cy="4154984"/>
          </a:xfrm>
          <a:prstGeom prst="rect">
            <a:avLst/>
          </a:prstGeom>
          <a:noFill/>
          <a:ln>
            <a:noFill/>
          </a:ln>
        </p:spPr>
        <p:txBody>
          <a:bodyPr wrap="square" rtlCol="0">
            <a:spAutoFit/>
          </a:bodyPr>
          <a:lstStyle/>
          <a:p>
            <a:r>
              <a:rPr lang="vi-VN" sz="2400">
                <a:latin typeface="Times New Roman" panose="02020603050405020304" pitchFamily="18" charset="0"/>
                <a:cs typeface="Times New Roman" panose="02020603050405020304" pitchFamily="18" charset="0"/>
              </a:rPr>
              <a:t>Em cu Tai</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ngủ trên lưng mẹ ơi</a:t>
            </a:r>
          </a:p>
          <a:p>
            <a:r>
              <a:rPr lang="vi-VN" sz="2400">
                <a:latin typeface="Times New Roman" panose="02020603050405020304" pitchFamily="18" charset="0"/>
                <a:cs typeface="Times New Roman" panose="02020603050405020304" pitchFamily="18" charset="0"/>
              </a:rPr>
              <a:t>Em ngủ cho </a:t>
            </a:r>
            <a:r>
              <a:rPr lang="vi-VN" sz="2400">
                <a:solidFill>
                  <a:srgbClr val="FF0000"/>
                </a:solidFill>
                <a:latin typeface="Times New Roman" panose="02020603050405020304" pitchFamily="18" charset="0"/>
                <a:cs typeface="Times New Roman" panose="02020603050405020304" pitchFamily="18" charset="0"/>
              </a:rPr>
              <a:t>ngoan</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đừng </a:t>
            </a:r>
            <a:r>
              <a:rPr lang="vi-VN" sz="2400">
                <a:latin typeface="Times New Roman" panose="02020603050405020304" pitchFamily="18" charset="0"/>
                <a:cs typeface="Times New Roman" panose="02020603050405020304" pitchFamily="18" charset="0"/>
              </a:rPr>
              <a:t>rời lưng mẹ</a:t>
            </a:r>
          </a:p>
          <a:p>
            <a:r>
              <a:rPr lang="vi-VN" sz="2400">
                <a:latin typeface="Times New Roman" panose="02020603050405020304" pitchFamily="18" charset="0"/>
                <a:cs typeface="Times New Roman" panose="02020603050405020304" pitchFamily="18" charset="0"/>
              </a:rPr>
              <a:t>Mẹ đang tỉa bắp</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trên núi Ka-lưi</a:t>
            </a:r>
          </a:p>
          <a:p>
            <a:r>
              <a:rPr lang="vi-VN" sz="2400">
                <a:latin typeface="Times New Roman" panose="02020603050405020304" pitchFamily="18" charset="0"/>
                <a:cs typeface="Times New Roman" panose="02020603050405020304" pitchFamily="18" charset="0"/>
              </a:rPr>
              <a:t>Lưng núi thì </a:t>
            </a:r>
            <a:r>
              <a:rPr lang="vi-VN" sz="2400">
                <a:solidFill>
                  <a:srgbClr val="FF0000"/>
                </a:solidFill>
                <a:latin typeface="Times New Roman" panose="02020603050405020304" pitchFamily="18" charset="0"/>
                <a:cs typeface="Times New Roman" panose="02020603050405020304" pitchFamily="18" charset="0"/>
              </a:rPr>
              <a:t>to</a:t>
            </a:r>
            <a:r>
              <a:rPr lang="en-US" sz="2400">
                <a:solidFill>
                  <a:srgbClr val="FF0000"/>
                </a:solidFill>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mà lưng mẹ nhỏ</a:t>
            </a:r>
          </a:p>
          <a:p>
            <a:r>
              <a:rPr lang="vi-VN" sz="2400">
                <a:latin typeface="Times New Roman" panose="02020603050405020304" pitchFamily="18" charset="0"/>
                <a:cs typeface="Times New Roman" panose="02020603050405020304" pitchFamily="18" charset="0"/>
              </a:rPr>
              <a:t>Em ngủ </a:t>
            </a:r>
            <a:r>
              <a:rPr lang="vi-VN" sz="2400">
                <a:solidFill>
                  <a:srgbClr val="FF0000"/>
                </a:solidFill>
                <a:latin typeface="Times New Roman" panose="02020603050405020304" pitchFamily="18" charset="0"/>
                <a:cs typeface="Times New Roman" panose="02020603050405020304" pitchFamily="18" charset="0"/>
              </a:rPr>
              <a:t>ngoan</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đừng</a:t>
            </a:r>
            <a:r>
              <a:rPr lang="vi-VN" sz="2400">
                <a:latin typeface="Times New Roman" panose="02020603050405020304" pitchFamily="18" charset="0"/>
                <a:cs typeface="Times New Roman" panose="02020603050405020304" pitchFamily="18" charset="0"/>
              </a:rPr>
              <a:t> làm mẹ mỏi</a:t>
            </a:r>
          </a:p>
          <a:p>
            <a:r>
              <a:rPr lang="vi-VN" sz="2400">
                <a:latin typeface="Times New Roman" panose="02020603050405020304" pitchFamily="18" charset="0"/>
                <a:cs typeface="Times New Roman" panose="02020603050405020304" pitchFamily="18" charset="0"/>
              </a:rPr>
              <a:t>Mặt trời của bắp</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thì nằm trên đồi</a:t>
            </a:r>
          </a:p>
          <a:p>
            <a:r>
              <a:rPr lang="vi-VN" sz="2400">
                <a:latin typeface="Times New Roman" panose="02020603050405020304" pitchFamily="18" charset="0"/>
                <a:cs typeface="Times New Roman" panose="02020603050405020304" pitchFamily="18" charset="0"/>
              </a:rPr>
              <a:t>Mặt trời của mẹ,</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em nằm trên lưng</a:t>
            </a:r>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Ngủ ngoan a-kay ơi,</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ngủ ngoan a-kay hỡi...</a:t>
            </a:r>
            <a:endParaRPr lang="en-US" sz="2400">
              <a:latin typeface="Times New Roman" panose="02020603050405020304" pitchFamily="18" charset="0"/>
              <a:cs typeface="Times New Roman" panose="02020603050405020304" pitchFamily="18" charset="0"/>
            </a:endParaRPr>
          </a:p>
          <a:p>
            <a:pPr algn="r"/>
            <a:r>
              <a:rPr lang="en-US" sz="2400">
                <a:latin typeface="Times New Roman" panose="02020603050405020304" pitchFamily="18" charset="0"/>
                <a:cs typeface="Times New Roman" panose="02020603050405020304" pitchFamily="18" charset="0"/>
              </a:rPr>
              <a:t>Nguyễn Khoa Điềm</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50006" y="572725"/>
            <a:ext cx="10437222" cy="919401"/>
          </a:xfrm>
          <a:prstGeom prst="round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2800" b="1" kern="0">
                <a:solidFill>
                  <a:srgbClr val="FF0000"/>
                </a:solidFill>
                <a:latin typeface="Palatino Linotype" panose="02040502050505030304" pitchFamily="18" charset="0"/>
                <a:cs typeface="Times New Roman" panose="02020603050405020304" pitchFamily="18" charset="0"/>
              </a:rPr>
              <a:t>Khúc hát ru những em bé lớn trên lưng mẹ</a:t>
            </a:r>
          </a:p>
          <a:p>
            <a:pPr marL="0" marR="0" lvl="0" indent="0" algn="ctr" defTabSz="914400" rtl="0" eaLnBrk="1" fontAlgn="auto" latinLnBrk="0" hangingPunct="1">
              <a:spcBef>
                <a:spcPts val="0"/>
              </a:spcBef>
              <a:spcAft>
                <a:spcPts val="0"/>
              </a:spcAft>
              <a:buClrTx/>
              <a:buSzTx/>
              <a:buFontTx/>
              <a:buNone/>
              <a:tabLst/>
              <a:defRPr/>
            </a:pPr>
            <a:r>
              <a:rPr kumimoji="0" lang="en-US" sz="2000" i="1" u="none" strike="noStrike" kern="0" cap="none" spc="0" normalizeH="0" noProof="0">
                <a:ln>
                  <a:noFill/>
                </a:ln>
                <a:uLnTx/>
                <a:uFillTx/>
                <a:latin typeface="Palatino Linotype" panose="02040502050505030304" pitchFamily="18" charset="0"/>
                <a:cs typeface="Times New Roman" panose="02020603050405020304" pitchFamily="18" charset="0"/>
              </a:rPr>
              <a:t>(Trích)</a:t>
            </a:r>
          </a:p>
        </p:txBody>
      </p:sp>
    </p:spTree>
    <p:custDataLst>
      <p:tags r:id="rId1"/>
    </p:custDataLst>
    <p:extLst>
      <p:ext uri="{BB962C8B-B14F-4D97-AF65-F5344CB8AC3E}">
        <p14:creationId xmlns:p14="http://schemas.microsoft.com/office/powerpoint/2010/main" val="4187895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122" t="9922" b="9050"/>
          <a:stretch/>
        </p:blipFill>
        <p:spPr>
          <a:xfrm>
            <a:off x="3611148" y="746383"/>
            <a:ext cx="4874483" cy="4715643"/>
          </a:xfrm>
          <a:prstGeom prst="ellipse">
            <a:avLst/>
          </a:prstGeom>
          <a:noFill/>
          <a:ln>
            <a:noFill/>
          </a:ln>
        </p:spPr>
      </p:pic>
      <p:sp>
        <p:nvSpPr>
          <p:cNvPr id="3" name="Text Box 29"/>
          <p:cNvSpPr txBox="1">
            <a:spLocks noChangeArrowheads="1"/>
          </p:cNvSpPr>
          <p:nvPr/>
        </p:nvSpPr>
        <p:spPr bwMode="auto">
          <a:xfrm>
            <a:off x="2555426" y="5462026"/>
            <a:ext cx="7443989"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dirty="0">
                <a:solidFill>
                  <a:srgbClr val="FFC000">
                    <a:lumMod val="75000"/>
                  </a:srgbClr>
                </a:solidFill>
                <a:latin typeface="Times New Roman" pitchFamily="18" charset="0"/>
                <a:cs typeface="Times New Roman" pitchFamily="18" charset="0"/>
              </a:rPr>
              <a:t>    . A-kay </a:t>
            </a:r>
            <a:r>
              <a:rPr lang="en-US" sz="3200" b="0" dirty="0">
                <a:latin typeface="Times New Roman" pitchFamily="18" charset="0"/>
                <a:cs typeface="Times New Roman" pitchFamily="18" charset="0"/>
              </a:rPr>
              <a:t>(</a:t>
            </a:r>
            <a:r>
              <a:rPr lang="en-US" sz="3200" b="0" dirty="0" err="1">
                <a:latin typeface="Times New Roman" pitchFamily="18" charset="0"/>
                <a:cs typeface="Times New Roman" pitchFamily="18" charset="0"/>
              </a:rPr>
              <a:t>tiếng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dân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tộc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Tà</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ôi</a:t>
            </a:r>
            <a:r>
              <a:rPr lang="en-US" sz="3200" b="0" dirty="0">
                <a:latin typeface="Times New Roman" pitchFamily="18" charset="0"/>
                <a:cs typeface="Times New Roman" pitchFamily="18" charset="0"/>
              </a:rPr>
              <a:t>): con.</a:t>
            </a:r>
          </a:p>
        </p:txBody>
      </p:sp>
      <p:sp>
        <p:nvSpPr>
          <p:cNvPr id="4" name="Rectangle: Rounded Corners 43">
            <a:extLst>
              <a:ext uri="{FF2B5EF4-FFF2-40B4-BE49-F238E27FC236}">
                <a16:creationId xmlns:a16="http://schemas.microsoft.com/office/drawing/2014/main" id="{9D645240-D005-4810-AC9C-C05A048A4394}"/>
              </a:ext>
            </a:extLst>
          </p:cNvPr>
          <p:cNvSpPr/>
          <p:nvPr/>
        </p:nvSpPr>
        <p:spPr>
          <a:xfrm>
            <a:off x="733767" y="3173"/>
            <a:ext cx="4044892" cy="66039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rgbClr val="FD7F77">
              <a:lumMod val="40000"/>
              <a:lumOff val="60000"/>
            </a:srgbClr>
          </a:solidFill>
          <a:ln w="12700" cap="flat" cmpd="sng" algn="ctr">
            <a:solidFill>
              <a:srgbClr val="FD7F77">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179976" y="-44319"/>
            <a:ext cx="4228579" cy="707886"/>
          </a:xfrm>
          <a:prstGeom prst="rect">
            <a:avLst/>
          </a:prstGeom>
        </p:spPr>
        <p:txBody>
          <a:bodyPr wrap="square">
            <a:spAutoFit/>
          </a:bodyPr>
          <a:lstStyle/>
          <a:p>
            <a:pPr algn="ctr">
              <a:defRPr/>
            </a:pPr>
            <a:r>
              <a:rPr lang="en-US" sz="4000" b="1">
                <a:solidFill>
                  <a:prstClr val="black"/>
                </a:solidFill>
                <a:latin typeface="Times New Roman" panose="02020603050405020304" pitchFamily="18" charset="0"/>
                <a:cs typeface="Times New Roman" panose="02020603050405020304" pitchFamily="18" charset="0"/>
                <a:sym typeface="Arial"/>
              </a:rPr>
              <a:t>Giải nghĩa từ</a:t>
            </a:r>
            <a:endParaRPr lang="en-US" sz="40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0" y="-44319"/>
            <a:ext cx="708338" cy="790703"/>
          </a:xfrm>
          <a:prstGeom prst="rect">
            <a:avLst/>
          </a:prstGeom>
        </p:spPr>
      </p:pic>
    </p:spTree>
    <p:custDataLst>
      <p:tags r:id="rId1"/>
    </p:custDataLst>
    <p:extLst>
      <p:ext uri="{BB962C8B-B14F-4D97-AF65-F5344CB8AC3E}">
        <p14:creationId xmlns:p14="http://schemas.microsoft.com/office/powerpoint/2010/main" val="3358542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904" y="557015"/>
            <a:ext cx="5799658" cy="863160"/>
            <a:chOff x="2537841" y="-1154065"/>
            <a:chExt cx="5799658" cy="86316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3448977" y="-1154065"/>
              <a:ext cx="4888522" cy="863160"/>
            </a:xfrm>
            <a:custGeom>
              <a:avLst/>
              <a:gdLst>
                <a:gd name="connsiteX0" fmla="*/ 0 w 4888522"/>
                <a:gd name="connsiteY0" fmla="*/ 143863 h 863160"/>
                <a:gd name="connsiteX1" fmla="*/ 143863 w 4888522"/>
                <a:gd name="connsiteY1" fmla="*/ 0 h 863160"/>
                <a:gd name="connsiteX2" fmla="*/ 626947 w 4888522"/>
                <a:gd name="connsiteY2" fmla="*/ 0 h 863160"/>
                <a:gd name="connsiteX3" fmla="*/ 1110030 w 4888522"/>
                <a:gd name="connsiteY3" fmla="*/ 0 h 863160"/>
                <a:gd name="connsiteX4" fmla="*/ 1547106 w 4888522"/>
                <a:gd name="connsiteY4" fmla="*/ 0 h 863160"/>
                <a:gd name="connsiteX5" fmla="*/ 2030189 w 4888522"/>
                <a:gd name="connsiteY5" fmla="*/ 0 h 863160"/>
                <a:gd name="connsiteX6" fmla="*/ 2651297 w 4888522"/>
                <a:gd name="connsiteY6" fmla="*/ 0 h 863160"/>
                <a:gd name="connsiteX7" fmla="*/ 3134380 w 4888522"/>
                <a:gd name="connsiteY7" fmla="*/ 0 h 863160"/>
                <a:gd name="connsiteX8" fmla="*/ 3709480 w 4888522"/>
                <a:gd name="connsiteY8" fmla="*/ 0 h 863160"/>
                <a:gd name="connsiteX9" fmla="*/ 4238571 w 4888522"/>
                <a:gd name="connsiteY9" fmla="*/ 0 h 863160"/>
                <a:gd name="connsiteX10" fmla="*/ 4744659 w 4888522"/>
                <a:gd name="connsiteY10" fmla="*/ 0 h 863160"/>
                <a:gd name="connsiteX11" fmla="*/ 4888522 w 4888522"/>
                <a:gd name="connsiteY11" fmla="*/ 143863 h 863160"/>
                <a:gd name="connsiteX12" fmla="*/ 4888522 w 4888522"/>
                <a:gd name="connsiteY12" fmla="*/ 719297 h 863160"/>
                <a:gd name="connsiteX13" fmla="*/ 4744659 w 4888522"/>
                <a:gd name="connsiteY13" fmla="*/ 863160 h 863160"/>
                <a:gd name="connsiteX14" fmla="*/ 4261575 w 4888522"/>
                <a:gd name="connsiteY14" fmla="*/ 863160 h 863160"/>
                <a:gd name="connsiteX15" fmla="*/ 3640468 w 4888522"/>
                <a:gd name="connsiteY15" fmla="*/ 863160 h 863160"/>
                <a:gd name="connsiteX16" fmla="*/ 3203392 w 4888522"/>
                <a:gd name="connsiteY16" fmla="*/ 863160 h 863160"/>
                <a:gd name="connsiteX17" fmla="*/ 2674301 w 4888522"/>
                <a:gd name="connsiteY17" fmla="*/ 863160 h 863160"/>
                <a:gd name="connsiteX18" fmla="*/ 2053193 w 4888522"/>
                <a:gd name="connsiteY18" fmla="*/ 863160 h 863160"/>
                <a:gd name="connsiteX19" fmla="*/ 1432086 w 4888522"/>
                <a:gd name="connsiteY19" fmla="*/ 863160 h 863160"/>
                <a:gd name="connsiteX20" fmla="*/ 995010 w 4888522"/>
                <a:gd name="connsiteY20" fmla="*/ 863160 h 863160"/>
                <a:gd name="connsiteX21" fmla="*/ 143863 w 4888522"/>
                <a:gd name="connsiteY21" fmla="*/ 863160 h 863160"/>
                <a:gd name="connsiteX22" fmla="*/ 0 w 4888522"/>
                <a:gd name="connsiteY22" fmla="*/ 719297 h 863160"/>
                <a:gd name="connsiteX23" fmla="*/ 0 w 4888522"/>
                <a:gd name="connsiteY23" fmla="*/ 143863 h 8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88522" h="863160" fill="none" extrusionOk="0">
                  <a:moveTo>
                    <a:pt x="0" y="143863"/>
                  </a:moveTo>
                  <a:cubicBezTo>
                    <a:pt x="-2974" y="70866"/>
                    <a:pt x="55031" y="-4167"/>
                    <a:pt x="143863" y="0"/>
                  </a:cubicBezTo>
                  <a:cubicBezTo>
                    <a:pt x="260743" y="-47185"/>
                    <a:pt x="469960" y="3294"/>
                    <a:pt x="626947" y="0"/>
                  </a:cubicBezTo>
                  <a:cubicBezTo>
                    <a:pt x="783934" y="-3294"/>
                    <a:pt x="886989" y="49911"/>
                    <a:pt x="1110030" y="0"/>
                  </a:cubicBezTo>
                  <a:cubicBezTo>
                    <a:pt x="1333071" y="-49911"/>
                    <a:pt x="1420299" y="15106"/>
                    <a:pt x="1547106" y="0"/>
                  </a:cubicBezTo>
                  <a:cubicBezTo>
                    <a:pt x="1673913" y="-15106"/>
                    <a:pt x="1888543" y="57065"/>
                    <a:pt x="2030189" y="0"/>
                  </a:cubicBezTo>
                  <a:cubicBezTo>
                    <a:pt x="2171835" y="-57065"/>
                    <a:pt x="2469329" y="62591"/>
                    <a:pt x="2651297" y="0"/>
                  </a:cubicBezTo>
                  <a:cubicBezTo>
                    <a:pt x="2833265" y="-62591"/>
                    <a:pt x="2954240" y="23083"/>
                    <a:pt x="3134380" y="0"/>
                  </a:cubicBezTo>
                  <a:cubicBezTo>
                    <a:pt x="3314520" y="-23083"/>
                    <a:pt x="3436561" y="31912"/>
                    <a:pt x="3709480" y="0"/>
                  </a:cubicBezTo>
                  <a:cubicBezTo>
                    <a:pt x="3982399" y="-31912"/>
                    <a:pt x="4059925" y="10104"/>
                    <a:pt x="4238571" y="0"/>
                  </a:cubicBezTo>
                  <a:cubicBezTo>
                    <a:pt x="4417217" y="-10104"/>
                    <a:pt x="4509280" y="36493"/>
                    <a:pt x="4744659" y="0"/>
                  </a:cubicBezTo>
                  <a:cubicBezTo>
                    <a:pt x="4844987" y="9377"/>
                    <a:pt x="4911309" y="63666"/>
                    <a:pt x="4888522" y="143863"/>
                  </a:cubicBezTo>
                  <a:cubicBezTo>
                    <a:pt x="4910122" y="321592"/>
                    <a:pt x="4886193" y="544239"/>
                    <a:pt x="4888522" y="719297"/>
                  </a:cubicBezTo>
                  <a:cubicBezTo>
                    <a:pt x="4902013" y="806061"/>
                    <a:pt x="4845942" y="858152"/>
                    <a:pt x="4744659" y="863160"/>
                  </a:cubicBezTo>
                  <a:cubicBezTo>
                    <a:pt x="4583640" y="863275"/>
                    <a:pt x="4409838" y="854920"/>
                    <a:pt x="4261575" y="863160"/>
                  </a:cubicBezTo>
                  <a:cubicBezTo>
                    <a:pt x="4113312" y="871400"/>
                    <a:pt x="3813487" y="795904"/>
                    <a:pt x="3640468" y="863160"/>
                  </a:cubicBezTo>
                  <a:cubicBezTo>
                    <a:pt x="3467449" y="930416"/>
                    <a:pt x="3298381" y="826622"/>
                    <a:pt x="3203392" y="863160"/>
                  </a:cubicBezTo>
                  <a:cubicBezTo>
                    <a:pt x="3108403" y="899698"/>
                    <a:pt x="2850447" y="811953"/>
                    <a:pt x="2674301" y="863160"/>
                  </a:cubicBezTo>
                  <a:cubicBezTo>
                    <a:pt x="2498155" y="914367"/>
                    <a:pt x="2290499" y="846491"/>
                    <a:pt x="2053193" y="863160"/>
                  </a:cubicBezTo>
                  <a:cubicBezTo>
                    <a:pt x="1815887" y="879829"/>
                    <a:pt x="1706357" y="811805"/>
                    <a:pt x="1432086" y="863160"/>
                  </a:cubicBezTo>
                  <a:cubicBezTo>
                    <a:pt x="1157815" y="914515"/>
                    <a:pt x="1112402" y="824971"/>
                    <a:pt x="995010" y="863160"/>
                  </a:cubicBezTo>
                  <a:cubicBezTo>
                    <a:pt x="877618" y="901349"/>
                    <a:pt x="437130" y="806450"/>
                    <a:pt x="143863" y="863160"/>
                  </a:cubicBezTo>
                  <a:cubicBezTo>
                    <a:pt x="54586" y="863150"/>
                    <a:pt x="-5807" y="805810"/>
                    <a:pt x="0" y="719297"/>
                  </a:cubicBezTo>
                  <a:cubicBezTo>
                    <a:pt x="-34447" y="514903"/>
                    <a:pt x="46229" y="278589"/>
                    <a:pt x="0" y="143863"/>
                  </a:cubicBezTo>
                  <a:close/>
                </a:path>
                <a:path w="4888522" h="863160" stroke="0" extrusionOk="0">
                  <a:moveTo>
                    <a:pt x="0" y="143863"/>
                  </a:moveTo>
                  <a:cubicBezTo>
                    <a:pt x="-15226" y="59912"/>
                    <a:pt x="66345" y="1473"/>
                    <a:pt x="143863" y="0"/>
                  </a:cubicBezTo>
                  <a:cubicBezTo>
                    <a:pt x="296074" y="-54833"/>
                    <a:pt x="523982" y="73973"/>
                    <a:pt x="764970" y="0"/>
                  </a:cubicBezTo>
                  <a:cubicBezTo>
                    <a:pt x="1005958" y="-73973"/>
                    <a:pt x="1081257" y="1923"/>
                    <a:pt x="1386078" y="0"/>
                  </a:cubicBezTo>
                  <a:cubicBezTo>
                    <a:pt x="1690899" y="-1923"/>
                    <a:pt x="1853948" y="48078"/>
                    <a:pt x="2007185" y="0"/>
                  </a:cubicBezTo>
                  <a:cubicBezTo>
                    <a:pt x="2160422" y="-48078"/>
                    <a:pt x="2425659" y="8299"/>
                    <a:pt x="2674301" y="0"/>
                  </a:cubicBezTo>
                  <a:cubicBezTo>
                    <a:pt x="2922943" y="-8299"/>
                    <a:pt x="3042164" y="14297"/>
                    <a:pt x="3157384" y="0"/>
                  </a:cubicBezTo>
                  <a:cubicBezTo>
                    <a:pt x="3272604" y="-14297"/>
                    <a:pt x="3516425" y="52518"/>
                    <a:pt x="3732484" y="0"/>
                  </a:cubicBezTo>
                  <a:cubicBezTo>
                    <a:pt x="3948543" y="-52518"/>
                    <a:pt x="4404736" y="31537"/>
                    <a:pt x="4744659" y="0"/>
                  </a:cubicBezTo>
                  <a:cubicBezTo>
                    <a:pt x="4829901" y="9781"/>
                    <a:pt x="4883941" y="47697"/>
                    <a:pt x="4888522" y="143863"/>
                  </a:cubicBezTo>
                  <a:cubicBezTo>
                    <a:pt x="4904884" y="308967"/>
                    <a:pt x="4877799" y="522309"/>
                    <a:pt x="4888522" y="719297"/>
                  </a:cubicBezTo>
                  <a:cubicBezTo>
                    <a:pt x="4896407" y="818257"/>
                    <a:pt x="4822355" y="872222"/>
                    <a:pt x="4744659" y="863160"/>
                  </a:cubicBezTo>
                  <a:cubicBezTo>
                    <a:pt x="4435003" y="929156"/>
                    <a:pt x="4226244" y="822261"/>
                    <a:pt x="4077544" y="863160"/>
                  </a:cubicBezTo>
                  <a:cubicBezTo>
                    <a:pt x="3928845" y="904059"/>
                    <a:pt x="3794578" y="839131"/>
                    <a:pt x="3594460" y="863160"/>
                  </a:cubicBezTo>
                  <a:cubicBezTo>
                    <a:pt x="3394342" y="887189"/>
                    <a:pt x="3108763" y="785105"/>
                    <a:pt x="2927345" y="863160"/>
                  </a:cubicBezTo>
                  <a:cubicBezTo>
                    <a:pt x="2745928" y="941215"/>
                    <a:pt x="2538620" y="835485"/>
                    <a:pt x="2260229" y="863160"/>
                  </a:cubicBezTo>
                  <a:cubicBezTo>
                    <a:pt x="1981838" y="890835"/>
                    <a:pt x="1952433" y="842493"/>
                    <a:pt x="1731138" y="863160"/>
                  </a:cubicBezTo>
                  <a:cubicBezTo>
                    <a:pt x="1509843" y="883827"/>
                    <a:pt x="1372409" y="789947"/>
                    <a:pt x="1064022" y="863160"/>
                  </a:cubicBezTo>
                  <a:cubicBezTo>
                    <a:pt x="755635" y="936373"/>
                    <a:pt x="335009" y="829205"/>
                    <a:pt x="143863" y="863160"/>
                  </a:cubicBezTo>
                  <a:cubicBezTo>
                    <a:pt x="75253" y="874198"/>
                    <a:pt x="3056" y="801890"/>
                    <a:pt x="0" y="719297"/>
                  </a:cubicBezTo>
                  <a:cubicBezTo>
                    <a:pt x="-44030" y="512326"/>
                    <a:pt x="38682" y="284956"/>
                    <a:pt x="0" y="143863"/>
                  </a:cubicBezTo>
                  <a:close/>
                </a:path>
              </a:pathLst>
            </a:custGeom>
            <a:solidFill>
              <a:srgbClr val="F9D6C7"/>
            </a:solidFill>
            <a:ln w="12700" cap="flat" cmpd="sng" algn="ctr">
              <a:solidFill>
                <a:srgbClr val="ED8C6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Liên</a:t>
              </a:r>
              <a:r>
                <a:rPr kumimoji="0" lang="en-US" sz="4000" b="1" i="0" u="none" strike="noStrike" kern="0" cap="none" spc="0" normalizeH="0" noProof="0" dirty="0">
                  <a:ln>
                    <a:noFill/>
                  </a:ln>
                  <a:effectLst/>
                  <a:uLnTx/>
                  <a:uFillTx/>
                  <a:latin typeface="Calibri" panose="020F0502020204030204" pitchFamily="34" charset="0"/>
                  <a:cs typeface="Calibri" panose="020F0502020204030204" pitchFamily="34" charset="0"/>
                </a:rPr>
                <a:t> </a:t>
              </a:r>
              <a:r>
                <a:rPr kumimoji="0" lang="en-US" sz="4000" b="1" i="0" u="none" strike="noStrike" kern="0" cap="none" spc="0" normalizeH="0" noProof="0" dirty="0" err="1">
                  <a:ln>
                    <a:noFill/>
                  </a:ln>
                  <a:effectLst/>
                  <a:uLnTx/>
                  <a:uFillTx/>
                  <a:latin typeface="Calibri" panose="020F0502020204030204" pitchFamily="34" charset="0"/>
                  <a:cs typeface="Calibri" panose="020F0502020204030204" pitchFamily="34" charset="0"/>
                </a:rPr>
                <a:t>hệ</a:t>
              </a:r>
              <a:r>
                <a:rPr kumimoji="0" lang="en-US" sz="4000" b="1" i="0" u="none" strike="noStrike" kern="0" cap="none" spc="0" normalizeH="0" noProof="0" dirty="0">
                  <a:ln>
                    <a:noFill/>
                  </a:ln>
                  <a:effectLst/>
                  <a:uLnTx/>
                  <a:uFillTx/>
                  <a:latin typeface="Calibri" panose="020F0502020204030204" pitchFamily="34" charset="0"/>
                  <a:cs typeface="Calibri" panose="020F0502020204030204" pitchFamily="34" charset="0"/>
                </a:rPr>
                <a:t> </a:t>
              </a:r>
              <a:r>
                <a:rPr kumimoji="0" lang="en-US" sz="4000" b="1" i="0" u="none" strike="noStrike" kern="0" cap="none" spc="0" normalizeH="0" noProof="0" dirty="0" err="1">
                  <a:ln>
                    <a:noFill/>
                  </a:ln>
                  <a:effectLst/>
                  <a:uLnTx/>
                  <a:uFillTx/>
                  <a:latin typeface="Calibri" panose="020F0502020204030204" pitchFamily="34" charset="0"/>
                  <a:cs typeface="Calibri" panose="020F0502020204030204" pitchFamily="34" charset="0"/>
                </a:rPr>
                <a:t>bản</a:t>
              </a:r>
              <a:r>
                <a:rPr kumimoji="0" lang="en-US" sz="4000" b="1" i="0" u="none" strike="noStrike" kern="0" cap="none" spc="0" normalizeH="0" noProof="0" dirty="0">
                  <a:ln>
                    <a:noFill/>
                  </a:ln>
                  <a:effectLst/>
                  <a:uLnTx/>
                  <a:uFillTx/>
                  <a:latin typeface="Calibri" panose="020F0502020204030204" pitchFamily="34" charset="0"/>
                  <a:cs typeface="Calibri" panose="020F0502020204030204" pitchFamily="34" charset="0"/>
                </a:rPr>
                <a:t> </a:t>
              </a:r>
              <a:r>
                <a:rPr kumimoji="0" lang="en-US" sz="4000" b="1" i="0" u="none" strike="noStrike" kern="0" cap="none" spc="0" normalizeH="0" noProof="0" dirty="0" err="1">
                  <a:ln>
                    <a:noFill/>
                  </a:ln>
                  <a:effectLst/>
                  <a:uLnTx/>
                  <a:uFillTx/>
                  <a:latin typeface="Calibri" panose="020F0502020204030204" pitchFamily="34" charset="0"/>
                  <a:cs typeface="Calibri" panose="020F0502020204030204" pitchFamily="34" charset="0"/>
                </a:rPr>
                <a:t>thân</a:t>
              </a:r>
              <a:endParaRPr kumimoji="0" lang="en-US" sz="40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rot="16200000">
              <a:off x="2537841" y="-1077160"/>
              <a:ext cx="709349" cy="709349"/>
            </a:xfrm>
            <a:prstGeom prst="rect">
              <a:avLst/>
            </a:prstGeom>
          </p:spPr>
        </p:pic>
      </p:grpSp>
      <p:sp>
        <p:nvSpPr>
          <p:cNvPr id="8" name="Rectangle 7"/>
          <p:cNvSpPr/>
          <p:nvPr/>
        </p:nvSpPr>
        <p:spPr>
          <a:xfrm>
            <a:off x="1174283" y="4591382"/>
            <a:ext cx="9914020" cy="1446550"/>
          </a:xfrm>
          <a:prstGeom prst="rect">
            <a:avLst/>
          </a:prstGeom>
        </p:spPr>
        <p:txBody>
          <a:bodyPr wrap="square">
            <a:spAutoFit/>
          </a:bodyPr>
          <a:lstStyle/>
          <a:p>
            <a:pPr lvl="0" algn="just">
              <a:defRPr/>
            </a:pPr>
            <a:r>
              <a:rPr lang="vi-VN" altLang="zh-CN" sz="4400" b="1" kern="0">
                <a:solidFill>
                  <a:srgbClr val="E66126"/>
                </a:solidFill>
                <a:latin typeface="Calibri" panose="020F0502020204030204" pitchFamily="34" charset="0"/>
                <a:ea typeface="inpin heiti" charset="-122"/>
                <a:cs typeface="Calibri" panose="020F0502020204030204" pitchFamily="34" charset="0"/>
              </a:rPr>
              <a:t>Biết kính </a:t>
            </a:r>
            <a:r>
              <a:rPr lang="en-US" altLang="zh-CN" sz="4400" b="1" kern="0">
                <a:solidFill>
                  <a:srgbClr val="E66126"/>
                </a:solidFill>
                <a:latin typeface="Calibri" panose="020F0502020204030204" pitchFamily="34" charset="0"/>
                <a:ea typeface="inpin heiti" charset="-122"/>
                <a:cs typeface="Calibri" panose="020F0502020204030204" pitchFamily="34" charset="0"/>
              </a:rPr>
              <a:t>trọng, hiếu thảo và biết ơn cha mẹ.</a:t>
            </a:r>
            <a:endParaRPr kumimoji="0" lang="zh-CN" altLang="en-US" sz="44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sp>
        <p:nvSpPr>
          <p:cNvPr id="9" name="Rectangle 8"/>
          <p:cNvSpPr/>
          <p:nvPr/>
        </p:nvSpPr>
        <p:spPr>
          <a:xfrm>
            <a:off x="1029904" y="2057078"/>
            <a:ext cx="10260530" cy="1754326"/>
          </a:xfrm>
          <a:prstGeom prst="rect">
            <a:avLst/>
          </a:prstGeom>
        </p:spPr>
        <p:txBody>
          <a:bodyPr wrap="square">
            <a:spAutoFit/>
          </a:bodyPr>
          <a:lstStyle/>
          <a:p>
            <a:pPr lvl="0" algn="just">
              <a:defRPr/>
            </a:pPr>
            <a:r>
              <a:rPr lang="en-US" altLang="zh-CN" sz="3600" b="1" kern="0" noProof="0">
                <a:latin typeface="Times New Roman" panose="02020603050405020304" pitchFamily="18" charset="0"/>
                <a:ea typeface="inpin heiti" charset="-122"/>
                <a:cs typeface="Times New Roman" panose="02020603050405020304" pitchFamily="18" charset="0"/>
              </a:rPr>
              <a:t>     Qua bài thơ cho thấy tình yêu thương của mẹ đối với con. Như vậy các em cần làm gì để </a:t>
            </a:r>
            <a:r>
              <a:rPr lang="en-US" altLang="zh-CN" sz="3600" b="1" kern="0">
                <a:latin typeface="Times New Roman" panose="02020603050405020304" pitchFamily="18" charset="0"/>
                <a:ea typeface="inpin heiti" charset="-122"/>
                <a:cs typeface="Times New Roman" panose="02020603050405020304" pitchFamily="18" charset="0"/>
              </a:rPr>
              <a:t>đáp lại tình yêu của </a:t>
            </a:r>
            <a:r>
              <a:rPr lang="en-US" altLang="zh-CN" sz="3600" b="1" kern="0" noProof="0">
                <a:latin typeface="Times New Roman" panose="02020603050405020304" pitchFamily="18" charset="0"/>
                <a:ea typeface="inpin heiti" charset="-122"/>
                <a:cs typeface="Times New Roman" panose="02020603050405020304" pitchFamily="18" charset="0"/>
              </a:rPr>
              <a:t>cha mẹ đối với các em?</a:t>
            </a:r>
            <a:endParaRPr kumimoji="0" lang="zh-CN" altLang="en-US" sz="3600" b="1" i="0" u="none" strike="noStrike" kern="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78601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599318" y="1628303"/>
            <a:ext cx="7041490" cy="3023878"/>
          </a:xfrm>
          <a:prstGeom prst="rect">
            <a:avLst/>
          </a:prstGeom>
        </p:spPr>
      </p:pic>
    </p:spTree>
    <p:custDataLst>
      <p:tags r:id="rId1"/>
    </p:custDataLst>
    <p:extLst>
      <p:ext uri="{BB962C8B-B14F-4D97-AF65-F5344CB8AC3E}">
        <p14:creationId xmlns:p14="http://schemas.microsoft.com/office/powerpoint/2010/main" val="1619146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8620" y="0"/>
            <a:ext cx="3795628" cy="790039"/>
          </a:xfrm>
          <a:prstGeom prst="roundRect">
            <a:avLst>
              <a:gd name="adj" fmla="val 18361"/>
            </a:avLst>
          </a:prstGeom>
          <a:solidFill>
            <a:srgbClr val="FFF1C6"/>
          </a:solidFill>
        </p:spPr>
        <p:txBody>
          <a:bodyPr wrap="square">
            <a:spAutoFit/>
          </a:bodyPr>
          <a:lstStyle/>
          <a:p>
            <a:pPr lvl="0" algn="ctr">
              <a:defRPr/>
            </a:pPr>
            <a:r>
              <a:rPr lang="en-US" altLang="zh-CN" sz="4000" b="1" kern="0" dirty="0" err="1">
                <a:solidFill>
                  <a:srgbClr val="E66126"/>
                </a:solidFill>
                <a:latin typeface="Times New Roman" panose="02020603050405020304" pitchFamily="18" charset="0"/>
                <a:ea typeface="inpin heiti" charset="-122"/>
                <a:cs typeface="Times New Roman" panose="02020603050405020304" pitchFamily="18" charset="0"/>
              </a:rPr>
              <a:t>Đoạn</a:t>
            </a:r>
            <a:r>
              <a:rPr lang="en-US" altLang="zh-CN" sz="4000" b="1" kern="0" dirty="0">
                <a:solidFill>
                  <a:srgbClr val="E66126"/>
                </a:solidFill>
                <a:latin typeface="Times New Roman" panose="02020603050405020304" pitchFamily="18" charset="0"/>
                <a:ea typeface="inpin heiti" charset="-122"/>
                <a:cs typeface="Times New Roman" panose="02020603050405020304" pitchFamily="18" charset="0"/>
              </a:rPr>
              <a:t> 2</a:t>
            </a:r>
            <a:endParaRPr lang="zh-CN" altLang="en-US" sz="4000" b="1" kern="0" dirty="0">
              <a:solidFill>
                <a:srgbClr val="E66126"/>
              </a:solidFill>
              <a:latin typeface="Times New Roman" panose="02020603050405020304" pitchFamily="18" charset="0"/>
              <a:ea typeface="inpin heiti" charset="-122"/>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rot="16200000">
            <a:off x="-98312" y="-61225"/>
            <a:ext cx="919963" cy="919963"/>
          </a:xfrm>
          <a:prstGeom prst="rect">
            <a:avLst/>
          </a:prstGeom>
        </p:spPr>
      </p:pic>
      <p:sp>
        <p:nvSpPr>
          <p:cNvPr id="7" name="Text Box 5"/>
          <p:cNvSpPr txBox="1">
            <a:spLocks noChangeArrowheads="1"/>
          </p:cNvSpPr>
          <p:nvPr/>
        </p:nvSpPr>
        <p:spPr bwMode="auto">
          <a:xfrm>
            <a:off x="1623060" y="851265"/>
            <a:ext cx="10241280"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fontAlgn="base">
              <a:spcBef>
                <a:spcPct val="10000"/>
              </a:spcBef>
              <a:spcAft>
                <a:spcPct val="10000"/>
              </a:spcAft>
            </a:pPr>
            <a:endParaRPr lang="en-US" sz="3600" dirty="0">
              <a:solidFill>
                <a:prstClr val="black"/>
              </a:solidFill>
              <a:latin typeface="Times New Roman" pitchFamily="18" charset="0"/>
              <a:cs typeface="Times New Roman" pitchFamily="18" charset="0"/>
            </a:endParaRPr>
          </a:p>
          <a:p>
            <a:r>
              <a:rPr lang="vi-VN" sz="3600" dirty="0">
                <a:latin typeface="+mj-lt"/>
                <a:ea typeface="微软雅黑" panose="020B0503020204020204" pitchFamily="34" charset="-122"/>
              </a:rPr>
              <a:t>Ngủ ngoan a</a:t>
            </a:r>
            <a:r>
              <a:rPr lang="en-US" sz="3600" dirty="0">
                <a:latin typeface="+mj-lt"/>
                <a:ea typeface="微软雅黑" panose="020B0503020204020204" pitchFamily="34" charset="-122"/>
                <a:cs typeface="Times New Roman" panose="02020603050405020304" pitchFamily="18" charset="0"/>
              </a:rPr>
              <a:t>-</a:t>
            </a:r>
            <a:r>
              <a:rPr lang="en-US" sz="3600" dirty="0">
                <a:latin typeface="Times New Roman" panose="02020603050405020304" pitchFamily="18" charset="0"/>
                <a:ea typeface="微软雅黑" panose="020B0503020204020204" pitchFamily="34" charset="-122"/>
                <a:cs typeface="Times New Roman" panose="02020603050405020304" pitchFamily="18" charset="0"/>
              </a:rPr>
              <a:t>k</a:t>
            </a:r>
            <a:r>
              <a:rPr lang="vi-VN" sz="3600" dirty="0">
                <a:latin typeface="+mj-lt"/>
                <a:ea typeface="微软雅黑" panose="020B0503020204020204" pitchFamily="34" charset="-122"/>
              </a:rPr>
              <a:t>ay ơi</a:t>
            </a:r>
            <a:r>
              <a:rPr lang="en-US" sz="3600" dirty="0">
                <a:latin typeface="+mj-lt"/>
                <a:cs typeface="Times New Roman" pitchFamily="18" charset="0"/>
              </a:rPr>
              <a:t> </a:t>
            </a:r>
            <a:r>
              <a:rPr lang="en-US" sz="3600" dirty="0">
                <a:solidFill>
                  <a:srgbClr val="FF0000"/>
                </a:solidFill>
                <a:latin typeface="+mj-lt"/>
                <a:cs typeface="Times New Roman" pitchFamily="18" charset="0"/>
              </a:rPr>
              <a:t>/</a:t>
            </a:r>
            <a:r>
              <a:rPr lang="vi-VN" sz="3600" dirty="0">
                <a:latin typeface="+mj-lt"/>
                <a:ea typeface="微软雅黑" panose="020B0503020204020204" pitchFamily="34" charset="-122"/>
              </a:rPr>
              <a:t>, ngủ ngoan </a:t>
            </a:r>
            <a:r>
              <a:rPr lang="en-US" sz="3600" dirty="0">
                <a:latin typeface="Times New Roman" panose="02020603050405020304" pitchFamily="18" charset="0"/>
                <a:ea typeface="微软雅黑" panose="020B0503020204020204" pitchFamily="34" charset="-122"/>
                <a:cs typeface="Times New Roman" panose="02020603050405020304" pitchFamily="18" charset="0"/>
              </a:rPr>
              <a:t>a-kay</a:t>
            </a:r>
            <a:r>
              <a:rPr lang="vi-VN" sz="3600" dirty="0">
                <a:latin typeface="+mj-lt"/>
                <a:ea typeface="微软雅黑" panose="020B0503020204020204" pitchFamily="34" charset="-122"/>
              </a:rPr>
              <a:t> hỡi</a:t>
            </a:r>
          </a:p>
          <a:p>
            <a:r>
              <a:rPr lang="vi-VN" sz="3600" dirty="0">
                <a:latin typeface="+mj-lt"/>
                <a:ea typeface="微软雅黑" panose="020B0503020204020204" pitchFamily="34" charset="-122"/>
              </a:rPr>
              <a:t>Mẹ thương a</a:t>
            </a:r>
            <a:r>
              <a:rPr lang="en-US" sz="3600" dirty="0">
                <a:latin typeface="Times New Roman" panose="02020603050405020304" pitchFamily="18" charset="0"/>
                <a:ea typeface="微软雅黑" panose="020B0503020204020204" pitchFamily="34" charset="-122"/>
                <a:cs typeface="Times New Roman" panose="02020603050405020304" pitchFamily="18" charset="0"/>
              </a:rPr>
              <a:t>-k</a:t>
            </a:r>
            <a:r>
              <a:rPr lang="vi-VN" sz="3600" dirty="0">
                <a:latin typeface="Times New Roman" panose="02020603050405020304" pitchFamily="18" charset="0"/>
                <a:ea typeface="微软雅黑" panose="020B0503020204020204" pitchFamily="34" charset="-122"/>
                <a:cs typeface="Times New Roman" panose="02020603050405020304" pitchFamily="18" charset="0"/>
              </a:rPr>
              <a:t>a</a:t>
            </a:r>
            <a:r>
              <a:rPr lang="vi-VN" sz="3600" dirty="0">
                <a:latin typeface="+mj-lt"/>
                <a:ea typeface="微软雅黑" panose="020B0503020204020204" pitchFamily="34" charset="-122"/>
              </a:rPr>
              <a:t>y</a:t>
            </a:r>
            <a:r>
              <a:rPr lang="en-US" sz="3600" dirty="0">
                <a:latin typeface="+mj-lt"/>
                <a:cs typeface="Times New Roman" pitchFamily="18" charset="0"/>
              </a:rPr>
              <a:t> </a:t>
            </a:r>
            <a:r>
              <a:rPr lang="en-US" sz="3600" dirty="0">
                <a:solidFill>
                  <a:srgbClr val="FF0000"/>
                </a:solidFill>
                <a:latin typeface="+mj-lt"/>
                <a:cs typeface="Times New Roman" pitchFamily="18" charset="0"/>
              </a:rPr>
              <a:t>/</a:t>
            </a:r>
            <a:r>
              <a:rPr lang="vi-VN" sz="3600" dirty="0">
                <a:latin typeface="+mj-lt"/>
                <a:ea typeface="微软雅黑" panose="020B0503020204020204" pitchFamily="34" charset="-122"/>
              </a:rPr>
              <a:t>, mẹ thương bộ đội</a:t>
            </a:r>
            <a:endParaRPr lang="en-US" sz="3600" dirty="0">
              <a:latin typeface="+mj-lt"/>
              <a:cs typeface="Times New Roman" pitchFamily="18" charset="0"/>
            </a:endParaRPr>
          </a:p>
          <a:p>
            <a:r>
              <a:rPr lang="vi-VN" sz="3600" dirty="0">
                <a:latin typeface="+mj-lt"/>
                <a:ea typeface="微软雅黑" panose="020B0503020204020204" pitchFamily="34" charset="-122"/>
              </a:rPr>
              <a:t>Con mơ cho mẹ </a:t>
            </a:r>
            <a:r>
              <a:rPr lang="en-US" sz="3600" dirty="0">
                <a:solidFill>
                  <a:srgbClr val="FF0000"/>
                </a:solidFill>
                <a:latin typeface="+mj-lt"/>
                <a:cs typeface="Times New Roman" pitchFamily="18" charset="0"/>
              </a:rPr>
              <a:t>/</a:t>
            </a:r>
            <a:r>
              <a:rPr lang="en-US" sz="3600" dirty="0">
                <a:latin typeface="+mj-lt"/>
                <a:cs typeface="Times New Roman" pitchFamily="18" charset="0"/>
              </a:rPr>
              <a:t> </a:t>
            </a:r>
            <a:r>
              <a:rPr lang="vi-VN" sz="3600" dirty="0">
                <a:latin typeface="+mj-lt"/>
                <a:ea typeface="微软雅黑" panose="020B0503020204020204" pitchFamily="34" charset="-122"/>
              </a:rPr>
              <a:t>hạt gạo</a:t>
            </a:r>
            <a:r>
              <a:rPr lang="en-US" sz="3600" dirty="0">
                <a:latin typeface="+mj-lt"/>
                <a:ea typeface="微软雅黑" panose="020B0503020204020204" pitchFamily="34" charset="-122"/>
              </a:rPr>
              <a:t> </a:t>
            </a:r>
            <a:r>
              <a:rPr lang="en-US" sz="3600" dirty="0" err="1">
                <a:latin typeface="Times New Roman" panose="02020603050405020304" pitchFamily="18" charset="0"/>
                <a:ea typeface="微软雅黑" panose="020B0503020204020204" pitchFamily="34" charset="-122"/>
                <a:cs typeface="Times New Roman" panose="02020603050405020304" pitchFamily="18" charset="0"/>
              </a:rPr>
              <a:t>trắng</a:t>
            </a:r>
            <a:r>
              <a:rPr lang="en-US" sz="36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600" dirty="0" err="1">
                <a:latin typeface="Times New Roman" panose="02020603050405020304" pitchFamily="18" charset="0"/>
                <a:ea typeface="微软雅黑" panose="020B0503020204020204" pitchFamily="34" charset="-122"/>
                <a:cs typeface="Times New Roman" panose="02020603050405020304" pitchFamily="18" charset="0"/>
              </a:rPr>
              <a:t>ngần</a:t>
            </a:r>
            <a:endParaRPr lang="vi-VN" sz="3600" dirty="0">
              <a:effectLst>
                <a:outerShdw blurRad="38100" dist="38100" dir="2700000" algn="tl">
                  <a:srgbClr val="000000">
                    <a:alpha val="43137"/>
                  </a:srgbClr>
                </a:outerShdw>
              </a:effectLst>
              <a:latin typeface="+mj-lt"/>
              <a:ea typeface="微软雅黑" panose="020B0503020204020204" pitchFamily="34" charset="-122"/>
            </a:endParaRPr>
          </a:p>
          <a:p>
            <a:r>
              <a:rPr lang="vi-VN" sz="3600" dirty="0">
                <a:latin typeface="+mj-lt"/>
                <a:ea typeface="微软雅黑" panose="020B0503020204020204" pitchFamily="34" charset="-122"/>
              </a:rPr>
              <a:t>Mai sau con lớn </a:t>
            </a:r>
            <a:r>
              <a:rPr lang="en-US" sz="3600" dirty="0">
                <a:latin typeface="+mj-lt"/>
                <a:cs typeface="Times New Roman" pitchFamily="18" charset="0"/>
              </a:rPr>
              <a:t>/ </a:t>
            </a:r>
            <a:r>
              <a:rPr lang="vi-VN" sz="3600" dirty="0">
                <a:latin typeface="+mj-lt"/>
                <a:ea typeface="微软雅黑" panose="020B0503020204020204" pitchFamily="34" charset="-122"/>
              </a:rPr>
              <a:t>vung chày</a:t>
            </a:r>
            <a:r>
              <a:rPr lang="en-US" sz="3600" dirty="0">
                <a:latin typeface="+mj-lt"/>
                <a:ea typeface="微软雅黑" panose="020B0503020204020204" pitchFamily="34" charset="-122"/>
              </a:rPr>
              <a:t> </a:t>
            </a:r>
            <a:r>
              <a:rPr lang="en-US" sz="3600" dirty="0" err="1">
                <a:latin typeface="Times New Roman" panose="02020603050405020304" pitchFamily="18" charset="0"/>
                <a:ea typeface="微软雅黑" panose="020B0503020204020204" pitchFamily="34" charset="-122"/>
                <a:cs typeface="Times New Roman" panose="02020603050405020304" pitchFamily="18" charset="0"/>
              </a:rPr>
              <a:t>lún</a:t>
            </a:r>
            <a:r>
              <a:rPr lang="en-US" sz="36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600" dirty="0" err="1">
                <a:latin typeface="Times New Roman" panose="02020603050405020304" pitchFamily="18" charset="0"/>
                <a:ea typeface="微软雅黑" panose="020B0503020204020204" pitchFamily="34" charset="-122"/>
                <a:cs typeface="Times New Roman" panose="02020603050405020304" pitchFamily="18" charset="0"/>
              </a:rPr>
              <a:t>sân</a:t>
            </a:r>
            <a:r>
              <a:rPr lang="en-US" sz="3600" dirty="0">
                <a:effectLst>
                  <a:outerShdw blurRad="38100" dist="38100" dir="2700000" algn="tl">
                    <a:srgbClr val="000000">
                      <a:alpha val="43137"/>
                    </a:srgbClr>
                  </a:outerShdw>
                </a:effectLst>
                <a:latin typeface="+mj-lt"/>
                <a:ea typeface="微软雅黑" panose="020B0503020204020204" pitchFamily="34" charset="-122"/>
                <a:cs typeface="Times New Roman" panose="02020603050405020304" pitchFamily="18" charset="0"/>
              </a:rPr>
              <a:t>...</a:t>
            </a:r>
            <a:endParaRPr lang="en-US" sz="3600" dirty="0">
              <a:latin typeface="+mj-lt"/>
              <a:ea typeface="微软雅黑" panose="020B0503020204020204" pitchFamily="34" charset="-122"/>
            </a:endParaRPr>
          </a:p>
          <a:p>
            <a:pPr fontAlgn="base">
              <a:spcBef>
                <a:spcPct val="10000"/>
              </a:spcBef>
              <a:spcAft>
                <a:spcPct val="10000"/>
              </a:spcAft>
            </a:pPr>
            <a:endParaRPr lang="en-US" sz="3600" dirty="0">
              <a:solidFill>
                <a:prstClr val="black"/>
              </a:solidFill>
              <a:latin typeface="Times New Roman" pitchFamily="18" charset="0"/>
              <a:cs typeface="Times New Roman" pitchFamily="18" charset="0"/>
            </a:endParaRPr>
          </a:p>
          <a:p>
            <a:pPr fontAlgn="base">
              <a:spcBef>
                <a:spcPct val="10000"/>
              </a:spcBef>
              <a:spcAft>
                <a:spcPct val="10000"/>
              </a:spcAft>
            </a:pPr>
            <a:endParaRPr lang="en-US" sz="3600"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72212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descr="Kết quả hình ảnh cho núi ka lư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016" y="0"/>
            <a:ext cx="969856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1752598" y="6159246"/>
            <a:ext cx="10020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Ka-</a:t>
            </a:r>
            <a:r>
              <a:rPr lang="en-US" sz="2800" b="1" dirty="0" err="1">
                <a:latin typeface="Times New Roman" panose="02020603050405020304" pitchFamily="18" charset="0"/>
                <a:cs typeface="Times New Roman" panose="02020603050405020304" pitchFamily="18" charset="0"/>
              </a:rPr>
              <a:t>lưi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4722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3489" y="15506"/>
            <a:ext cx="2799261" cy="790039"/>
          </a:xfrm>
          <a:prstGeom prst="roundRect">
            <a:avLst>
              <a:gd name="adj" fmla="val 18361"/>
            </a:avLst>
          </a:prstGeom>
          <a:solidFill>
            <a:srgbClr val="FFF1C6"/>
          </a:solidFill>
        </p:spPr>
        <p:txBody>
          <a:bodyPr wrap="square">
            <a:spAutoFit/>
          </a:bodyPr>
          <a:lstStyle/>
          <a:p>
            <a:pPr lvl="0" algn="ctr">
              <a:defRPr/>
            </a:pPr>
            <a:r>
              <a:rPr lang="en-US" altLang="zh-CN" sz="4000" b="1" kern="0" dirty="0" err="1">
                <a:solidFill>
                  <a:srgbClr val="E66126"/>
                </a:solidFill>
                <a:latin typeface="Times New Roman" panose="02020603050405020304" pitchFamily="18" charset="0"/>
                <a:ea typeface="inpin heiti" charset="-122"/>
                <a:cs typeface="Times New Roman" panose="02020603050405020304" pitchFamily="18" charset="0"/>
              </a:rPr>
              <a:t>Đoạn</a:t>
            </a:r>
            <a:r>
              <a:rPr lang="en-US" altLang="zh-CN" sz="4000" b="1" kern="0" dirty="0">
                <a:solidFill>
                  <a:srgbClr val="E66126"/>
                </a:solidFill>
                <a:latin typeface="Times New Roman" panose="02020603050405020304" pitchFamily="18" charset="0"/>
                <a:ea typeface="inpin heiti" charset="-122"/>
                <a:cs typeface="Times New Roman" panose="02020603050405020304" pitchFamily="18" charset="0"/>
              </a:rPr>
              <a:t> 3</a:t>
            </a:r>
            <a:endParaRPr lang="zh-CN" altLang="en-US" sz="4000" b="1" kern="0" dirty="0">
              <a:solidFill>
                <a:srgbClr val="E66126"/>
              </a:solidFill>
              <a:latin typeface="Times New Roman" panose="02020603050405020304" pitchFamily="18" charset="0"/>
              <a:ea typeface="inpin heiti"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rot="16200000">
            <a:off x="-121172" y="-68698"/>
            <a:ext cx="919963" cy="919963"/>
          </a:xfrm>
          <a:prstGeom prst="rect">
            <a:avLst/>
          </a:prstGeom>
        </p:spPr>
      </p:pic>
      <p:sp>
        <p:nvSpPr>
          <p:cNvPr id="7" name="Text Box 5"/>
          <p:cNvSpPr txBox="1">
            <a:spLocks noChangeArrowheads="1"/>
          </p:cNvSpPr>
          <p:nvPr/>
        </p:nvSpPr>
        <p:spPr bwMode="auto">
          <a:xfrm>
            <a:off x="2103120" y="851265"/>
            <a:ext cx="9761220" cy="812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vi-VN" sz="3600" dirty="0">
                <a:latin typeface="Times New Roman" panose="02020603050405020304" pitchFamily="18" charset="0"/>
                <a:cs typeface="Times New Roman" panose="02020603050405020304" pitchFamily="18" charset="0"/>
              </a:rPr>
              <a:t>Em cu Tai</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ngủ trên lưng mẹ ơi</a:t>
            </a:r>
          </a:p>
          <a:p>
            <a:r>
              <a:rPr lang="vi-VN" sz="3600" dirty="0">
                <a:latin typeface="Times New Roman" panose="02020603050405020304" pitchFamily="18" charset="0"/>
                <a:cs typeface="Times New Roman" panose="02020603050405020304" pitchFamily="18" charset="0"/>
              </a:rPr>
              <a:t>Em ngủ cho ngoan,</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đừng rời lưng mẹ</a:t>
            </a:r>
          </a:p>
          <a:p>
            <a:r>
              <a:rPr lang="vi-VN" sz="3600" dirty="0">
                <a:latin typeface="Times New Roman" panose="02020603050405020304" pitchFamily="18" charset="0"/>
                <a:cs typeface="Times New Roman" panose="02020603050405020304" pitchFamily="18" charset="0"/>
              </a:rPr>
              <a:t>Mẹ đang tỉa bắp</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trên núi Ka-lưi</a:t>
            </a:r>
          </a:p>
          <a:p>
            <a:r>
              <a:rPr lang="vi-VN" sz="3600" dirty="0">
                <a:latin typeface="Times New Roman" panose="02020603050405020304" pitchFamily="18" charset="0"/>
                <a:cs typeface="Times New Roman" panose="02020603050405020304" pitchFamily="18" charset="0"/>
              </a:rPr>
              <a:t>Lưng núi thì to</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mà lưng mẹ nhỏ</a:t>
            </a:r>
          </a:p>
          <a:p>
            <a:r>
              <a:rPr lang="vi-VN" sz="3600" dirty="0">
                <a:latin typeface="Times New Roman" panose="02020603050405020304" pitchFamily="18" charset="0"/>
                <a:cs typeface="Times New Roman" panose="02020603050405020304" pitchFamily="18" charset="0"/>
              </a:rPr>
              <a:t>Em ngủ ngoan</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đừng làm mẹ mỏi</a:t>
            </a:r>
          </a:p>
          <a:p>
            <a:r>
              <a:rPr lang="vi-VN" sz="3600" dirty="0">
                <a:latin typeface="Times New Roman" panose="02020603050405020304" pitchFamily="18" charset="0"/>
                <a:cs typeface="Times New Roman" panose="02020603050405020304" pitchFamily="18" charset="0"/>
              </a:rPr>
              <a:t>Mặt trời của bắp</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thì nằm trên đồi</a:t>
            </a:r>
          </a:p>
          <a:p>
            <a:r>
              <a:rPr lang="vi-VN" sz="3600" dirty="0">
                <a:latin typeface="Times New Roman" panose="02020603050405020304" pitchFamily="18" charset="0"/>
                <a:cs typeface="Times New Roman" panose="02020603050405020304" pitchFamily="18" charset="0"/>
              </a:rPr>
              <a:t>Mặt trời của mẹ,</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em nằm trên lưng</a:t>
            </a:r>
            <a:endParaRPr lang="en-US" sz="3600" dirty="0">
              <a:latin typeface="Times New Roman" panose="02020603050405020304" pitchFamily="18" charset="0"/>
              <a:cs typeface="Times New Roman" panose="02020603050405020304" pitchFamily="18" charset="0"/>
            </a:endParaRPr>
          </a:p>
          <a:p>
            <a:endParaRPr lang="vi-VN"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Ngủ ngoan a-kay ơi,</a:t>
            </a:r>
            <a:r>
              <a:rPr lang="en-US" sz="3600" dirty="0">
                <a:solidFill>
                  <a:srgbClr val="FF0000"/>
                </a:solidFill>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 ngủ ngoan a-kay hỡi...</a:t>
            </a:r>
            <a:endParaRPr lang="en-US" sz="3600" dirty="0">
              <a:latin typeface="Times New Roman" panose="02020603050405020304" pitchFamily="18" charset="0"/>
              <a:cs typeface="Times New Roman" panose="02020603050405020304" pitchFamily="18" charset="0"/>
            </a:endParaRPr>
          </a:p>
          <a:p>
            <a:pPr algn="r"/>
            <a:r>
              <a:rPr lang="en-US" sz="3600" dirty="0" err="1">
                <a:latin typeface="Times New Roman" panose="02020603050405020304" pitchFamily="18" charset="0"/>
                <a:cs typeface="Times New Roman" panose="02020603050405020304" pitchFamily="18" charset="0"/>
              </a:rPr>
              <a:t>Nguyễn</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Điềm</a:t>
            </a:r>
            <a:endParaRPr lang="vi-VN" sz="3600" dirty="0">
              <a:latin typeface="Times New Roman" panose="02020603050405020304" pitchFamily="18" charset="0"/>
              <a:cs typeface="Times New Roman" panose="02020603050405020304" pitchFamily="18" charset="0"/>
            </a:endParaRPr>
          </a:p>
          <a:p>
            <a:pPr fontAlgn="base">
              <a:spcBef>
                <a:spcPct val="10000"/>
              </a:spcBef>
              <a:spcAft>
                <a:spcPct val="10000"/>
              </a:spcAft>
            </a:pPr>
            <a:endParaRPr lang="en-US" sz="3600" dirty="0">
              <a:solidFill>
                <a:prstClr val="black"/>
              </a:solidFill>
              <a:latin typeface="Times New Roman" pitchFamily="18" charset="0"/>
              <a:cs typeface="Times New Roman" pitchFamily="18" charset="0"/>
            </a:endParaRPr>
          </a:p>
          <a:p>
            <a:endParaRPr lang="en-US" sz="3600" dirty="0">
              <a:latin typeface="+mj-lt"/>
              <a:ea typeface="微软雅黑" panose="020B0503020204020204" pitchFamily="34" charset="-122"/>
            </a:endParaRPr>
          </a:p>
          <a:p>
            <a:pPr fontAlgn="base">
              <a:spcBef>
                <a:spcPct val="10000"/>
              </a:spcBef>
              <a:spcAft>
                <a:spcPct val="10000"/>
              </a:spcAft>
            </a:pPr>
            <a:endParaRPr lang="en-US" sz="3600" dirty="0">
              <a:solidFill>
                <a:prstClr val="black"/>
              </a:solidFill>
              <a:latin typeface="Times New Roman" pitchFamily="18" charset="0"/>
              <a:cs typeface="Times New Roman" pitchFamily="18" charset="0"/>
            </a:endParaRPr>
          </a:p>
          <a:p>
            <a:pPr fontAlgn="base">
              <a:spcBef>
                <a:spcPct val="10000"/>
              </a:spcBef>
              <a:spcAft>
                <a:spcPct val="10000"/>
              </a:spcAft>
            </a:pPr>
            <a:endParaRPr lang="en-US" sz="3600"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51114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179976" y="5726489"/>
            <a:ext cx="11640312"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en-US" sz="3200">
                <a:solidFill>
                  <a:srgbClr val="FFC000">
                    <a:lumMod val="75000"/>
                  </a:srgbClr>
                </a:solidFill>
                <a:latin typeface="Times New Roman" pitchFamily="18" charset="0"/>
                <a:cs typeface="Times New Roman" pitchFamily="18" charset="0"/>
              </a:rPr>
              <a:t>Lưng</a:t>
            </a:r>
            <a:r>
              <a:rPr lang="en-US" sz="3200" b="0">
                <a:solidFill>
                  <a:srgbClr val="FFC000">
                    <a:lumMod val="75000"/>
                  </a:srgbClr>
                </a:solidFill>
                <a:latin typeface="Times New Roman" pitchFamily="18" charset="0"/>
                <a:cs typeface="Times New Roman" pitchFamily="18" charset="0"/>
              </a:rPr>
              <a:t> </a:t>
            </a:r>
            <a:r>
              <a:rPr lang="en-US" sz="3200" err="1">
                <a:solidFill>
                  <a:srgbClr val="FFC000">
                    <a:lumMod val="75000"/>
                  </a:srgbClr>
                </a:solidFill>
                <a:latin typeface="Times New Roman" pitchFamily="18" charset="0"/>
                <a:cs typeface="Times New Roman" pitchFamily="18" charset="0"/>
              </a:rPr>
              <a:t>đưa</a:t>
            </a:r>
            <a:r>
              <a:rPr lang="en-US" sz="3200">
                <a:solidFill>
                  <a:srgbClr val="FFC000">
                    <a:lumMod val="75000"/>
                  </a:srgbClr>
                </a:solidFill>
                <a:latin typeface="Times New Roman" pitchFamily="18" charset="0"/>
                <a:cs typeface="Times New Roman" pitchFamily="18" charset="0"/>
              </a:rPr>
              <a:t> nôi: </a:t>
            </a:r>
            <a:r>
              <a:rPr lang="en-US" sz="3200" b="0">
                <a:latin typeface="Times New Roman" pitchFamily="18" charset="0"/>
                <a:cs typeface="Times New Roman" pitchFamily="18" charset="0"/>
              </a:rPr>
              <a:t>Lưng người mẹ đu đưa như chiếc nôi ru cho con ngủ.</a:t>
            </a:r>
            <a:endParaRPr lang="en-US" sz="3200" b="0" dirty="0">
              <a:latin typeface="Times New Roman" pitchFamily="18" charset="0"/>
              <a:cs typeface="Times New Roman" pitchFamily="18" charset="0"/>
            </a:endParaRPr>
          </a:p>
        </p:txBody>
      </p:sp>
      <p:pic>
        <p:nvPicPr>
          <p:cNvPr id="3" name="Picture 11" descr="Kết quả hình ảnh cho hình ảnh phụ nữ tà ôi địu 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260" y="711059"/>
            <a:ext cx="7360307" cy="501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43">
            <a:extLst>
              <a:ext uri="{FF2B5EF4-FFF2-40B4-BE49-F238E27FC236}">
                <a16:creationId xmlns:a16="http://schemas.microsoft.com/office/drawing/2014/main" id="{9D645240-D005-4810-AC9C-C05A048A4394}"/>
              </a:ext>
            </a:extLst>
          </p:cNvPr>
          <p:cNvSpPr/>
          <p:nvPr/>
        </p:nvSpPr>
        <p:spPr>
          <a:xfrm>
            <a:off x="733767" y="3173"/>
            <a:ext cx="4044892" cy="66039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rgbClr val="FD7F77">
              <a:lumMod val="40000"/>
              <a:lumOff val="60000"/>
            </a:srgbClr>
          </a:solidFill>
          <a:ln w="12700" cap="flat" cmpd="sng" algn="ctr">
            <a:solidFill>
              <a:srgbClr val="FD7F77">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179976" y="-44319"/>
            <a:ext cx="4228579" cy="707886"/>
          </a:xfrm>
          <a:prstGeom prst="rect">
            <a:avLst/>
          </a:prstGeom>
        </p:spPr>
        <p:txBody>
          <a:bodyPr wrap="square">
            <a:spAutoFit/>
          </a:bodyPr>
          <a:lstStyle/>
          <a:p>
            <a:pPr algn="ctr">
              <a:defRPr/>
            </a:pPr>
            <a:r>
              <a:rPr lang="en-US" sz="4000" b="1">
                <a:solidFill>
                  <a:prstClr val="black"/>
                </a:solidFill>
                <a:latin typeface="Times New Roman" panose="02020603050405020304" pitchFamily="18" charset="0"/>
                <a:cs typeface="Times New Roman" panose="02020603050405020304" pitchFamily="18" charset="0"/>
                <a:sym typeface="Arial"/>
              </a:rPr>
              <a:t>Giải nghĩa từ</a:t>
            </a:r>
            <a:endParaRPr lang="en-US" sz="40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0" y="-44319"/>
            <a:ext cx="708338" cy="790703"/>
          </a:xfrm>
          <a:prstGeom prst="rect">
            <a:avLst/>
          </a:prstGeom>
        </p:spPr>
      </p:pic>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690669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17" fill="hold" display="0">
                  <p:stCondLst>
                    <p:cond delay="indefinite"/>
                  </p:stCondLst>
                  <p:endCondLst>
                    <p:cond evt="onStopAudio" delay="0">
                      <p:tgtEl>
                        <p:sldTgt/>
                      </p:tgtEl>
                    </p:cond>
                  </p:endCondLst>
                </p:cTn>
                <p:tgtEl>
                  <p:spTgt spid="13"/>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A081FA-F30C-4F3B-B1DF-0AC0C4CBA8D7}"/>
              </a:ext>
            </a:extLst>
          </p:cNvPr>
          <p:cNvSpPr/>
          <p:nvPr/>
        </p:nvSpPr>
        <p:spPr>
          <a:xfrm>
            <a:off x="153384" y="1127052"/>
            <a:ext cx="11835416" cy="3675045"/>
          </a:xfrm>
          <a:prstGeom prst="rect">
            <a:avLst/>
          </a:prstGeom>
          <a:solidFill>
            <a:srgbClr val="F0E1B8"/>
          </a:solidFill>
        </p:spPr>
        <p:txBody>
          <a:bodyPr wrap="square">
            <a:spAutoFit/>
          </a:bodyPr>
          <a:lstStyle/>
          <a:p>
            <a:pPr>
              <a:lnSpc>
                <a:spcPct val="150000"/>
              </a:lnSpc>
            </a:pPr>
            <a:r>
              <a:rPr lang="vi-VN" sz="4000" b="1" dirty="0">
                <a:solidFill>
                  <a:srgbClr val="C00000"/>
                </a:solidFill>
                <a:latin typeface="Cambria" panose="02040503050406030204" pitchFamily="18" charset="0"/>
                <a:ea typeface="Cambria" panose="02040503050406030204" pitchFamily="18" charset="0"/>
              </a:rPr>
              <a:t>A-kay</a:t>
            </a:r>
            <a:r>
              <a:rPr lang="vi-VN" sz="4000" b="1" dirty="0">
                <a:solidFill>
                  <a:srgbClr val="9D272A"/>
                </a:solidFill>
                <a:latin typeface="Cambria" panose="02040503050406030204" pitchFamily="18" charset="0"/>
                <a:ea typeface="Cambria" panose="02040503050406030204" pitchFamily="18" charset="0"/>
              </a:rPr>
              <a:t> </a:t>
            </a:r>
            <a:r>
              <a:rPr lang="vi-VN" sz="4000" b="1" dirty="0">
                <a:solidFill>
                  <a:srgbClr val="2A3246"/>
                </a:solidFill>
                <a:latin typeface="Cambria" panose="02040503050406030204" pitchFamily="18" charset="0"/>
                <a:ea typeface="Cambria" panose="02040503050406030204" pitchFamily="18" charset="0"/>
              </a:rPr>
              <a:t>(tiếng dân tộc Tà-ôi)</a:t>
            </a:r>
            <a:r>
              <a:rPr lang="vi-VN" sz="4000" b="1" dirty="0">
                <a:solidFill>
                  <a:srgbClr val="C00000"/>
                </a:solidFill>
                <a:latin typeface="Cambria" panose="02040503050406030204" pitchFamily="18" charset="0"/>
                <a:ea typeface="Cambria" panose="02040503050406030204" pitchFamily="18" charset="0"/>
              </a:rPr>
              <a:t>:</a:t>
            </a:r>
            <a:r>
              <a:rPr lang="vi-VN" sz="4000" b="1" dirty="0">
                <a:solidFill>
                  <a:srgbClr val="2A3246"/>
                </a:solidFill>
                <a:latin typeface="Cambria" panose="02040503050406030204" pitchFamily="18" charset="0"/>
                <a:ea typeface="Cambria" panose="02040503050406030204" pitchFamily="18" charset="0"/>
              </a:rPr>
              <a:t> con</a:t>
            </a:r>
            <a:endParaRPr lang="en-US" sz="4000" b="1" dirty="0">
              <a:solidFill>
                <a:srgbClr val="2A3246"/>
              </a:solidFill>
              <a:latin typeface="Cambria" panose="02040503050406030204" pitchFamily="18" charset="0"/>
              <a:ea typeface="Cambria" panose="02040503050406030204" pitchFamily="18" charset="0"/>
            </a:endParaRPr>
          </a:p>
          <a:p>
            <a:pPr algn="just">
              <a:lnSpc>
                <a:spcPct val="150000"/>
              </a:lnSpc>
            </a:pPr>
            <a:r>
              <a:rPr lang="en-US" sz="40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Núi</a:t>
            </a:r>
            <a:r>
              <a:rPr lang="en-US" sz="40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Ka-</a:t>
            </a:r>
            <a:r>
              <a:rPr lang="en-US" sz="40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lưi</a:t>
            </a:r>
            <a:r>
              <a:rPr lang="en-US" sz="40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một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ngọn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núi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phía</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Tây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Thừa</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Thiên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Huế</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Quảng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Trị</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a:p>
            <a:pPr>
              <a:lnSpc>
                <a:spcPct val="150000"/>
              </a:lnSpc>
            </a:pPr>
            <a:r>
              <a:rPr lang="en-US" sz="4000" b="1" dirty="0">
                <a:solidFill>
                  <a:srgbClr val="2A3246"/>
                </a:solidFill>
                <a:latin typeface="Cambria" panose="02040503050406030204" pitchFamily="18" charset="0"/>
                <a:ea typeface="Cambria" panose="02040503050406030204" pitchFamily="18" charset="0"/>
                <a:cs typeface="Times New Roman" panose="02020603050405020304" pitchFamily="18" charset="0"/>
              </a:rPr>
              <a:t>.</a:t>
            </a:r>
            <a:endParaRPr lang="vi-VN" sz="4000" b="1" dirty="0">
              <a:solidFill>
                <a:srgbClr val="2A324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6EFED30-B863-4880-93E4-0961DE8B0862}"/>
              </a:ext>
            </a:extLst>
          </p:cNvPr>
          <p:cNvSpPr/>
          <p:nvPr/>
        </p:nvSpPr>
        <p:spPr>
          <a:xfrm>
            <a:off x="3361918" y="123388"/>
            <a:ext cx="4990469" cy="923330"/>
          </a:xfrm>
          <a:prstGeom prst="rect">
            <a:avLst/>
          </a:prstGeom>
          <a:noFill/>
          <a:ln>
            <a:noFill/>
          </a:ln>
          <a:effectLst>
            <a:glow rad="38100">
              <a:schemeClr val="bg1"/>
            </a:glow>
          </a:effectLst>
        </p:spPr>
        <p:txBody>
          <a:bodyPr wrap="none">
            <a:spAutoFit/>
          </a:bodyPr>
          <a:lstStyle/>
          <a:p>
            <a:r>
              <a:rPr lang="en-US" sz="5400" b="1">
                <a:solidFill>
                  <a:srgbClr val="C00000"/>
                </a:solidFill>
                <a:effectLst>
                  <a:glow rad="355600">
                    <a:schemeClr val="bg1"/>
                  </a:glow>
                </a:effectLst>
                <a:latin typeface="Cambria" panose="02040503050406030204" pitchFamily="18" charset="0"/>
                <a:ea typeface="Cambria" panose="02040503050406030204" pitchFamily="18" charset="0"/>
                <a:cs typeface="Times New Roman" panose="02020603050405020304" pitchFamily="18" charset="0"/>
              </a:rPr>
              <a:t>GIẢI NGHĨA TỪ</a:t>
            </a:r>
            <a:endParaRPr lang="vi-VN" sz="5400" b="1">
              <a:solidFill>
                <a:srgbClr val="C00000"/>
              </a:solidFill>
              <a:effectLst>
                <a:glow rad="355600">
                  <a:schemeClr val="bg1"/>
                </a:glow>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4873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141936" y="4005042"/>
            <a:ext cx="7443989"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a:solidFill>
                  <a:srgbClr val="FFC000">
                    <a:lumMod val="75000"/>
                  </a:srgbClr>
                </a:solidFill>
                <a:latin typeface="Times New Roman" pitchFamily="18" charset="0"/>
                <a:cs typeface="Times New Roman" pitchFamily="18" charset="0"/>
              </a:rPr>
              <a:t>    . A-kay </a:t>
            </a:r>
            <a:r>
              <a:rPr lang="en-US" sz="3200" b="0">
                <a:latin typeface="Times New Roman" pitchFamily="18" charset="0"/>
                <a:cs typeface="Times New Roman" pitchFamily="18" charset="0"/>
              </a:rPr>
              <a:t>(tiếng dân tộc Tà ôi): con.</a:t>
            </a:r>
            <a:endParaRPr lang="en-US" sz="3200" b="0" dirty="0">
              <a:latin typeface="Times New Roman" pitchFamily="18" charset="0"/>
              <a:cs typeface="Times New Roman" pitchFamily="18" charset="0"/>
            </a:endParaRPr>
          </a:p>
        </p:txBody>
      </p:sp>
      <p:sp>
        <p:nvSpPr>
          <p:cNvPr id="4" name="Text Box 27"/>
          <p:cNvSpPr txBox="1">
            <a:spLocks noChangeArrowheads="1"/>
          </p:cNvSpPr>
          <p:nvPr/>
        </p:nvSpPr>
        <p:spPr bwMode="auto">
          <a:xfrm>
            <a:off x="141936" y="1991640"/>
            <a:ext cx="12192000"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eaLnBrk="1" fontAlgn="base" hangingPunct="1">
              <a:spcBef>
                <a:spcPct val="50000"/>
              </a:spcBef>
              <a:spcAft>
                <a:spcPct val="0"/>
              </a:spcAft>
            </a:pPr>
            <a:r>
              <a:rPr lang="en-US" sz="3200">
                <a:solidFill>
                  <a:srgbClr val="FFC000">
                    <a:lumMod val="75000"/>
                  </a:srgbClr>
                </a:solidFill>
                <a:latin typeface="Times New Roman" pitchFamily="18" charset="0"/>
                <a:cs typeface="Times New Roman" pitchFamily="18" charset="0"/>
              </a:rPr>
              <a:t>    . </a:t>
            </a:r>
            <a:r>
              <a:rPr lang="en-US" sz="3200" dirty="0" err="1">
                <a:solidFill>
                  <a:srgbClr val="FFC000">
                    <a:lumMod val="75000"/>
                  </a:srgbClr>
                </a:solidFill>
                <a:latin typeface="Times New Roman" pitchFamily="18" charset="0"/>
                <a:cs typeface="Times New Roman" pitchFamily="18" charset="0"/>
              </a:rPr>
              <a:t>Lưng</a:t>
            </a:r>
            <a:r>
              <a:rPr lang="en-US" sz="3200" b="0" dirty="0">
                <a:solidFill>
                  <a:srgbClr val="FFC000">
                    <a:lumMod val="75000"/>
                  </a:srgbClr>
                </a:solidFill>
                <a:latin typeface="Times New Roman" pitchFamily="18" charset="0"/>
                <a:cs typeface="Times New Roman" pitchFamily="18" charset="0"/>
              </a:rPr>
              <a:t> </a:t>
            </a:r>
            <a:r>
              <a:rPr lang="en-US" sz="3200" err="1">
                <a:solidFill>
                  <a:srgbClr val="FFC000">
                    <a:lumMod val="75000"/>
                  </a:srgbClr>
                </a:solidFill>
                <a:latin typeface="Times New Roman" pitchFamily="18" charset="0"/>
                <a:cs typeface="Times New Roman" pitchFamily="18" charset="0"/>
              </a:rPr>
              <a:t>đưa</a:t>
            </a:r>
            <a:r>
              <a:rPr lang="en-US" sz="3200">
                <a:solidFill>
                  <a:srgbClr val="FFC000">
                    <a:lumMod val="75000"/>
                  </a:srgbClr>
                </a:solidFill>
                <a:latin typeface="Times New Roman" pitchFamily="18" charset="0"/>
                <a:cs typeface="Times New Roman" pitchFamily="18" charset="0"/>
              </a:rPr>
              <a:t> nôi: </a:t>
            </a:r>
            <a:r>
              <a:rPr lang="en-US" sz="3200" b="0">
                <a:latin typeface="Times New Roman" pitchFamily="18" charset="0"/>
                <a:cs typeface="Times New Roman" pitchFamily="18" charset="0"/>
              </a:rPr>
              <a:t>Lưng người mẹ đu đưa như chiếc nôi ru cho con ngủ.</a:t>
            </a:r>
            <a:endParaRPr lang="en-US" sz="3200" b="0" dirty="0">
              <a:latin typeface="Times New Roman" pitchFamily="18" charset="0"/>
              <a:cs typeface="Times New Roman" pitchFamily="18" charset="0"/>
            </a:endParaRPr>
          </a:p>
        </p:txBody>
      </p:sp>
      <p:sp>
        <p:nvSpPr>
          <p:cNvPr id="5" name="Text Box 28"/>
          <p:cNvSpPr txBox="1">
            <a:spLocks noChangeArrowheads="1"/>
          </p:cNvSpPr>
          <p:nvPr/>
        </p:nvSpPr>
        <p:spPr bwMode="auto">
          <a:xfrm>
            <a:off x="141936" y="2827270"/>
            <a:ext cx="12050064" cy="1077218"/>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eaLnBrk="1" fontAlgn="base" hangingPunct="1">
              <a:spcBef>
                <a:spcPct val="50000"/>
              </a:spcBef>
              <a:spcAft>
                <a:spcPct val="0"/>
              </a:spcAft>
            </a:pPr>
            <a:r>
              <a:rPr lang="en-US" sz="3200" dirty="0">
                <a:solidFill>
                  <a:srgbClr val="FFC000">
                    <a:lumMod val="75000"/>
                  </a:srgbClr>
                </a:solidFill>
                <a:latin typeface="Times New Roman" pitchFamily="18" charset="0"/>
                <a:cs typeface="Times New Roman" pitchFamily="18" charset="0"/>
              </a:rPr>
              <a:t>     . Tim </a:t>
            </a:r>
            <a:r>
              <a:rPr lang="en-US" sz="3200" dirty="0" err="1">
                <a:solidFill>
                  <a:srgbClr val="FFC000">
                    <a:lumMod val="75000"/>
                  </a:srgbClr>
                </a:solidFill>
                <a:latin typeface="Times New Roman" pitchFamily="18" charset="0"/>
                <a:cs typeface="Times New Roman" pitchFamily="18" charset="0"/>
              </a:rPr>
              <a:t>hát</a:t>
            </a:r>
            <a:r>
              <a:rPr lang="en-US" sz="3200" dirty="0">
                <a:solidFill>
                  <a:srgbClr val="FFC000">
                    <a:lumMod val="75000"/>
                  </a:srgbClr>
                </a:solidFill>
                <a:latin typeface="Times New Roman" pitchFamily="18" charset="0"/>
                <a:cs typeface="Times New Roman" pitchFamily="18" charset="0"/>
              </a:rPr>
              <a:t> </a:t>
            </a:r>
            <a:r>
              <a:rPr lang="en-US" sz="3200" dirty="0" err="1">
                <a:solidFill>
                  <a:srgbClr val="FFC000">
                    <a:lumMod val="75000"/>
                  </a:srgbClr>
                </a:solidFill>
                <a:latin typeface="Times New Roman" pitchFamily="18" charset="0"/>
                <a:cs typeface="Times New Roman" pitchFamily="18" charset="0"/>
              </a:rPr>
              <a:t>thành</a:t>
            </a:r>
            <a:r>
              <a:rPr lang="en-US" sz="3200" dirty="0">
                <a:solidFill>
                  <a:srgbClr val="FFC000">
                    <a:lumMod val="75000"/>
                  </a:srgbClr>
                </a:solidFill>
                <a:latin typeface="Times New Roman" pitchFamily="18" charset="0"/>
                <a:cs typeface="Times New Roman" pitchFamily="18" charset="0"/>
              </a:rPr>
              <a:t> </a:t>
            </a:r>
            <a:r>
              <a:rPr lang="en-US" sz="3200" dirty="0" err="1">
                <a:solidFill>
                  <a:srgbClr val="FFC000">
                    <a:lumMod val="75000"/>
                  </a:srgbClr>
                </a:solidFill>
                <a:latin typeface="Times New Roman" pitchFamily="18" charset="0"/>
                <a:cs typeface="Times New Roman" pitchFamily="18" charset="0"/>
              </a:rPr>
              <a:t>lời</a:t>
            </a:r>
            <a:r>
              <a:rPr lang="en-US" sz="3200" dirty="0">
                <a:solidFill>
                  <a:srgbClr val="FFC000">
                    <a:lumMod val="75000"/>
                  </a:srgbClr>
                </a:solidFill>
                <a:latin typeface="Times New Roman" pitchFamily="18" charset="0"/>
                <a:cs typeface="Times New Roman" pitchFamily="18" charset="0"/>
              </a:rPr>
              <a:t>: </a:t>
            </a:r>
            <a:r>
              <a:rPr lang="en-US" sz="3200" b="0" dirty="0" err="1">
                <a:latin typeface="Times New Roman" pitchFamily="18" charset="0"/>
                <a:cs typeface="Times New Roman" pitchFamily="18" charset="0"/>
              </a:rPr>
              <a:t>Lời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hát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ru</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cất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lên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từ</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tim</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yêu</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thương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của</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người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mẹ</a:t>
            </a:r>
            <a:r>
              <a:rPr lang="en-US" sz="3200" b="0" dirty="0">
                <a:latin typeface="Times New Roman" pitchFamily="18" charset="0"/>
                <a:cs typeface="Times New Roman" pitchFamily="18" charset="0"/>
              </a:rPr>
              <a:t>.</a:t>
            </a:r>
          </a:p>
        </p:txBody>
      </p:sp>
      <p:sp>
        <p:nvSpPr>
          <p:cNvPr id="10" name="Rectangle: Rounded Corners 43">
            <a:extLst>
              <a:ext uri="{FF2B5EF4-FFF2-40B4-BE49-F238E27FC236}">
                <a16:creationId xmlns:a16="http://schemas.microsoft.com/office/drawing/2014/main" id="{9D645240-D005-4810-AC9C-C05A048A4394}"/>
              </a:ext>
            </a:extLst>
          </p:cNvPr>
          <p:cNvSpPr/>
          <p:nvPr/>
        </p:nvSpPr>
        <p:spPr>
          <a:xfrm>
            <a:off x="733767" y="3173"/>
            <a:ext cx="4044892" cy="66039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rgbClr val="FD7F77">
              <a:lumMod val="40000"/>
              <a:lumOff val="60000"/>
            </a:srgbClr>
          </a:solidFill>
          <a:ln w="12700" cap="flat" cmpd="sng" algn="ctr">
            <a:solidFill>
              <a:srgbClr val="FD7F77">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179976" y="-44319"/>
            <a:ext cx="4228579" cy="707886"/>
          </a:xfrm>
          <a:prstGeom prst="rect">
            <a:avLst/>
          </a:prstGeom>
        </p:spPr>
        <p:txBody>
          <a:bodyPr wrap="square">
            <a:spAutoFit/>
          </a:bodyPr>
          <a:lstStyle/>
          <a:p>
            <a:pPr algn="ctr">
              <a:defRPr/>
            </a:pPr>
            <a:r>
              <a:rPr lang="en-US" sz="4000" b="1">
                <a:solidFill>
                  <a:prstClr val="black"/>
                </a:solidFill>
                <a:latin typeface="Times New Roman" panose="02020603050405020304" pitchFamily="18" charset="0"/>
                <a:cs typeface="Times New Roman" panose="02020603050405020304" pitchFamily="18" charset="0"/>
                <a:sym typeface="Arial"/>
              </a:rPr>
              <a:t>Giải nghĩa từ</a:t>
            </a:r>
            <a:endParaRPr lang="en-US" sz="40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12" name="Picture 11"/>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0" y="-44319"/>
            <a:ext cx="708338" cy="790703"/>
          </a:xfrm>
          <a:prstGeom prst="rect">
            <a:avLst/>
          </a:prstGeom>
        </p:spPr>
      </p:pic>
    </p:spTree>
    <p:extLst>
      <p:ext uri="{BB962C8B-B14F-4D97-AF65-F5344CB8AC3E}">
        <p14:creationId xmlns:p14="http://schemas.microsoft.com/office/powerpoint/2010/main" val="525960654"/>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749838075"/>
</p:tagLst>
</file>

<file path=ppt/tags/tag10.xml><?xml version="1.0" encoding="utf-8"?>
<p:tagLst xmlns:a="http://schemas.openxmlformats.org/drawingml/2006/main" xmlns:r="http://schemas.openxmlformats.org/officeDocument/2006/relationships" xmlns:p="http://schemas.openxmlformats.org/presentationml/2006/main">
  <p:tag name="TIMING" val="|2.3|9.9|1.1|6.8"/>
</p:tagLst>
</file>

<file path=ppt/tags/tag11.xml><?xml version="1.0" encoding="utf-8"?>
<p:tagLst xmlns:a="http://schemas.openxmlformats.org/drawingml/2006/main" xmlns:r="http://schemas.openxmlformats.org/officeDocument/2006/relationships" xmlns:p="http://schemas.openxmlformats.org/presentationml/2006/main">
  <p:tag name="TIMING" val="|13.5|8.4"/>
</p:tagLst>
</file>

<file path=ppt/tags/tag12.xml><?xml version="1.0" encoding="utf-8"?>
<p:tagLst xmlns:a="http://schemas.openxmlformats.org/drawingml/2006/main" xmlns:r="http://schemas.openxmlformats.org/officeDocument/2006/relationships" xmlns:p="http://schemas.openxmlformats.org/presentationml/2006/main">
  <p:tag name="TIMING" val="|14.4|4"/>
</p:tagLst>
</file>

<file path=ppt/tags/tag13.xml><?xml version="1.0" encoding="utf-8"?>
<p:tagLst xmlns:a="http://schemas.openxmlformats.org/drawingml/2006/main" xmlns:r="http://schemas.openxmlformats.org/officeDocument/2006/relationships" xmlns:p="http://schemas.openxmlformats.org/presentationml/2006/main">
  <p:tag name="TIMING" val="|19.2|14.2|38.2|7.7"/>
</p:tagLst>
</file>

<file path=ppt/tags/tag14.xml><?xml version="1.0" encoding="utf-8"?>
<p:tagLst xmlns:a="http://schemas.openxmlformats.org/drawingml/2006/main" xmlns:r="http://schemas.openxmlformats.org/officeDocument/2006/relationships" xmlns:p="http://schemas.openxmlformats.org/presentationml/2006/main">
  <p:tag name="TIMING" val="|16.7|4.4|4.7"/>
</p:tagLst>
</file>

<file path=ppt/tags/tag15.xml><?xml version="1.0" encoding="utf-8"?>
<p:tagLst xmlns:a="http://schemas.openxmlformats.org/drawingml/2006/main" xmlns:r="http://schemas.openxmlformats.org/officeDocument/2006/relationships" xmlns:p="http://schemas.openxmlformats.org/presentationml/2006/main">
  <p:tag name="TIMING" val="|7.7|6.3"/>
</p:tagLst>
</file>

<file path=ppt/tags/tag16.xml><?xml version="1.0" encoding="utf-8"?>
<p:tagLst xmlns:a="http://schemas.openxmlformats.org/drawingml/2006/main" xmlns:r="http://schemas.openxmlformats.org/officeDocument/2006/relationships" xmlns:p="http://schemas.openxmlformats.org/presentationml/2006/main">
  <p:tag name="TIMING" val="|2.1"/>
</p:tagLst>
</file>

<file path=ppt/tags/tag17.xml><?xml version="1.0" encoding="utf-8"?>
<p:tagLst xmlns:a="http://schemas.openxmlformats.org/drawingml/2006/main" xmlns:r="http://schemas.openxmlformats.org/officeDocument/2006/relationships" xmlns:p="http://schemas.openxmlformats.org/presentationml/2006/main">
  <p:tag name="TIMING" val="|9.2"/>
</p:tagLst>
</file>

<file path=ppt/tags/tag18.xml><?xml version="1.0" encoding="utf-8"?>
<p:tagLst xmlns:a="http://schemas.openxmlformats.org/drawingml/2006/main" xmlns:r="http://schemas.openxmlformats.org/officeDocument/2006/relationships" xmlns:p="http://schemas.openxmlformats.org/presentationml/2006/main">
  <p:tag name="TIMING" val="|9.4|5.2|2.5|6.1"/>
</p:tagLst>
</file>

<file path=ppt/tags/tag19.xml><?xml version="1.0" encoding="utf-8"?>
<p:tagLst xmlns:a="http://schemas.openxmlformats.org/drawingml/2006/main" xmlns:r="http://schemas.openxmlformats.org/officeDocument/2006/relationships" xmlns:p="http://schemas.openxmlformats.org/presentationml/2006/main">
  <p:tag name="TIMING" val="|2.4|17.1"/>
</p:tagLst>
</file>

<file path=ppt/tags/tag2.xml><?xml version="1.0" encoding="utf-8"?>
<p:tagLst xmlns:a="http://schemas.openxmlformats.org/drawingml/2006/main" xmlns:r="http://schemas.openxmlformats.org/officeDocument/2006/relationships" xmlns:p="http://schemas.openxmlformats.org/presentationml/2006/main">
  <p:tag name="TIMING" val="|6.7"/>
</p:tagLst>
</file>

<file path=ppt/tags/tag20.xml><?xml version="1.0" encoding="utf-8"?>
<p:tagLst xmlns:a="http://schemas.openxmlformats.org/drawingml/2006/main" xmlns:r="http://schemas.openxmlformats.org/officeDocument/2006/relationships" xmlns:p="http://schemas.openxmlformats.org/presentationml/2006/main">
  <p:tag name="TIMING" val="|7.3"/>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5.xml><?xml version="1.0" encoding="utf-8"?>
<p:tagLst xmlns:a="http://schemas.openxmlformats.org/drawingml/2006/main" xmlns:r="http://schemas.openxmlformats.org/officeDocument/2006/relationships" xmlns:p="http://schemas.openxmlformats.org/presentationml/2006/main">
  <p:tag name="TIMING" val="|6.7"/>
</p:tagLst>
</file>

<file path=ppt/tags/tag6.xml><?xml version="1.0" encoding="utf-8"?>
<p:tagLst xmlns:a="http://schemas.openxmlformats.org/drawingml/2006/main" xmlns:r="http://schemas.openxmlformats.org/officeDocument/2006/relationships" xmlns:p="http://schemas.openxmlformats.org/presentationml/2006/main">
  <p:tag name="TIMING" val="|14|5.9"/>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7.2"/>
</p:tagLst>
</file>

<file path=ppt/tags/tag9.xml><?xml version="1.0" encoding="utf-8"?>
<p:tagLst xmlns:a="http://schemas.openxmlformats.org/drawingml/2006/main" xmlns:r="http://schemas.openxmlformats.org/officeDocument/2006/relationships" xmlns:p="http://schemas.openxmlformats.org/presentationml/2006/main">
  <p:tag name="TIMING" val="|10.7|2.6"/>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1669</Words>
  <Application>Microsoft Office PowerPoint</Application>
  <PresentationFormat>Widescreen</PresentationFormat>
  <Paragraphs>165</Paragraphs>
  <Slides>31</Slides>
  <Notes>5</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等线</vt:lpstr>
      <vt:lpstr>等线 Light</vt:lpstr>
      <vt:lpstr>微软雅黑</vt:lpstr>
      <vt:lpstr>SimSun</vt:lpstr>
      <vt:lpstr>Arial</vt:lpstr>
      <vt:lpstr>Calibri</vt:lpstr>
      <vt:lpstr>Cambria</vt:lpstr>
      <vt:lpstr>Coiny</vt:lpstr>
      <vt:lpstr>inpin heiti</vt:lpstr>
      <vt:lpstr>Palatino Linotype</vt:lpstr>
      <vt:lpstr>Times New Roman</vt:lpstr>
      <vt:lpstr>站酷快乐体2016修订版</vt:lpstr>
      <vt:lpstr>千图网海量PPT模板www.58pic.com​​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Olivia Fung</dc:creator>
  <cp:lastModifiedBy>Administrator</cp:lastModifiedBy>
  <cp:revision>379</cp:revision>
  <dcterms:created xsi:type="dcterms:W3CDTF">2019-05-21T17:26:33Z</dcterms:created>
  <dcterms:modified xsi:type="dcterms:W3CDTF">2025-01-22T08:42:44Z</dcterms:modified>
</cp:coreProperties>
</file>