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5" r:id="rId1"/>
  </p:sldMasterIdLst>
  <p:notesMasterIdLst>
    <p:notesMasterId r:id="rId35"/>
  </p:notesMasterIdLst>
  <p:sldIdLst>
    <p:sldId id="395" r:id="rId2"/>
    <p:sldId id="393" r:id="rId3"/>
    <p:sldId id="11088447" r:id="rId4"/>
    <p:sldId id="275" r:id="rId5"/>
    <p:sldId id="607" r:id="rId6"/>
    <p:sldId id="552" r:id="rId7"/>
    <p:sldId id="608" r:id="rId8"/>
    <p:sldId id="526" r:id="rId9"/>
    <p:sldId id="434" r:id="rId10"/>
    <p:sldId id="555" r:id="rId11"/>
    <p:sldId id="613" r:id="rId12"/>
    <p:sldId id="615" r:id="rId13"/>
    <p:sldId id="611" r:id="rId14"/>
    <p:sldId id="259" r:id="rId15"/>
    <p:sldId id="547" r:id="rId16"/>
    <p:sldId id="700" r:id="rId17"/>
    <p:sldId id="11088440" r:id="rId18"/>
    <p:sldId id="692" r:id="rId19"/>
    <p:sldId id="11088439" r:id="rId20"/>
    <p:sldId id="530" r:id="rId21"/>
    <p:sldId id="11088442" r:id="rId22"/>
    <p:sldId id="11088444" r:id="rId23"/>
    <p:sldId id="560" r:id="rId24"/>
    <p:sldId id="564" r:id="rId25"/>
    <p:sldId id="565" r:id="rId26"/>
    <p:sldId id="551" r:id="rId27"/>
    <p:sldId id="712" r:id="rId28"/>
    <p:sldId id="446" r:id="rId29"/>
    <p:sldId id="292" r:id="rId30"/>
    <p:sldId id="11088446" r:id="rId31"/>
    <p:sldId id="291" r:id="rId32"/>
    <p:sldId id="11088449" r:id="rId33"/>
    <p:sldId id="43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CA"/>
    <a:srgbClr val="55EDE9"/>
    <a:srgbClr val="616161"/>
    <a:srgbClr val="FF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5" autoAdjust="0"/>
  </p:normalViewPr>
  <p:slideViewPr>
    <p:cSldViewPr snapToGrid="0">
      <p:cViewPr>
        <p:scale>
          <a:sx n="112" d="100"/>
          <a:sy n="112" d="100"/>
        </p:scale>
        <p:origin x="-18"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11/25/2024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33</a:t>
            </a:fld>
            <a:endParaRPr lang="en-US"/>
          </a:p>
        </p:txBody>
      </p:sp>
    </p:spTree>
    <p:extLst>
      <p:ext uri="{BB962C8B-B14F-4D97-AF65-F5344CB8AC3E}">
        <p14:creationId xmlns:p14="http://schemas.microsoft.com/office/powerpoint/2010/main" val="46617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3</a:t>
            </a:fld>
            <a:endParaRPr lang="en-US"/>
          </a:p>
        </p:txBody>
      </p:sp>
    </p:spTree>
    <p:extLst>
      <p:ext uri="{BB962C8B-B14F-4D97-AF65-F5344CB8AC3E}">
        <p14:creationId xmlns:p14="http://schemas.microsoft.com/office/powerpoint/2010/main" val="334617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9</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11</a:t>
            </a:fld>
            <a:endParaRPr lang="en-US"/>
          </a:p>
        </p:txBody>
      </p:sp>
    </p:spTree>
    <p:extLst>
      <p:ext uri="{BB962C8B-B14F-4D97-AF65-F5344CB8AC3E}">
        <p14:creationId xmlns:p14="http://schemas.microsoft.com/office/powerpoint/2010/main" val="181664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12</a:t>
            </a:fld>
            <a:endParaRPr lang="en-US"/>
          </a:p>
        </p:txBody>
      </p:sp>
    </p:spTree>
    <p:extLst>
      <p:ext uri="{BB962C8B-B14F-4D97-AF65-F5344CB8AC3E}">
        <p14:creationId xmlns:p14="http://schemas.microsoft.com/office/powerpoint/2010/main" val="98938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073618e60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28</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030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822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2589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1184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grpSp>
        <p:nvGrpSpPr>
          <p:cNvPr id="11" name="Google Shape;11;p2"/>
          <p:cNvGrpSpPr/>
          <p:nvPr userDrawn="1"/>
        </p:nvGrpSpPr>
        <p:grpSpPr>
          <a:xfrm rot="-493640">
            <a:off x="1012601" y="308804"/>
            <a:ext cx="5021810" cy="5980662"/>
            <a:chOff x="1712498" y="767350"/>
            <a:chExt cx="5272441" cy="5604964"/>
          </a:xfrm>
        </p:grpSpPr>
        <p:sp>
          <p:nvSpPr>
            <p:cNvPr id="12" name="Google Shape;12;p2"/>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FFAF4"/>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3" name="Google Shape;63;p2"/>
          <p:cNvSpPr txBox="1">
            <a:spLocks noGrp="1"/>
          </p:cNvSpPr>
          <p:nvPr>
            <p:ph type="title"/>
          </p:nvPr>
        </p:nvSpPr>
        <p:spPr>
          <a:xfrm>
            <a:off x="3177769" y="1255650"/>
            <a:ext cx="3141000" cy="43131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9000"/>
              <a:buNone/>
              <a:defRPr sz="6750" b="0"/>
            </a:lvl1pPr>
            <a:lvl2pPr lvl="1" algn="ctr">
              <a:spcBef>
                <a:spcPts val="0"/>
              </a:spcBef>
              <a:spcAft>
                <a:spcPts val="0"/>
              </a:spcAft>
              <a:buSzPts val="7000"/>
              <a:buNone/>
              <a:defRPr sz="5250"/>
            </a:lvl2pPr>
            <a:lvl3pPr lvl="2" algn="ctr">
              <a:spcBef>
                <a:spcPts val="0"/>
              </a:spcBef>
              <a:spcAft>
                <a:spcPts val="0"/>
              </a:spcAft>
              <a:buSzPts val="7000"/>
              <a:buNone/>
              <a:defRPr sz="5250"/>
            </a:lvl3pPr>
            <a:lvl4pPr lvl="3" algn="ctr">
              <a:spcBef>
                <a:spcPts val="0"/>
              </a:spcBef>
              <a:spcAft>
                <a:spcPts val="0"/>
              </a:spcAft>
              <a:buSzPts val="7000"/>
              <a:buNone/>
              <a:defRPr sz="5250"/>
            </a:lvl4pPr>
            <a:lvl5pPr lvl="4" algn="ctr">
              <a:spcBef>
                <a:spcPts val="0"/>
              </a:spcBef>
              <a:spcAft>
                <a:spcPts val="0"/>
              </a:spcAft>
              <a:buSzPts val="7000"/>
              <a:buNone/>
              <a:defRPr sz="5250"/>
            </a:lvl5pPr>
            <a:lvl6pPr lvl="5" algn="ctr">
              <a:spcBef>
                <a:spcPts val="0"/>
              </a:spcBef>
              <a:spcAft>
                <a:spcPts val="0"/>
              </a:spcAft>
              <a:buSzPts val="7000"/>
              <a:buNone/>
              <a:defRPr sz="5250"/>
            </a:lvl6pPr>
            <a:lvl7pPr lvl="6" algn="ctr">
              <a:spcBef>
                <a:spcPts val="0"/>
              </a:spcBef>
              <a:spcAft>
                <a:spcPts val="0"/>
              </a:spcAft>
              <a:buSzPts val="7000"/>
              <a:buNone/>
              <a:defRPr sz="5250"/>
            </a:lvl7pPr>
            <a:lvl8pPr lvl="7" algn="ctr">
              <a:spcBef>
                <a:spcPts val="0"/>
              </a:spcBef>
              <a:spcAft>
                <a:spcPts val="0"/>
              </a:spcAft>
              <a:buSzPts val="7000"/>
              <a:buNone/>
              <a:defRPr sz="5250"/>
            </a:lvl8pPr>
            <a:lvl9pPr lvl="8" algn="ctr">
              <a:spcBef>
                <a:spcPts val="0"/>
              </a:spcBef>
              <a:spcAft>
                <a:spcPts val="0"/>
              </a:spcAft>
              <a:buSzPts val="7000"/>
              <a:buNone/>
              <a:defRPr sz="5250"/>
            </a:lvl9pPr>
          </a:lstStyle>
          <a:p>
            <a:endParaRPr dirty="0"/>
          </a:p>
        </p:txBody>
      </p:sp>
      <p:sp>
        <p:nvSpPr>
          <p:cNvPr id="64" name="Google Shape;64;p2"/>
          <p:cNvSpPr txBox="1">
            <a:spLocks noGrp="1"/>
          </p:cNvSpPr>
          <p:nvPr>
            <p:ph type="subTitle" idx="1"/>
          </p:nvPr>
        </p:nvSpPr>
        <p:spPr>
          <a:xfrm>
            <a:off x="610350" y="5715300"/>
            <a:ext cx="8534925"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1575"/>
              </a:spcBef>
              <a:spcAft>
                <a:spcPts val="0"/>
              </a:spcAft>
              <a:buSzPts val="1900"/>
              <a:buNone/>
              <a:defRPr/>
            </a:lvl2pPr>
            <a:lvl3pPr lvl="2" algn="ctr">
              <a:spcBef>
                <a:spcPts val="1575"/>
              </a:spcBef>
              <a:spcAft>
                <a:spcPts val="0"/>
              </a:spcAft>
              <a:buSzPts val="1900"/>
              <a:buNone/>
              <a:defRPr/>
            </a:lvl3pPr>
            <a:lvl4pPr lvl="3" algn="ctr">
              <a:spcBef>
                <a:spcPts val="1575"/>
              </a:spcBef>
              <a:spcAft>
                <a:spcPts val="0"/>
              </a:spcAft>
              <a:buSzPts val="1900"/>
              <a:buNone/>
              <a:defRPr/>
            </a:lvl4pPr>
            <a:lvl5pPr lvl="4" algn="ctr">
              <a:spcBef>
                <a:spcPts val="1575"/>
              </a:spcBef>
              <a:spcAft>
                <a:spcPts val="0"/>
              </a:spcAft>
              <a:buSzPts val="1900"/>
              <a:buNone/>
              <a:defRPr/>
            </a:lvl5pPr>
            <a:lvl6pPr lvl="5" algn="ctr">
              <a:spcBef>
                <a:spcPts val="1575"/>
              </a:spcBef>
              <a:spcAft>
                <a:spcPts val="0"/>
              </a:spcAft>
              <a:buSzPts val="1900"/>
              <a:buNone/>
              <a:defRPr/>
            </a:lvl6pPr>
            <a:lvl7pPr lvl="6" algn="ctr">
              <a:spcBef>
                <a:spcPts val="1575"/>
              </a:spcBef>
              <a:spcAft>
                <a:spcPts val="0"/>
              </a:spcAft>
              <a:buSzPts val="1900"/>
              <a:buNone/>
              <a:defRPr/>
            </a:lvl7pPr>
            <a:lvl8pPr lvl="7" algn="ctr">
              <a:spcBef>
                <a:spcPts val="1575"/>
              </a:spcBef>
              <a:spcAft>
                <a:spcPts val="0"/>
              </a:spcAft>
              <a:buSzPts val="1900"/>
              <a:buNone/>
              <a:defRPr/>
            </a:lvl8pPr>
            <a:lvl9pPr lvl="8" algn="ctr">
              <a:spcBef>
                <a:spcPts val="1575"/>
              </a:spcBef>
              <a:spcAft>
                <a:spcPts val="1575"/>
              </a:spcAft>
              <a:buSzPts val="1900"/>
              <a:buNone/>
              <a:defRPr/>
            </a:lvl9pPr>
          </a:lstStyle>
          <a:p>
            <a:endParaRPr dirty="0"/>
          </a:p>
        </p:txBody>
      </p:sp>
      <p:sp>
        <p:nvSpPr>
          <p:cNvPr id="65" name="Google Shape;8;p1"/>
          <p:cNvSpPr txBox="1">
            <a:spLocks noGrp="1"/>
          </p:cNvSpPr>
          <p:nvPr>
            <p:ph type="sldNum" idx="12"/>
          </p:nvPr>
        </p:nvSpPr>
        <p:spPr>
          <a:xfrm>
            <a:off x="8676320" y="5070650"/>
            <a:ext cx="548775" cy="524700"/>
          </a:xfrm>
          <a:prstGeom prst="rect">
            <a:avLst/>
          </a:prstGeom>
          <a:noFill/>
          <a:ln>
            <a:noFill/>
          </a:ln>
        </p:spPr>
        <p:txBody>
          <a:bodyPr spcFirstLastPara="1" wrap="square" lIns="121900" tIns="121900" rIns="121900" bIns="121900" anchor="ctr" anchorCtr="0">
            <a:noAutofit/>
          </a:bodyPr>
          <a:lstStyle>
            <a:lvl1pPr lvl="0" algn="r">
              <a:buNone/>
              <a:defRPr sz="975">
                <a:solidFill>
                  <a:schemeClr val="bg1">
                    <a:lumMod val="50000"/>
                  </a:schemeClr>
                </a:solidFill>
                <a:latin typeface="#9Slide03 AmpleSoft Bold" pitchFamily="2" charset="0"/>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r>
              <a:rPr lang="en-US" dirty="0"/>
              <a:t>HẢO</a:t>
            </a:r>
          </a:p>
        </p:txBody>
      </p:sp>
      <p:grpSp>
        <p:nvGrpSpPr>
          <p:cNvPr id="66" name="Google Shape;46;p2"/>
          <p:cNvGrpSpPr/>
          <p:nvPr userDrawn="1"/>
        </p:nvGrpSpPr>
        <p:grpSpPr>
          <a:xfrm rot="-1341854">
            <a:off x="7811350" y="2586661"/>
            <a:ext cx="718133" cy="4380680"/>
            <a:chOff x="8286350" y="2240498"/>
            <a:chExt cx="957493" cy="4380603"/>
          </a:xfrm>
        </p:grpSpPr>
        <p:sp>
          <p:nvSpPr>
            <p:cNvPr id="67" name="Google Shape;47;p2"/>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48;p2"/>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49;p2"/>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50;p2"/>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51;p2"/>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52;p2"/>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53;p2"/>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54;p2"/>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261271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8401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1D8BD707-D9CF-40AE-B4C6-C98DA3205C09}" type="datetimeFigureOut">
              <a:rPr lang="en-US" sz="1800" smtClean="0">
                <a:solidFill>
                  <a:prstClr val="black"/>
                </a:solidFill>
              </a:rPr>
              <a:pPr defTabSz="457200">
                <a:defRPr/>
              </a:pPr>
              <a:t>11/25/2024</a:t>
            </a:fld>
            <a:endParaRPr lang="en-US" sz="1800">
              <a:solidFill>
                <a:prstClr val="black"/>
              </a:solidFill>
            </a:endParaRPr>
          </a:p>
        </p:txBody>
      </p:sp>
      <p:sp>
        <p:nvSpPr>
          <p:cNvPr id="5" name="Footer Placeholder 4"/>
          <p:cNvSpPr>
            <a:spLocks noGrp="1"/>
          </p:cNvSpPr>
          <p:nvPr>
            <p:ph type="ftr" sz="quarter" idx="11"/>
          </p:nvPr>
        </p:nvSpPr>
        <p:spPr/>
        <p:txBody>
          <a:bodyPr/>
          <a:lstStyle/>
          <a:p>
            <a:pPr algn="l" defTabSz="457200">
              <a:defRPr/>
            </a:pPr>
            <a:endParaRPr lang="en-US" sz="1800">
              <a:solidFill>
                <a:prstClr val="black"/>
              </a:solidFill>
            </a:endParaRPr>
          </a:p>
        </p:txBody>
      </p:sp>
      <p:sp>
        <p:nvSpPr>
          <p:cNvPr id="6" name="Slide Number Placeholder 5"/>
          <p:cNvSpPr>
            <a:spLocks noGrp="1"/>
          </p:cNvSpPr>
          <p:nvPr>
            <p:ph type="sldNum" sz="quarter" idx="12"/>
          </p:nvPr>
        </p:nvSpPr>
        <p:spPr/>
        <p:txBody>
          <a:bodyPr/>
          <a:lstStyle/>
          <a:p>
            <a:pPr algn="l" defTabSz="457200">
              <a:defRPr/>
            </a:pPr>
            <a:fld id="{B6F15528-21DE-4FAA-801E-634DDDAF4B2B}" type="slidenum">
              <a:rPr lang="en-US" sz="1800" smtClean="0">
                <a:solidFill>
                  <a:prstClr val="black"/>
                </a:solidFill>
              </a:rPr>
              <a:pPr algn="l" defTabSz="457200">
                <a:defRPr/>
              </a:pPr>
              <a:t>‹#›</a:t>
            </a:fld>
            <a:endParaRPr lang="en-US" sz="1800">
              <a:solidFill>
                <a:prstClr val="black"/>
              </a:solidFill>
            </a:endParaRPr>
          </a:p>
        </p:txBody>
      </p:sp>
    </p:spTree>
    <p:extLst>
      <p:ext uri="{BB962C8B-B14F-4D97-AF65-F5344CB8AC3E}">
        <p14:creationId xmlns:p14="http://schemas.microsoft.com/office/powerpoint/2010/main" val="75500251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630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821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237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602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endParaRPr lang="en-US" sz="1800">
              <a:solidFill>
                <a:prstClr val="black"/>
              </a:solidFill>
            </a:endParaRPr>
          </a:p>
        </p:txBody>
      </p:sp>
      <p:sp>
        <p:nvSpPr>
          <p:cNvPr id="3" name="Footer Placeholder 2"/>
          <p:cNvSpPr>
            <a:spLocks noGrp="1"/>
          </p:cNvSpPr>
          <p:nvPr>
            <p:ph type="ftr" sz="quarter" idx="11"/>
          </p:nvPr>
        </p:nvSpPr>
        <p:spPr/>
        <p:txBody>
          <a:bodyPr/>
          <a:lstStyle/>
          <a:p>
            <a:pPr algn="l" defTabSz="457200">
              <a:defRPr/>
            </a:pPr>
            <a:endParaRPr lang="en-US" sz="1800">
              <a:solidFill>
                <a:prstClr val="black"/>
              </a:solidFill>
            </a:endParaRPr>
          </a:p>
        </p:txBody>
      </p:sp>
      <p:sp>
        <p:nvSpPr>
          <p:cNvPr id="4" name="Slide Number Placeholder 3"/>
          <p:cNvSpPr>
            <a:spLocks noGrp="1"/>
          </p:cNvSpPr>
          <p:nvPr>
            <p:ph type="sldNum" sz="quarter" idx="12"/>
          </p:nvPr>
        </p:nvSpPr>
        <p:spPr/>
        <p:txBody>
          <a:bodyPr/>
          <a:lstStyle/>
          <a:p>
            <a:pPr algn="l" defTabSz="457200">
              <a:defRPr/>
            </a:pPr>
            <a:fld id="{E30F4F8B-CFF3-4557-87C3-BC63CB3C5223}" type="slidenum">
              <a:rPr lang="en-US" altLang="en-US" sz="1800" smtClean="0">
                <a:solidFill>
                  <a:prstClr val="black"/>
                </a:solidFill>
              </a:rPr>
              <a:pPr algn="l" defTabSz="457200">
                <a:defRPr/>
              </a:pPr>
              <a:t>‹#›</a:t>
            </a:fld>
            <a:endParaRPr lang="en-US" altLang="en-US" sz="1800">
              <a:solidFill>
                <a:prstClr val="black"/>
              </a:solidFill>
            </a:endParaRPr>
          </a:p>
        </p:txBody>
      </p:sp>
    </p:spTree>
    <p:extLst>
      <p:ext uri="{BB962C8B-B14F-4D97-AF65-F5344CB8AC3E}">
        <p14:creationId xmlns:p14="http://schemas.microsoft.com/office/powerpoint/2010/main" val="34799139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2994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84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1C403-13BF-4A2A-88BA-4DA809991A8E}" type="datetimeFigureOut">
              <a:rPr lang="en-US" smtClean="0"/>
              <a:t>11/25/2024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6A619-1E1F-4AA0-B453-D8A0A3CBBE8C}" type="slidenum">
              <a:rPr lang="en-US" smtClean="0"/>
              <a:t>‹#›</a:t>
            </a:fld>
            <a:endParaRPr lang="en-US"/>
          </a:p>
        </p:txBody>
      </p:sp>
    </p:spTree>
    <p:extLst>
      <p:ext uri="{BB962C8B-B14F-4D97-AF65-F5344CB8AC3E}">
        <p14:creationId xmlns:p14="http://schemas.microsoft.com/office/powerpoint/2010/main" val="313818335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677" r:id="rId14"/>
    <p:sldLayoutId id="2147483999" r:id="rId1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3.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5.sv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2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4.wav"/><Relationship Id="rId5" Type="http://schemas.openxmlformats.org/officeDocument/2006/relationships/slideLayout" Target="../slideLayouts/slideLayout7.xml"/><Relationship Id="rId4" Type="http://schemas.microsoft.com/office/2007/relationships/media" Target="../media/media3.mp3"/></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0.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audio" Target="NULL" TargetMode="External"/><Relationship Id="rId7" Type="http://schemas.openxmlformats.org/officeDocument/2006/relationships/slideLayout" Target="../slideLayouts/slideLayout13.xml"/><Relationship Id="rId12" Type="http://schemas.openxmlformats.org/officeDocument/2006/relationships/image" Target="../media/image1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6.mp3"/><Relationship Id="rId11" Type="http://schemas.openxmlformats.org/officeDocument/2006/relationships/image" Target="../media/image27.png"/><Relationship Id="rId5" Type="http://schemas.microsoft.com/office/2007/relationships/media" Target="../media/media6.mp3"/><Relationship Id="rId10" Type="http://schemas.openxmlformats.org/officeDocument/2006/relationships/image" Target="../media/image42.GIF"/><Relationship Id="rId4" Type="http://schemas.microsoft.com/office/2007/relationships/media" Target="../media/media3.mp3"/><Relationship Id="rId9" Type="http://schemas.openxmlformats.org/officeDocument/2006/relationships/audio" Target="../media/audio4.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slideLayout" Target="../slideLayouts/slideLayout7.xml"/><Relationship Id="rId12" Type="http://schemas.microsoft.com/office/2007/relationships/hdphoto" Target="../media/hdphoto2.wdp"/><Relationship Id="rId17" Type="http://schemas.openxmlformats.org/officeDocument/2006/relationships/image" Target="../media/image11.png"/><Relationship Id="rId2" Type="http://schemas.openxmlformats.org/officeDocument/2006/relationships/video" Target="../media/media2.mp4"/><Relationship Id="rId16" Type="http://schemas.microsoft.com/office/2007/relationships/hdphoto" Target="../media/hdphoto4.wdp"/><Relationship Id="rId20" Type="http://schemas.openxmlformats.org/officeDocument/2006/relationships/image" Target="../media/image14.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8.png"/><Relationship Id="rId5" Type="http://schemas.microsoft.com/office/2007/relationships/media" Target="../media/media4.mp4"/><Relationship Id="rId15" Type="http://schemas.openxmlformats.org/officeDocument/2006/relationships/image" Target="../media/image10.png"/><Relationship Id="rId10" Type="http://schemas.microsoft.com/office/2007/relationships/hdphoto" Target="../media/hdphoto1.wdp"/><Relationship Id="rId19" Type="http://schemas.openxmlformats.org/officeDocument/2006/relationships/image" Target="../media/image13.GIF"/><Relationship Id="rId4" Type="http://schemas.microsoft.com/office/2007/relationships/media" Target="../media/media3.mp3"/><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microsoft.com/office/2007/relationships/hdphoto" Target="../media/hdphoto2.wdp"/><Relationship Id="rId18" Type="http://schemas.openxmlformats.org/officeDocument/2006/relationships/image" Target="../media/image11.png"/><Relationship Id="rId3" Type="http://schemas.openxmlformats.org/officeDocument/2006/relationships/audio" Target="NULL" TargetMode="External"/><Relationship Id="rId21" Type="http://schemas.openxmlformats.org/officeDocument/2006/relationships/image" Target="../media/image14.png"/><Relationship Id="rId7" Type="http://schemas.openxmlformats.org/officeDocument/2006/relationships/slideLayout" Target="../slideLayouts/slideLayout7.xml"/><Relationship Id="rId12" Type="http://schemas.openxmlformats.org/officeDocument/2006/relationships/image" Target="../media/image8.png"/><Relationship Id="rId17" Type="http://schemas.microsoft.com/office/2007/relationships/hdphoto" Target="../media/hdphoto4.wdp"/><Relationship Id="rId2" Type="http://schemas.openxmlformats.org/officeDocument/2006/relationships/video" Target="../media/media2.mp4"/><Relationship Id="rId16" Type="http://schemas.openxmlformats.org/officeDocument/2006/relationships/image" Target="../media/image10.png"/><Relationship Id="rId20" Type="http://schemas.openxmlformats.org/officeDocument/2006/relationships/image" Target="../media/image12.png"/><Relationship Id="rId1" Type="http://schemas.microsoft.com/office/2007/relationships/media" Target="../media/media2.mp4"/><Relationship Id="rId6" Type="http://schemas.openxmlformats.org/officeDocument/2006/relationships/video" Target="../media/media4.mp4"/><Relationship Id="rId11" Type="http://schemas.microsoft.com/office/2007/relationships/hdphoto" Target="../media/hdphoto1.wdp"/><Relationship Id="rId5" Type="http://schemas.microsoft.com/office/2007/relationships/media" Target="../media/media4.mp4"/><Relationship Id="rId15" Type="http://schemas.microsoft.com/office/2007/relationships/hdphoto" Target="../media/hdphoto3.wdp"/><Relationship Id="rId10" Type="http://schemas.openxmlformats.org/officeDocument/2006/relationships/image" Target="../media/image7.png"/><Relationship Id="rId19" Type="http://schemas.openxmlformats.org/officeDocument/2006/relationships/image" Target="../media/image13.GIF"/><Relationship Id="rId4" Type="http://schemas.microsoft.com/office/2007/relationships/media" Target="../media/media3.mp3"/><Relationship Id="rId9" Type="http://schemas.openxmlformats.org/officeDocument/2006/relationships/audio" Target="../media/audio2.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2"/>
          <a:stretch>
            <a:fillRect/>
          </a:stretch>
        </p:blipFill>
        <p:spPr>
          <a:xfrm>
            <a:off x="1149292" y="1671205"/>
            <a:ext cx="7256477"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556AD-7476-5C88-2372-C6201E7836C5}"/>
              </a:ext>
            </a:extLst>
          </p:cNvPr>
          <p:cNvPicPr>
            <a:picLocks noChangeAspect="1"/>
          </p:cNvPicPr>
          <p:nvPr/>
        </p:nvPicPr>
        <p:blipFill>
          <a:blip r:embed="rId2"/>
          <a:stretch>
            <a:fillRect/>
          </a:stretch>
        </p:blipFill>
        <p:spPr>
          <a:xfrm>
            <a:off x="682598" y="1341746"/>
            <a:ext cx="7528845" cy="5144568"/>
          </a:xfrm>
          <a:prstGeom prst="rect">
            <a:avLst/>
          </a:prstGeom>
        </p:spPr>
      </p:pic>
      <p:sp>
        <p:nvSpPr>
          <p:cNvPr id="3" name="TextBox 2">
            <a:extLst>
              <a:ext uri="{FF2B5EF4-FFF2-40B4-BE49-F238E27FC236}">
                <a16:creationId xmlns:a16="http://schemas.microsoft.com/office/drawing/2014/main" id="{DF835F2D-5F0F-7D9F-5F73-42CB0B48F3DA}"/>
              </a:ext>
            </a:extLst>
          </p:cNvPr>
          <p:cNvSpPr txBox="1"/>
          <p:nvPr/>
        </p:nvSpPr>
        <p:spPr>
          <a:xfrm>
            <a:off x="1488418" y="231826"/>
            <a:ext cx="5917203" cy="1481175"/>
          </a:xfrm>
          <a:prstGeom prst="rect">
            <a:avLst/>
          </a:prstGeom>
          <a:noFill/>
        </p:spPr>
        <p:txBody>
          <a:bodyPr wrap="square" rtlCol="0">
            <a:spAutoFit/>
          </a:bodyPr>
          <a:lstStyle/>
          <a:p>
            <a:pPr algn="ctr" defTabSz="457200">
              <a:lnSpc>
                <a:spcPct val="150000"/>
              </a:lnSpc>
              <a:defRPr/>
            </a:pPr>
            <a:r>
              <a:rPr lang="en-US" altLang="en-US" sz="3200" b="1" dirty="0">
                <a:solidFill>
                  <a:prstClr val="black"/>
                </a:solidFill>
                <a:latin typeface="Times New Roman" panose="02020603050405020304" pitchFamily="18" charset="0"/>
                <a:cs typeface="Times New Roman" panose="02020603050405020304" pitchFamily="18" charset="0"/>
              </a:rPr>
              <a:t>PHIẾU BÀI TÂP</a:t>
            </a:r>
          </a:p>
          <a:p>
            <a:pPr algn="ctr" defTabSz="457200">
              <a:lnSpc>
                <a:spcPct val="150000"/>
              </a:lnSpc>
              <a:defRPr/>
            </a:pPr>
            <a:endParaRPr lang="en-US" altLang="en-US" sz="3200" b="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8FE421F-0FB8-9A25-B099-7689F572FC8F}"/>
              </a:ext>
            </a:extLst>
          </p:cNvPr>
          <p:cNvSpPr txBox="1"/>
          <p:nvPr/>
        </p:nvSpPr>
        <p:spPr>
          <a:xfrm>
            <a:off x="795130" y="972414"/>
            <a:ext cx="7871791"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 </a:t>
            </a:r>
            <a:r>
              <a:rPr lang="vi-VN" sz="2400" b="1" dirty="0">
                <a:latin typeface="Times New Roman" panose="02020603050405020304" pitchFamily="18" charset="0"/>
                <a:cs typeface="Times New Roman" panose="02020603050405020304" pitchFamily="18" charset="0"/>
              </a:rPr>
              <a:t>Tìm từ chỉ đặc điểm theo yêu cầu dưới đây</a:t>
            </a:r>
            <a:r>
              <a:rPr lang="en-US" sz="2400" b="1"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9624004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71834" y="659856"/>
            <a:ext cx="9107574"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1. </a:t>
            </a:r>
            <a:r>
              <a:rPr lang="vi-VN" sz="3200" b="1" dirty="0">
                <a:solidFill>
                  <a:srgbClr val="FF0000"/>
                </a:solidFill>
                <a:latin typeface="Times New Roman" panose="02020603050405020304" pitchFamily="18" charset="0"/>
                <a:cs typeface="Times New Roman" panose="02020603050405020304" pitchFamily="18" charset="0"/>
              </a:rPr>
              <a:t>Tìm từ chỉ đặc điểm theo yêu cầu dưới đây</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273790" y="6429564"/>
            <a:ext cx="50966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a:solidFill>
                  <a:prstClr val="white">
                    <a:lumMod val="50000"/>
                  </a:prstClr>
                </a:solidFill>
                <a:latin typeface="Times New Roman" panose="02020603050405020304" pitchFamily="18" charset="0"/>
                <a:cs typeface="Times New Roman" panose="02020603050405020304" pitchFamily="18" charset="0"/>
              </a:rPr>
              <a:t>4</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408427" y="1560975"/>
            <a:ext cx="1720105"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táo</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2787064" y="3016496"/>
            <a:ext cx="3154803" cy="3252979"/>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váng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lừng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phức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ngào</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thoang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thoảng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nồng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nàn</a:t>
            </a:r>
            <a:r>
              <a:rPr lang="en-US" sz="2500" b="1" dirty="0">
                <a:solidFill>
                  <a:schemeClr val="tx1"/>
                </a:solidFill>
                <a:latin typeface="Times New Roman" panose="02020603050405020304" pitchFamily="18"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6095570" y="3050544"/>
            <a:ext cx="2941426" cy="318488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tx1"/>
                </a:solidFill>
                <a:latin typeface="Times New Roman" panose="02020603050405020304" pitchFamily="18" charset="0"/>
                <a:cs typeface="Times New Roman" panose="02020603050405020304" pitchFamily="18" charset="0"/>
              </a:rPr>
              <a:t>To, </a:t>
            </a:r>
            <a:r>
              <a:rPr lang="en-US" sz="2600" b="1" dirty="0" err="1">
                <a:solidFill>
                  <a:schemeClr val="tx1"/>
                </a:solidFill>
                <a:latin typeface="Times New Roman" panose="02020603050405020304" pitchFamily="18" charset="0"/>
                <a:cs typeface="Times New Roman" panose="02020603050405020304" pitchFamily="18" charset="0"/>
              </a:rPr>
              <a:t>cao</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lớn</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đùng</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tướng</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to</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đô</a:t>
            </a:r>
            <a:r>
              <a:rPr lang="en-US" sz="2600" b="1" dirty="0">
                <a:solidFill>
                  <a:schemeClr val="tx1"/>
                </a:solidFill>
                <a:latin typeface="Times New Roman" panose="02020603050405020304" pitchFamily="18" charset="0"/>
                <a:cs typeface="Times New Roman" panose="02020603050405020304" pitchFamily="18" charset="0"/>
              </a:rPr>
              <a:t>, to con, </a:t>
            </a:r>
            <a:r>
              <a:rPr lang="en-US" sz="2600" b="1" dirty="0" err="1">
                <a:solidFill>
                  <a:schemeClr val="tx1"/>
                </a:solidFill>
                <a:latin typeface="Times New Roman" panose="02020603050405020304" pitchFamily="18" charset="0"/>
                <a:cs typeface="Times New Roman" panose="02020603050405020304" pitchFamily="18" charset="0"/>
              </a:rPr>
              <a:t>khổng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lồ</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lực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lưỡng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cao</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lớn</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khoẻ</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cao</a:t>
            </a:r>
            <a:r>
              <a:rPr lang="en-US" sz="2600" b="1" dirty="0">
                <a:solidFill>
                  <a:schemeClr val="tx1"/>
                </a:solidFill>
                <a:latin typeface="Times New Roman" panose="020206030504050203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2CE98179-0D4E-C65B-64B9-93688FF2A46E}"/>
              </a:ext>
            </a:extLst>
          </p:cNvPr>
          <p:cNvSpPr/>
          <p:nvPr/>
        </p:nvSpPr>
        <p:spPr>
          <a:xfrm>
            <a:off x="222480" y="2982450"/>
            <a:ext cx="2410881" cy="344711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mát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lim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hơi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chan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gắt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ngòn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xít</a:t>
            </a:r>
            <a:r>
              <a:rPr lang="en-US" sz="2500" b="1"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1E7E8DA4-02A6-17DA-C861-68CB24DC4350}"/>
              </a:ext>
            </a:extLst>
          </p:cNvPr>
          <p:cNvSpPr/>
          <p:nvPr/>
        </p:nvSpPr>
        <p:spPr>
          <a:xfrm>
            <a:off x="3032195" y="1645439"/>
            <a:ext cx="2460707"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Mùi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8FBF072-1C00-CEDA-C4F7-4195C6626A01}"/>
              </a:ext>
            </a:extLst>
          </p:cNvPr>
          <p:cNvSpPr/>
          <p:nvPr/>
        </p:nvSpPr>
        <p:spPr>
          <a:xfrm>
            <a:off x="5882193" y="1553297"/>
            <a:ext cx="3154803" cy="1280405"/>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Kích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voi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4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8" grpId="0" animBg="1"/>
      <p:bldP spid="2"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0" y="276318"/>
            <a:ext cx="9107574" cy="584775"/>
          </a:xfrm>
          <a:prstGeom prst="rect">
            <a:avLst/>
          </a:prstGeom>
          <a:noFill/>
        </p:spPr>
        <p:txBody>
          <a:bodyPr wrap="square">
            <a:spAutoFit/>
          </a:bodyPr>
          <a:lstStyle/>
          <a:p>
            <a:pPr algn="ctr">
              <a:defRPr/>
            </a:pPr>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Tìm từ chỉ đặc điểm theo yêu cầu dưới đây</a:t>
            </a:r>
            <a:endParaRPr lang="en-US" sz="32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204281" y="1153480"/>
            <a:ext cx="2460706" cy="1066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Màu</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112468" y="2511625"/>
            <a:ext cx="2452742" cy="392755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cong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mềm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vút</a:t>
            </a:r>
            <a:r>
              <a:rPr lang="en-US" sz="3200" dirty="0">
                <a:solidFill>
                  <a:schemeClr val="tx1"/>
                </a:solidFill>
                <a:latin typeface="Times New Roman" panose="02020603050405020304" pitchFamily="18"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5807414" y="2511625"/>
            <a:ext cx="3336586" cy="41043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Ồn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ồn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ĩ, </a:t>
            </a:r>
            <a:r>
              <a:rPr lang="en-US" sz="3200" dirty="0" err="1">
                <a:solidFill>
                  <a:schemeClr val="tx1"/>
                </a:solidFill>
                <a:latin typeface="Times New Roman" panose="02020603050405020304" pitchFamily="18" charset="0"/>
                <a:cs typeface="Times New Roman" panose="02020603050405020304" pitchFamily="18" charset="0"/>
              </a:rPr>
              <a:t>xôn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ồn</a:t>
            </a:r>
            <a:r>
              <a:rPr lang="en-US" sz="3200" dirty="0">
                <a:solidFill>
                  <a:schemeClr val="tx1"/>
                </a:solidFill>
                <a:latin typeface="Times New Roman" panose="02020603050405020304" pitchFamily="18" charset="0"/>
                <a:cs typeface="Times New Roman" panose="02020603050405020304" pitchFamily="18" charset="0"/>
              </a:rPr>
              <a:t> ã,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vang, </a:t>
            </a:r>
            <a:r>
              <a:rPr lang="en-US" sz="3200" dirty="0" err="1">
                <a:solidFill>
                  <a:schemeClr val="tx1"/>
                </a:solidFill>
                <a:latin typeface="Times New Roman" panose="02020603050405020304" pitchFamily="18" charset="0"/>
                <a:cs typeface="Times New Roman" panose="02020603050405020304" pitchFamily="18" charset="0"/>
              </a:rPr>
              <a:t>náo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a:solidFill>
                  <a:schemeClr val="tx1"/>
                </a:solidFill>
                <a:latin typeface="Times New Roman" panose="02020603050405020304" pitchFamily="18" charset="0"/>
                <a:cs typeface="Times New Roman" panose="02020603050405020304" pitchFamily="18" charset="0"/>
              </a:rPr>
              <a:t>vang </a:t>
            </a:r>
            <a:r>
              <a:rPr lang="en-US" sz="3200" dirty="0" err="1">
                <a:solidFill>
                  <a:schemeClr val="tx1"/>
                </a:solidFill>
                <a:latin typeface="Times New Roman" panose="02020603050405020304" pitchFamily="18" charset="0"/>
                <a:cs typeface="Times New Roman" panose="02020603050405020304" pitchFamily="18" charset="0"/>
              </a:rPr>
              <a:t>vang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râm</a:t>
            </a:r>
            <a:r>
              <a:rPr lang="en-US" sz="3200" dirty="0">
                <a:solidFill>
                  <a:schemeClr val="tx1"/>
                </a:solidFill>
                <a:latin typeface="Times New Roman" panose="02020603050405020304" pitchFamily="18" charset="0"/>
                <a:cs typeface="Times New Roman" panose="02020603050405020304" pitchFamily="18" charset="0"/>
              </a:rPr>
              <a:t> ran, </a:t>
            </a:r>
            <a:r>
              <a:rPr lang="en-US" sz="3200" dirty="0" err="1">
                <a:solidFill>
                  <a:schemeClr val="tx1"/>
                </a:solidFill>
                <a:latin typeface="Times New Roman" panose="02020603050405020304" pitchFamily="18" charset="0"/>
                <a:cs typeface="Times New Roman" panose="02020603050405020304" pitchFamily="18" charset="0"/>
              </a:rPr>
              <a:t>xao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a:t>
            </a:r>
          </a:p>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CE98179-0D4E-C65B-64B9-93688FF2A46E}"/>
              </a:ext>
            </a:extLst>
          </p:cNvPr>
          <p:cNvSpPr/>
          <p:nvPr/>
        </p:nvSpPr>
        <p:spPr>
          <a:xfrm>
            <a:off x="87549" y="2623699"/>
            <a:ext cx="2902287" cy="412729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Vàng</a:t>
            </a:r>
            <a:r>
              <a:rPr lang="en-US" sz="3200" dirty="0">
                <a:solidFill>
                  <a:schemeClr val="tx1"/>
                </a:solidFill>
                <a:latin typeface="Times New Roman" panose="02020603050405020304" pitchFamily="18" charset="0"/>
                <a:cs typeface="Times New Roman" panose="02020603050405020304" pitchFamily="18" charset="0"/>
              </a:rPr>
              <a:t>, cam,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lọi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lửa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cháy</a:t>
            </a:r>
            <a:r>
              <a:rPr lang="en-US" sz="3200" dirty="0">
                <a:solidFill>
                  <a:schemeClr val="tx1"/>
                </a:solidFill>
                <a:latin typeface="Times New Roman" panose="02020603050405020304" pitchFamily="18" charset="0"/>
                <a:cs typeface="Times New Roman" panose="02020603050405020304" pitchFamily="18" charset="0"/>
              </a:rPr>
              <a:t>,…</a:t>
            </a:r>
          </a:p>
          <a:p>
            <a:pPr algn="ct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E7E8DA4-02A6-17DA-C861-68CB24DC4350}"/>
              </a:ext>
            </a:extLst>
          </p:cNvPr>
          <p:cNvSpPr/>
          <p:nvPr/>
        </p:nvSpPr>
        <p:spPr>
          <a:xfrm>
            <a:off x="2858910" y="1153480"/>
            <a:ext cx="2460707"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vồng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8FBF072-1C00-CEDA-C4F7-4195C6626A01}"/>
              </a:ext>
            </a:extLst>
          </p:cNvPr>
          <p:cNvSpPr/>
          <p:nvPr/>
        </p:nvSpPr>
        <p:spPr>
          <a:xfrm>
            <a:off x="5778734" y="1102193"/>
            <a:ext cx="3154803" cy="1280405"/>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Âm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giờ</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18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8" grpId="0" animBg="1"/>
      <p:bldP spid="2"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8741E04-2DA8-47FF-C3E5-1932B0C627C6}"/>
              </a:ext>
            </a:extLst>
          </p:cNvPr>
          <p:cNvGraphicFramePr>
            <a:graphicFrameLocks noGrp="1"/>
          </p:cNvGraphicFramePr>
          <p:nvPr>
            <p:extLst>
              <p:ext uri="{D42A27DB-BD31-4B8C-83A1-F6EECF244321}">
                <p14:modId xmlns:p14="http://schemas.microsoft.com/office/powerpoint/2010/main" val="3595491908"/>
              </p:ext>
            </p:extLst>
          </p:nvPr>
        </p:nvGraphicFramePr>
        <p:xfrm>
          <a:off x="471056" y="784788"/>
          <a:ext cx="8278972" cy="6358433"/>
        </p:xfrm>
        <a:graphic>
          <a:graphicData uri="http://schemas.openxmlformats.org/drawingml/2006/table">
            <a:tbl>
              <a:tblPr firstRow="1" bandRow="1">
                <a:tableStyleId>{5C22544A-7EE6-4342-B048-85BDC9FD1C3A}</a:tableStyleId>
              </a:tblPr>
              <a:tblGrid>
                <a:gridCol w="2664464">
                  <a:extLst>
                    <a:ext uri="{9D8B030D-6E8A-4147-A177-3AD203B41FA5}">
                      <a16:colId xmlns:a16="http://schemas.microsoft.com/office/drawing/2014/main" val="2150250253"/>
                    </a:ext>
                  </a:extLst>
                </a:gridCol>
                <a:gridCol w="2834369">
                  <a:extLst>
                    <a:ext uri="{9D8B030D-6E8A-4147-A177-3AD203B41FA5}">
                      <a16:colId xmlns:a16="http://schemas.microsoft.com/office/drawing/2014/main" val="2969674841"/>
                    </a:ext>
                  </a:extLst>
                </a:gridCol>
                <a:gridCol w="2780139">
                  <a:extLst>
                    <a:ext uri="{9D8B030D-6E8A-4147-A177-3AD203B41FA5}">
                      <a16:colId xmlns:a16="http://schemas.microsoft.com/office/drawing/2014/main" val="2577326344"/>
                    </a:ext>
                  </a:extLst>
                </a:gridCol>
              </a:tblGrid>
              <a:tr h="10228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Vị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táo</a:t>
                      </a:r>
                      <a:endParaRPr lang="en-US" sz="2800" b="1" dirty="0">
                        <a:solidFill>
                          <a:srgbClr val="00206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Mùi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hồng</a:t>
                      </a:r>
                      <a:endParaRPr lang="en-US" sz="28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Kích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voi</a:t>
                      </a:r>
                      <a:endParaRPr lang="en-US" sz="28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894129997"/>
                  </a:ext>
                </a:extLst>
              </a:tr>
              <a:tr h="2271340">
                <a:tc>
                  <a:txBody>
                    <a:bodyPr/>
                    <a:lstStyle/>
                    <a:p>
                      <a:r>
                        <a:rPr lang="en-US" sz="2000" b="1" dirty="0" err="1">
                          <a:latin typeface="Times New Roman" panose="02020603050405020304" pitchFamily="18" charset="0"/>
                          <a:cs typeface="Times New Roman" panose="02020603050405020304" pitchFamily="18" charset="0"/>
                        </a:rPr>
                        <a:t>Ngọt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lịm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ngon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ngòn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xít</a:t>
                      </a:r>
                      <a:r>
                        <a:rPr lang="en-US" sz="2000" b="1" dirty="0">
                          <a:latin typeface="Times New Roman" panose="02020603050405020304" pitchFamily="18" charset="0"/>
                          <a:cs typeface="Times New Roman" panose="02020603050405020304" pitchFamily="18" charset="0"/>
                        </a:rPr>
                        <a:t>,…..</a:t>
                      </a:r>
                    </a:p>
                    <a:p>
                      <a:endParaRPr lang="en-US" sz="20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lừng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thoang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thoảng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nàn</a:t>
                      </a:r>
                      <a:r>
                        <a:rPr lang="en-US" sz="2000" b="1"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r>
                        <a:rPr lang="en-US" sz="2000" b="1" dirty="0">
                          <a:latin typeface="Times New Roman" panose="02020603050405020304" pitchFamily="18" charset="0"/>
                          <a:cs typeface="Times New Roman" panose="02020603050405020304" pitchFamily="18" charset="0"/>
                        </a:rPr>
                        <a:t>To,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lớn</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đùng</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tướng</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to</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đô</a:t>
                      </a:r>
                      <a:r>
                        <a:rPr lang="en-US" sz="2000" b="1" dirty="0">
                          <a:latin typeface="Times New Roman" panose="02020603050405020304" pitchFamily="18" charset="0"/>
                          <a:cs typeface="Times New Roman" panose="02020603050405020304" pitchFamily="18" charset="0"/>
                        </a:rPr>
                        <a:t>, to con, </a:t>
                      </a:r>
                      <a:r>
                        <a:rPr lang="en-US" sz="2000" b="1" dirty="0" err="1">
                          <a:latin typeface="Times New Roman" panose="02020603050405020304" pitchFamily="18" charset="0"/>
                          <a:cs typeface="Times New Roman" panose="02020603050405020304" pitchFamily="18" charset="0"/>
                        </a:rPr>
                        <a:t>khổng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lớn</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khoẻ</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903346180"/>
                  </a:ext>
                </a:extLst>
              </a:tr>
              <a:tr h="11040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Màu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trời</a:t>
                      </a:r>
                      <a:endParaRPr lang="en-US" sz="2800" b="1" dirty="0">
                        <a:solidFill>
                          <a:srgbClr val="00206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cầu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vồng</a:t>
                      </a:r>
                      <a:endParaRPr lang="en-US" sz="28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Âm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giờ</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endParaRPr lang="en-US" sz="28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4021857588"/>
                  </a:ext>
                </a:extLst>
              </a:tr>
              <a:tr h="1960197">
                <a:tc>
                  <a:txBody>
                    <a:bodyPr/>
                    <a:lstStyle/>
                    <a:p>
                      <a:r>
                        <a:rPr lang="en-US" sz="2000" b="1" dirty="0" err="1">
                          <a:latin typeface="Times New Roman" panose="02020603050405020304" pitchFamily="18" charset="0"/>
                          <a:cs typeface="Times New Roman" panose="02020603050405020304" pitchFamily="18" charset="0"/>
                        </a:rPr>
                        <a:t>Vàng</a:t>
                      </a:r>
                      <a:r>
                        <a:rPr lang="en-US" sz="2000" b="1" dirty="0">
                          <a:latin typeface="Times New Roman" panose="02020603050405020304" pitchFamily="18" charset="0"/>
                          <a:cs typeface="Times New Roman" panose="02020603050405020304" pitchFamily="18" charset="0"/>
                        </a:rPr>
                        <a:t>, cam,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lọi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lửa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cháy</a:t>
                      </a:r>
                      <a:r>
                        <a:rPr lang="en-US" sz="2000" b="1" dirty="0">
                          <a:latin typeface="Times New Roman" panose="02020603050405020304" pitchFamily="18" charset="0"/>
                          <a:cs typeface="Times New Roman" panose="02020603050405020304" pitchFamily="18"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tile tx="0" ty="0" sx="100000" sy="100000" flip="none" algn="tl"/>
                    </a:blipFill>
                  </a:tcPr>
                </a:tc>
                <a:tc>
                  <a:txBody>
                    <a:bodyPr/>
                    <a:lstStyle/>
                    <a:p>
                      <a:r>
                        <a:rPr lang="en-US" sz="2000" b="1" dirty="0">
                          <a:latin typeface="Times New Roman" panose="02020603050405020304" pitchFamily="18" charset="0"/>
                          <a:cs typeface="Times New Roman" panose="02020603050405020304" pitchFamily="18" charset="0"/>
                        </a:rPr>
                        <a:t>Cong, </a:t>
                      </a:r>
                      <a:r>
                        <a:rPr lang="en-US" sz="2000" b="1" dirty="0" err="1">
                          <a:latin typeface="Times New Roman" panose="02020603050405020304" pitchFamily="18" charset="0"/>
                          <a:cs typeface="Times New Roman" panose="02020603050405020304" pitchFamily="18" charset="0"/>
                        </a:rPr>
                        <a:t>cong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mềm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vút</a:t>
                      </a:r>
                      <a:r>
                        <a:rPr lang="en-US" sz="2000" b="1"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tile tx="0" ty="0" sx="100000" sy="100000" flip="none" algn="tl"/>
                    </a:blipFill>
                  </a:tcPr>
                </a:tc>
                <a:tc>
                  <a:txBody>
                    <a:bodyPr/>
                    <a:lstStyle/>
                    <a:p>
                      <a:r>
                        <a:rPr lang="en-US" sz="2000" b="1" dirty="0" err="1">
                          <a:latin typeface="Times New Roman" panose="02020603050405020304" pitchFamily="18" charset="0"/>
                          <a:cs typeface="Times New Roman" panose="02020603050405020304" pitchFamily="18" charset="0"/>
                        </a:rPr>
                        <a:t>Ồn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ồn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ầm</a:t>
                      </a:r>
                      <a:r>
                        <a:rPr lang="en-US" sz="2000" b="1" dirty="0">
                          <a:latin typeface="Times New Roman" panose="02020603050405020304" pitchFamily="18" charset="0"/>
                          <a:cs typeface="Times New Roman" panose="02020603050405020304" pitchFamily="18" charset="0"/>
                        </a:rPr>
                        <a:t> ĩ, </a:t>
                      </a:r>
                      <a:r>
                        <a:rPr lang="en-US" sz="2000" b="1" dirty="0" err="1">
                          <a:latin typeface="Times New Roman" panose="02020603050405020304" pitchFamily="18" charset="0"/>
                          <a:cs typeface="Times New Roman" panose="02020603050405020304" pitchFamily="18" charset="0"/>
                        </a:rPr>
                        <a:t>xôn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ồn</a:t>
                      </a:r>
                      <a:r>
                        <a:rPr lang="en-US" sz="2000" b="1" dirty="0">
                          <a:latin typeface="Times New Roman" panose="02020603050405020304" pitchFamily="18" charset="0"/>
                          <a:cs typeface="Times New Roman" panose="02020603050405020304" pitchFamily="18" charset="0"/>
                        </a:rPr>
                        <a:t> ã, </a:t>
                      </a:r>
                      <a:r>
                        <a:rPr lang="en-US" sz="2000" b="1" dirty="0" err="1">
                          <a:latin typeface="Times New Roman" panose="02020603050405020304" pitchFamily="18" charset="0"/>
                          <a:cs typeface="Times New Roman" panose="02020603050405020304" pitchFamily="18" charset="0"/>
                        </a:rPr>
                        <a:t>ầm</a:t>
                      </a:r>
                      <a:r>
                        <a:rPr lang="en-US" sz="2000" b="1" dirty="0">
                          <a:latin typeface="Times New Roman" panose="02020603050405020304" pitchFamily="18" charset="0"/>
                          <a:cs typeface="Times New Roman" panose="02020603050405020304" pitchFamily="18" charset="0"/>
                        </a:rPr>
                        <a:t> vang, </a:t>
                      </a:r>
                      <a:r>
                        <a:rPr lang="en-US" sz="2000" b="1" dirty="0" err="1">
                          <a:latin typeface="Times New Roman" panose="02020603050405020304" pitchFamily="18" charset="0"/>
                          <a:cs typeface="Times New Roman" panose="02020603050405020304" pitchFamily="18" charset="0"/>
                        </a:rPr>
                        <a:t>náo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vang </a:t>
                      </a:r>
                      <a:r>
                        <a:rPr lang="en-US" sz="2000" b="1" dirty="0" err="1">
                          <a:latin typeface="Times New Roman" panose="02020603050405020304" pitchFamily="18" charset="0"/>
                          <a:cs typeface="Times New Roman" panose="02020603050405020304" pitchFamily="18" charset="0"/>
                        </a:rPr>
                        <a:t>vang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râm</a:t>
                      </a:r>
                      <a:r>
                        <a:rPr lang="en-US" sz="2000" b="1" dirty="0">
                          <a:latin typeface="Times New Roman" panose="02020603050405020304" pitchFamily="18" charset="0"/>
                          <a:cs typeface="Times New Roman" panose="02020603050405020304" pitchFamily="18" charset="0"/>
                        </a:rPr>
                        <a:t> ran, </a:t>
                      </a:r>
                      <a:r>
                        <a:rPr lang="en-US" sz="2000" b="1" dirty="0" err="1">
                          <a:latin typeface="Times New Roman" panose="02020603050405020304" pitchFamily="18" charset="0"/>
                          <a:cs typeface="Times New Roman" panose="02020603050405020304" pitchFamily="18" charset="0"/>
                        </a:rPr>
                        <a:t>xao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2"/>
                      <a:tile tx="0" ty="0" sx="100000" sy="100000" flip="none" algn="tl"/>
                    </a:blipFill>
                  </a:tcPr>
                </a:tc>
                <a:extLst>
                  <a:ext uri="{0D108BD9-81ED-4DB2-BD59-A6C34878D82A}">
                    <a16:rowId xmlns:a16="http://schemas.microsoft.com/office/drawing/2014/main" val="4237515540"/>
                  </a:ext>
                </a:extLst>
              </a:tr>
            </a:tbl>
          </a:graphicData>
        </a:graphic>
      </p:graphicFrame>
      <p:sp>
        <p:nvSpPr>
          <p:cNvPr id="3" name="TextBox 2">
            <a:extLst>
              <a:ext uri="{FF2B5EF4-FFF2-40B4-BE49-F238E27FC236}">
                <a16:creationId xmlns:a16="http://schemas.microsoft.com/office/drawing/2014/main" id="{0EFC664C-E057-872E-B5E0-15F984D5DB66}"/>
              </a:ext>
            </a:extLst>
          </p:cNvPr>
          <p:cNvSpPr txBox="1"/>
          <p:nvPr/>
        </p:nvSpPr>
        <p:spPr>
          <a:xfrm>
            <a:off x="1265532" y="42277"/>
            <a:ext cx="6250190" cy="742511"/>
          </a:xfrm>
          <a:prstGeom prst="rect">
            <a:avLst/>
          </a:prstGeom>
          <a:noFill/>
        </p:spPr>
        <p:txBody>
          <a:bodyPr wrap="square" rtlCol="0">
            <a:spAutoFit/>
          </a:bodyPr>
          <a:lstStyle/>
          <a:p>
            <a:pPr algn="ctr" defTabSz="457200">
              <a:lnSpc>
                <a:spcPct val="150000"/>
              </a:lnSpc>
              <a:defRPr/>
            </a:pPr>
            <a:r>
              <a:rPr lang="en-US" altLang="en-US" sz="3200" b="1" dirty="0">
                <a:solidFill>
                  <a:prstClr val="black"/>
                </a:solidFill>
                <a:latin typeface="Times New Roman" panose="02020603050405020304" pitchFamily="18" charset="0"/>
                <a:cs typeface="Times New Roman" panose="02020603050405020304" pitchFamily="18" charset="0"/>
              </a:rPr>
              <a:t>PHIẾU BÀI TÂP</a:t>
            </a:r>
          </a:p>
        </p:txBody>
      </p:sp>
      <p:sp>
        <p:nvSpPr>
          <p:cNvPr id="4" name="TextBox 3">
            <a:extLst>
              <a:ext uri="{FF2B5EF4-FFF2-40B4-BE49-F238E27FC236}">
                <a16:creationId xmlns:a16="http://schemas.microsoft.com/office/drawing/2014/main" id="{D8D0B7A3-8F51-9C20-AECD-451D8FB8A4D9}"/>
              </a:ext>
            </a:extLst>
          </p:cNvPr>
          <p:cNvSpPr txBox="1"/>
          <p:nvPr/>
        </p:nvSpPr>
        <p:spPr>
          <a:xfrm>
            <a:off x="594320" y="882596"/>
            <a:ext cx="623506" cy="584775"/>
          </a:xfrm>
          <a:prstGeom prst="rect">
            <a:avLst/>
          </a:prstGeom>
          <a:noFill/>
        </p:spPr>
        <p:txBody>
          <a:bodyPr wrap="square">
            <a:spAutoFit/>
          </a:bodyPr>
          <a:lstStyle/>
          <a:p>
            <a:pPr algn="ctr">
              <a:defRPr/>
            </a:pPr>
            <a:r>
              <a:rPr lang="en-US" sz="3200" b="1" dirty="0" err="1">
                <a:solidFill>
                  <a:srgbClr val="FF0000"/>
                </a:solidFill>
                <a:latin typeface="Times New Roman" panose="02020603050405020304" pitchFamily="18" charset="0"/>
                <a:cs typeface="Times New Roman" panose="02020603050405020304" pitchFamily="18" charset="0"/>
              </a:rPr>
              <a:t>Vị</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EB4D49-AB9A-D4C5-F0F3-B857FD0DA230}"/>
              </a:ext>
            </a:extLst>
          </p:cNvPr>
          <p:cNvSpPr txBox="1"/>
          <p:nvPr/>
        </p:nvSpPr>
        <p:spPr>
          <a:xfrm>
            <a:off x="3030610" y="916207"/>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Mùi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939DC8D-3E43-0E15-0B5B-5DE54E0D7534}"/>
              </a:ext>
            </a:extLst>
          </p:cNvPr>
          <p:cNvSpPr txBox="1"/>
          <p:nvPr/>
        </p:nvSpPr>
        <p:spPr>
          <a:xfrm>
            <a:off x="5814891" y="916207"/>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Kích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thước</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2B10197-D692-2E33-1BE5-A5CEB902E6C0}"/>
              </a:ext>
            </a:extLst>
          </p:cNvPr>
          <p:cNvSpPr txBox="1"/>
          <p:nvPr/>
        </p:nvSpPr>
        <p:spPr>
          <a:xfrm>
            <a:off x="-71562" y="3835661"/>
            <a:ext cx="2318344"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89A3BBE-FF42-F8D8-40F9-D675E105BE1C}"/>
              </a:ext>
            </a:extLst>
          </p:cNvPr>
          <p:cNvSpPr txBox="1"/>
          <p:nvPr/>
        </p:nvSpPr>
        <p:spPr>
          <a:xfrm>
            <a:off x="3000125" y="3835661"/>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dáng</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BC2424C-3B1A-C446-4A57-7929361B8466}"/>
              </a:ext>
            </a:extLst>
          </p:cNvPr>
          <p:cNvSpPr txBox="1"/>
          <p:nvPr/>
        </p:nvSpPr>
        <p:spPr>
          <a:xfrm>
            <a:off x="5731953" y="3835661"/>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thanh</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28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a:xfrm>
            <a:off x="6124138" y="4658861"/>
            <a:ext cx="2197111" cy="1232703"/>
            <a:chOff x="11125200" y="3100097"/>
            <a:chExt cx="6477000" cy="3633962"/>
          </a:xfrm>
          <a:effectLst>
            <a:outerShdw blurRad="279400" dist="50800" dir="5400000" sx="104000" sy="104000" algn="ctr" rotWithShape="0">
              <a:srgbClr val="99DA87">
                <a:alpha val="92000"/>
              </a:srgbClr>
            </a:outerShdw>
          </a:effectLst>
        </p:grpSpPr>
        <p:sp>
          <p:nvSpPr>
            <p:cNvPr id="32" name="Oval 18"/>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panose="020F0502020204030204"/>
              </a:endParaRPr>
            </a:p>
          </p:txBody>
        </p:sp>
        <p:sp>
          <p:nvSpPr>
            <p:cNvPr id="42" name="TextBox 11"/>
            <p:cNvSpPr txBox="1"/>
            <p:nvPr/>
          </p:nvSpPr>
          <p:spPr>
            <a:xfrm>
              <a:off x="11424560" y="4049049"/>
              <a:ext cx="6086221" cy="1727300"/>
            </a:xfrm>
            <a:prstGeom prst="rect">
              <a:avLst/>
            </a:prstGeom>
          </p:spPr>
          <p:txBody>
            <a:bodyPr wrap="square" lIns="0" tIns="0" rIns="0" bIns="0" rtlCol="0" anchor="t">
              <a:spAutoFit/>
            </a:bodyPr>
            <a:lstStyle/>
            <a:p>
              <a:pPr algn="ctr" defTabSz="457200">
                <a:lnSpc>
                  <a:spcPct val="150000"/>
                </a:lnSpc>
                <a:defRPr/>
              </a:pPr>
              <a:r>
                <a:rPr lang="en-US" sz="1350" b="1" spc="13" dirty="0">
                  <a:solidFill>
                    <a:srgbClr val="FF0000"/>
                  </a:solidFill>
                  <a:latin typeface="Times New Roman Bold"/>
                </a:rPr>
                <a:t>TỪ CHỈ ĐẶC ĐIỂM CỦA </a:t>
              </a:r>
            </a:p>
            <a:p>
              <a:pPr algn="ctr" defTabSz="457200">
                <a:lnSpc>
                  <a:spcPct val="150000"/>
                </a:lnSpc>
                <a:defRPr/>
              </a:pPr>
              <a:r>
                <a:rPr lang="en-US" sz="1350" b="1" spc="13">
                  <a:solidFill>
                    <a:srgbClr val="FF0000"/>
                  </a:solidFill>
                  <a:latin typeface="Times New Roman Bold"/>
                </a:rPr>
                <a:t>HOẠT ĐỘNG</a:t>
              </a:r>
              <a:endParaRPr lang="en-US" sz="1350" b="1" spc="13" dirty="0">
                <a:solidFill>
                  <a:srgbClr val="FF0000"/>
                </a:solidFill>
                <a:latin typeface="Times New Roman Bold"/>
              </a:endParaRPr>
            </a:p>
          </p:txBody>
        </p:sp>
      </p:grpSp>
      <p:grpSp>
        <p:nvGrpSpPr>
          <p:cNvPr id="43" name="Group 3"/>
          <p:cNvGrpSpPr/>
          <p:nvPr/>
        </p:nvGrpSpPr>
        <p:grpSpPr>
          <a:xfrm>
            <a:off x="6046320" y="2639820"/>
            <a:ext cx="2197111" cy="1232703"/>
            <a:chOff x="11125200" y="3100097"/>
            <a:chExt cx="6477000" cy="3633962"/>
          </a:xfrm>
          <a:effectLst>
            <a:outerShdw blurRad="279400" dist="50800" dir="5400000" sx="104000" sy="104000" algn="ctr" rotWithShape="0">
              <a:srgbClr val="99DA87">
                <a:alpha val="92000"/>
              </a:srgbClr>
            </a:outerShdw>
          </a:effectLst>
        </p:grpSpPr>
        <p:sp>
          <p:nvSpPr>
            <p:cNvPr id="44" name="Oval 18"/>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panose="020F0502020204030204"/>
              </a:endParaRPr>
            </a:p>
          </p:txBody>
        </p:sp>
        <p:sp>
          <p:nvSpPr>
            <p:cNvPr id="45" name="TextBox 11"/>
            <p:cNvSpPr txBox="1"/>
            <p:nvPr/>
          </p:nvSpPr>
          <p:spPr>
            <a:xfrm>
              <a:off x="11424560" y="4049049"/>
              <a:ext cx="6086221" cy="1727300"/>
            </a:xfrm>
            <a:prstGeom prst="rect">
              <a:avLst/>
            </a:prstGeom>
          </p:spPr>
          <p:txBody>
            <a:bodyPr wrap="square" lIns="0" tIns="0" rIns="0" bIns="0" rtlCol="0" anchor="t">
              <a:spAutoFit/>
            </a:bodyPr>
            <a:lstStyle/>
            <a:p>
              <a:pPr algn="ctr" defTabSz="457200">
                <a:lnSpc>
                  <a:spcPct val="150000"/>
                </a:lnSpc>
                <a:defRPr/>
              </a:pPr>
              <a:r>
                <a:rPr lang="en-US" sz="1350" b="1" spc="13" dirty="0">
                  <a:solidFill>
                    <a:srgbClr val="FF0000"/>
                  </a:solidFill>
                  <a:latin typeface="Times New Roman Bold"/>
                </a:rPr>
                <a:t>TỪ CHỈ ĐẶC ĐIỂM CỦA </a:t>
              </a:r>
            </a:p>
            <a:p>
              <a:pPr algn="ctr" defTabSz="457200">
                <a:lnSpc>
                  <a:spcPct val="150000"/>
                </a:lnSpc>
                <a:defRPr/>
              </a:pPr>
              <a:r>
                <a:rPr lang="en-US" sz="1350" b="1" spc="13" dirty="0">
                  <a:solidFill>
                    <a:srgbClr val="FF0000"/>
                  </a:solidFill>
                  <a:latin typeface="Times New Roman Bold"/>
                </a:rPr>
                <a:t>SỰ VẬT</a:t>
              </a:r>
            </a:p>
          </p:txBody>
        </p:sp>
      </p:grpSp>
      <p:grpSp>
        <p:nvGrpSpPr>
          <p:cNvPr id="19" name="Nhóm 18"/>
          <p:cNvGrpSpPr/>
          <p:nvPr/>
        </p:nvGrpSpPr>
        <p:grpSpPr>
          <a:xfrm>
            <a:off x="241406" y="5149275"/>
            <a:ext cx="4695074" cy="786984"/>
            <a:chOff x="309601" y="5676966"/>
            <a:chExt cx="6260099" cy="1049312"/>
          </a:xfrm>
        </p:grpSpPr>
        <p:grpSp>
          <p:nvGrpSpPr>
            <p:cNvPr id="24" name="Group 38"/>
            <p:cNvGrpSpPr/>
            <p:nvPr/>
          </p:nvGrpSpPr>
          <p:grpSpPr>
            <a:xfrm>
              <a:off x="5015232" y="5676966"/>
              <a:ext cx="1554468" cy="1049312"/>
              <a:chOff x="6343376" y="1724"/>
              <a:chExt cx="3097661" cy="1772322"/>
            </a:xfrm>
          </p:grpSpPr>
          <p:sp>
            <p:nvSpPr>
              <p:cNvPr id="28" name="Freeform 4"/>
              <p:cNvSpPr/>
              <p:nvPr/>
            </p:nvSpPr>
            <p:spPr>
              <a:xfrm>
                <a:off x="6343376" y="1724"/>
                <a:ext cx="3097661" cy="1772322"/>
              </a:xfrm>
              <a:custGeom>
                <a:avLst/>
                <a:gdLst/>
                <a:ahLst/>
                <a:cxnLst/>
                <a:rect l="l" t="t" r="r" b="b"/>
                <a:pathLst>
                  <a:path w="5571347" h="3940462">
                    <a:moveTo>
                      <a:pt x="0" y="0"/>
                    </a:moveTo>
                    <a:lnTo>
                      <a:pt x="5571347" y="0"/>
                    </a:lnTo>
                    <a:lnTo>
                      <a:pt x="5571347" y="3940462"/>
                    </a:lnTo>
                    <a:lnTo>
                      <a:pt x="0" y="39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defRPr/>
                </a:pPr>
                <a:endParaRPr lang="en-US" sz="1200">
                  <a:solidFill>
                    <a:prstClr val="black"/>
                  </a:solidFill>
                  <a:latin typeface="Calibri" panose="020F0502020204030204"/>
                </a:endParaRPr>
              </a:p>
            </p:txBody>
          </p:sp>
          <p:sp>
            <p:nvSpPr>
              <p:cNvPr id="29" name="TextBox 15"/>
              <p:cNvSpPr txBox="1"/>
              <p:nvPr/>
            </p:nvSpPr>
            <p:spPr>
              <a:xfrm>
                <a:off x="6642070" y="362587"/>
                <a:ext cx="2451419" cy="1039690"/>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âm</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thanh</a:t>
                </a:r>
                <a:endParaRPr lang="en-US" sz="1500" b="1" dirty="0">
                  <a:solidFill>
                    <a:srgbClr val="002060"/>
                  </a:solidFill>
                  <a:latin typeface="Cormorant Infant" panose="00000500000000000000" pitchFamily="2" charset="0"/>
                </a:endParaRPr>
              </a:p>
            </p:txBody>
          </p:sp>
        </p:grpSp>
        <p:sp>
          <p:nvSpPr>
            <p:cNvPr id="49" name="Hộp Văn bản 48"/>
            <p:cNvSpPr txBox="1"/>
            <p:nvPr/>
          </p:nvSpPr>
          <p:spPr>
            <a:xfrm>
              <a:off x="309601" y="6016957"/>
              <a:ext cx="6093500" cy="400109"/>
            </a:xfrm>
            <a:prstGeom prst="rect">
              <a:avLst/>
            </a:prstGeom>
            <a:noFill/>
          </p:spPr>
          <p:txBody>
            <a:bodyPr wrap="square">
              <a:spAutoFit/>
            </a:bodyPr>
            <a:lstStyle/>
            <a:p>
              <a:r>
                <a:rPr lang="en-US" sz="1350" b="1">
                  <a:latin typeface="Cormorant Infant" panose="00000500000000000000"/>
                </a:rPr>
                <a:t>ồn, ồn ào, ầm ĩ, xôn xao,...</a:t>
              </a:r>
            </a:p>
          </p:txBody>
        </p:sp>
        <p:sp>
          <p:nvSpPr>
            <p:cNvPr id="53" name="Hộp chú thích: Mũi tên Phải 52"/>
            <p:cNvSpPr/>
            <p:nvPr/>
          </p:nvSpPr>
          <p:spPr>
            <a:xfrm>
              <a:off x="325064" y="5890617"/>
              <a:ext cx="4459260" cy="712979"/>
            </a:xfrm>
            <a:prstGeom prst="rightArrowCallout">
              <a:avLst>
                <a:gd name="adj1" fmla="val 25000"/>
                <a:gd name="adj2" fmla="val 25000"/>
                <a:gd name="adj3" fmla="val 25000"/>
                <a:gd name="adj4" fmla="val 89726"/>
              </a:avLst>
            </a:prstGeom>
            <a:noFill/>
            <a:ln w="28575">
              <a:solidFill>
                <a:srgbClr val="4DE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nvGrpSpPr>
          <p:cNvPr id="10" name="Nhóm 9"/>
          <p:cNvGrpSpPr/>
          <p:nvPr/>
        </p:nvGrpSpPr>
        <p:grpSpPr>
          <a:xfrm>
            <a:off x="229808" y="986685"/>
            <a:ext cx="4946754" cy="770912"/>
            <a:chOff x="309601" y="172580"/>
            <a:chExt cx="6595672" cy="1027882"/>
          </a:xfrm>
        </p:grpSpPr>
        <p:grpSp>
          <p:nvGrpSpPr>
            <p:cNvPr id="5" name="Group 4"/>
            <p:cNvGrpSpPr/>
            <p:nvPr/>
          </p:nvGrpSpPr>
          <p:grpSpPr>
            <a:xfrm>
              <a:off x="4961339" y="172580"/>
              <a:ext cx="1554979" cy="1027882"/>
              <a:chOff x="3261409" y="242050"/>
              <a:chExt cx="5620086" cy="3030722"/>
            </a:xfrm>
          </p:grpSpPr>
          <p:sp>
            <p:nvSpPr>
              <p:cNvPr id="7" name="Freeform 7"/>
              <p:cNvSpPr/>
              <p:nvPr/>
            </p:nvSpPr>
            <p:spPr>
              <a:xfrm rot="183993">
                <a:off x="3261409" y="242050"/>
                <a:ext cx="5620086" cy="3030722"/>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12" name="TextBox 12"/>
              <p:cNvSpPr txBox="1"/>
              <p:nvPr/>
            </p:nvSpPr>
            <p:spPr>
              <a:xfrm>
                <a:off x="3617504" y="1357805"/>
                <a:ext cx="4708437" cy="907481"/>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vị</a:t>
                </a:r>
                <a:endParaRPr lang="en-US" sz="1500" b="1" dirty="0">
                  <a:solidFill>
                    <a:srgbClr val="002060"/>
                  </a:solidFill>
                  <a:latin typeface="Cormorant Infant" panose="00000500000000000000" pitchFamily="2" charset="0"/>
                </a:endParaRPr>
              </a:p>
            </p:txBody>
          </p:sp>
        </p:grpSp>
        <p:sp>
          <p:nvSpPr>
            <p:cNvPr id="51" name="Hộp Văn bản 50"/>
            <p:cNvSpPr txBox="1"/>
            <p:nvPr/>
          </p:nvSpPr>
          <p:spPr>
            <a:xfrm>
              <a:off x="309601" y="527605"/>
              <a:ext cx="6595672" cy="400109"/>
            </a:xfrm>
            <a:prstGeom prst="rect">
              <a:avLst/>
            </a:prstGeom>
            <a:noFill/>
          </p:spPr>
          <p:txBody>
            <a:bodyPr wrap="square">
              <a:spAutoFit/>
            </a:bodyPr>
            <a:lstStyle/>
            <a:p>
              <a:r>
                <a:rPr lang="en-US" sz="1350" b="1">
                  <a:solidFill>
                    <a:srgbClr val="081C36"/>
                  </a:solidFill>
                  <a:latin typeface="Cormorant Infant" panose="00000500000000000000"/>
                </a:rPr>
                <a:t>ngọt, ngọt ngào, ngọt lịm, chua, chát,..</a:t>
              </a:r>
              <a:endParaRPr lang="en-US" sz="1350" b="1">
                <a:latin typeface="Cormorant Infant" panose="00000500000000000000"/>
              </a:endParaRPr>
            </a:p>
          </p:txBody>
        </p:sp>
        <p:sp>
          <p:nvSpPr>
            <p:cNvPr id="56" name="Hộp chú thích: Mũi tên Phải 55"/>
            <p:cNvSpPr/>
            <p:nvPr/>
          </p:nvSpPr>
          <p:spPr>
            <a:xfrm>
              <a:off x="325064" y="423046"/>
              <a:ext cx="4459260" cy="712979"/>
            </a:xfrm>
            <a:prstGeom prst="rightArrowCallout">
              <a:avLst>
                <a:gd name="adj1" fmla="val 25000"/>
                <a:gd name="adj2" fmla="val 25000"/>
                <a:gd name="adj3" fmla="val 25000"/>
                <a:gd name="adj4" fmla="val 89726"/>
              </a:avLst>
            </a:prstGeom>
            <a:noFill/>
            <a:ln w="28575">
              <a:solidFill>
                <a:srgbClr val="3DC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nvGrpSpPr>
          <p:cNvPr id="11" name="Nhóm 10"/>
          <p:cNvGrpSpPr/>
          <p:nvPr/>
        </p:nvGrpSpPr>
        <p:grpSpPr>
          <a:xfrm>
            <a:off x="229808" y="1797022"/>
            <a:ext cx="4946754" cy="800647"/>
            <a:chOff x="309601" y="1253029"/>
            <a:chExt cx="6595672" cy="1067529"/>
          </a:xfrm>
        </p:grpSpPr>
        <p:grpSp>
          <p:nvGrpSpPr>
            <p:cNvPr id="37" name="Group 36"/>
            <p:cNvGrpSpPr/>
            <p:nvPr/>
          </p:nvGrpSpPr>
          <p:grpSpPr>
            <a:xfrm>
              <a:off x="4909421" y="1253029"/>
              <a:ext cx="1658813" cy="1067529"/>
              <a:chOff x="28463" y="2386362"/>
              <a:chExt cx="3446649" cy="1809520"/>
            </a:xfrm>
          </p:grpSpPr>
          <p:sp>
            <p:nvSpPr>
              <p:cNvPr id="16" name="Freeform 16"/>
              <p:cNvSpPr/>
              <p:nvPr/>
            </p:nvSpPr>
            <p:spPr>
              <a:xfrm rot="21388951" flipH="1">
                <a:off x="28463" y="2386362"/>
                <a:ext cx="3446649" cy="1809520"/>
              </a:xfrm>
              <a:custGeom>
                <a:avLst/>
                <a:gdLst/>
                <a:ahLst/>
                <a:cxnLst/>
                <a:rect l="l" t="t" r="r" b="b"/>
                <a:pathLst>
                  <a:path w="5571347" h="3940462">
                    <a:moveTo>
                      <a:pt x="5571348" y="0"/>
                    </a:moveTo>
                    <a:lnTo>
                      <a:pt x="0" y="0"/>
                    </a:lnTo>
                    <a:lnTo>
                      <a:pt x="0" y="3940462"/>
                    </a:lnTo>
                    <a:lnTo>
                      <a:pt x="5571348" y="3940462"/>
                    </a:lnTo>
                    <a:lnTo>
                      <a:pt x="5571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34" name="TextBox 12"/>
              <p:cNvSpPr txBox="1"/>
              <p:nvPr/>
            </p:nvSpPr>
            <p:spPr>
              <a:xfrm>
                <a:off x="338670" y="2737274"/>
                <a:ext cx="2706810" cy="1043396"/>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mùi</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hương</a:t>
                </a:r>
                <a:endParaRPr lang="en-US" sz="1500" b="1" dirty="0">
                  <a:solidFill>
                    <a:srgbClr val="002060"/>
                  </a:solidFill>
                  <a:latin typeface="Cormorant Infant" panose="00000500000000000000" pitchFamily="2" charset="0"/>
                </a:endParaRPr>
              </a:p>
            </p:txBody>
          </p:sp>
        </p:grpSp>
        <p:sp>
          <p:nvSpPr>
            <p:cNvPr id="52" name="Hộp chú thích: Mũi tên Phải 51"/>
            <p:cNvSpPr/>
            <p:nvPr/>
          </p:nvSpPr>
          <p:spPr>
            <a:xfrm>
              <a:off x="325064" y="1554098"/>
              <a:ext cx="4459260" cy="712979"/>
            </a:xfrm>
            <a:prstGeom prst="rightArrowCallout">
              <a:avLst>
                <a:gd name="adj1" fmla="val 25000"/>
                <a:gd name="adj2" fmla="val 25000"/>
                <a:gd name="adj3" fmla="val 25000"/>
                <a:gd name="adj4" fmla="val 89726"/>
              </a:avLst>
            </a:prstGeom>
            <a:noFill/>
            <a:ln w="28575">
              <a:solidFill>
                <a:srgbClr val="EF8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36" name="Hộp Văn bản 35"/>
            <p:cNvSpPr txBox="1"/>
            <p:nvPr/>
          </p:nvSpPr>
          <p:spPr>
            <a:xfrm>
              <a:off x="309601" y="1713600"/>
              <a:ext cx="6595672" cy="400109"/>
            </a:xfrm>
            <a:prstGeom prst="rect">
              <a:avLst/>
            </a:prstGeom>
            <a:noFill/>
          </p:spPr>
          <p:txBody>
            <a:bodyPr wrap="square">
              <a:spAutoFit/>
            </a:bodyPr>
            <a:lstStyle/>
            <a:p>
              <a:r>
                <a:rPr lang="en-US" sz="1350" b="1">
                  <a:latin typeface="Cormorant Infant" panose="00000500000000000000"/>
                </a:rPr>
                <a:t>thơm, thơm lừng, thơm ngát, thơm phức,...</a:t>
              </a:r>
            </a:p>
          </p:txBody>
        </p:sp>
      </p:grpSp>
      <p:grpSp>
        <p:nvGrpSpPr>
          <p:cNvPr id="15" name="Nhóm 14"/>
          <p:cNvGrpSpPr/>
          <p:nvPr/>
        </p:nvGrpSpPr>
        <p:grpSpPr>
          <a:xfrm>
            <a:off x="241406" y="2571745"/>
            <a:ext cx="5193736" cy="862388"/>
            <a:chOff x="325064" y="2285994"/>
            <a:chExt cx="6924981" cy="1149850"/>
          </a:xfrm>
        </p:grpSpPr>
        <p:grpSp>
          <p:nvGrpSpPr>
            <p:cNvPr id="38" name="Group 37"/>
            <p:cNvGrpSpPr/>
            <p:nvPr/>
          </p:nvGrpSpPr>
          <p:grpSpPr>
            <a:xfrm>
              <a:off x="4878235" y="2285994"/>
              <a:ext cx="1746961" cy="1149850"/>
              <a:chOff x="1874228" y="4809755"/>
              <a:chExt cx="3446471" cy="1972051"/>
            </a:xfrm>
          </p:grpSpPr>
          <p:sp>
            <p:nvSpPr>
              <p:cNvPr id="6" name="Freeform 6"/>
              <p:cNvSpPr/>
              <p:nvPr/>
            </p:nvSpPr>
            <p:spPr>
              <a:xfrm rot="21338758" flipH="1">
                <a:off x="1874228" y="4809755"/>
                <a:ext cx="3446471" cy="1972051"/>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35" name="TextBox 18"/>
              <p:cNvSpPr txBox="1"/>
              <p:nvPr/>
            </p:nvSpPr>
            <p:spPr>
              <a:xfrm>
                <a:off x="2283786" y="5230050"/>
                <a:ext cx="2637208" cy="1055705"/>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kích</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thước</a:t>
                </a:r>
                <a:endParaRPr lang="en-US" sz="1500" b="1" dirty="0">
                  <a:solidFill>
                    <a:srgbClr val="002060"/>
                  </a:solidFill>
                  <a:latin typeface="Cormorant Infant" panose="00000500000000000000" pitchFamily="2" charset="0"/>
                </a:endParaRPr>
              </a:p>
            </p:txBody>
          </p:sp>
        </p:grpSp>
        <p:sp>
          <p:nvSpPr>
            <p:cNvPr id="55" name="Hộp chú thích: Mũi tên Phải 54"/>
            <p:cNvSpPr/>
            <p:nvPr/>
          </p:nvSpPr>
          <p:spPr>
            <a:xfrm>
              <a:off x="325064" y="2606413"/>
              <a:ext cx="4459260" cy="712979"/>
            </a:xfrm>
            <a:prstGeom prst="rightArrowCallout">
              <a:avLst>
                <a:gd name="adj1" fmla="val 25000"/>
                <a:gd name="adj2" fmla="val 25000"/>
                <a:gd name="adj3" fmla="val 25000"/>
                <a:gd name="adj4" fmla="val 89726"/>
              </a:avLst>
            </a:prstGeom>
            <a:noFill/>
            <a:ln w="28575">
              <a:solidFill>
                <a:srgbClr val="B2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39" name="Hộp Văn bản 38"/>
            <p:cNvSpPr txBox="1"/>
            <p:nvPr/>
          </p:nvSpPr>
          <p:spPr>
            <a:xfrm>
              <a:off x="354571" y="2790752"/>
              <a:ext cx="6895474" cy="400109"/>
            </a:xfrm>
            <a:prstGeom prst="rect">
              <a:avLst/>
            </a:prstGeom>
            <a:noFill/>
          </p:spPr>
          <p:txBody>
            <a:bodyPr wrap="square">
              <a:spAutoFit/>
            </a:bodyPr>
            <a:lstStyle/>
            <a:p>
              <a:r>
                <a:rPr lang="en-US" sz="1350" b="1">
                  <a:latin typeface="Cormorant Infant" panose="00000500000000000000"/>
                </a:rPr>
                <a:t>to, cao, to lớn, to đùng,...</a:t>
              </a:r>
            </a:p>
          </p:txBody>
        </p:sp>
      </p:grpSp>
      <p:grpSp>
        <p:nvGrpSpPr>
          <p:cNvPr id="17" name="Nhóm 16"/>
          <p:cNvGrpSpPr/>
          <p:nvPr/>
        </p:nvGrpSpPr>
        <p:grpSpPr>
          <a:xfrm>
            <a:off x="241406" y="3471466"/>
            <a:ext cx="5193736" cy="760643"/>
            <a:chOff x="325064" y="3485620"/>
            <a:chExt cx="6924981" cy="1014191"/>
          </a:xfrm>
        </p:grpSpPr>
        <p:grpSp>
          <p:nvGrpSpPr>
            <p:cNvPr id="13" name="Group 12"/>
            <p:cNvGrpSpPr/>
            <p:nvPr/>
          </p:nvGrpSpPr>
          <p:grpSpPr>
            <a:xfrm>
              <a:off x="4929468" y="3485620"/>
              <a:ext cx="1725997" cy="956437"/>
              <a:chOff x="3261409" y="242050"/>
              <a:chExt cx="5620086" cy="3030722"/>
            </a:xfrm>
          </p:grpSpPr>
          <p:sp>
            <p:nvSpPr>
              <p:cNvPr id="14" name="Freeform 7"/>
              <p:cNvSpPr/>
              <p:nvPr/>
            </p:nvSpPr>
            <p:spPr>
              <a:xfrm rot="183993">
                <a:off x="3261409" y="242050"/>
                <a:ext cx="5620086" cy="3030722"/>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20" name="TextBox 12"/>
              <p:cNvSpPr txBox="1"/>
              <p:nvPr/>
            </p:nvSpPr>
            <p:spPr>
              <a:xfrm>
                <a:off x="3881981" y="921741"/>
                <a:ext cx="4708441" cy="1950542"/>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err="1">
                    <a:solidFill>
                      <a:srgbClr val="002060"/>
                    </a:solidFill>
                    <a:latin typeface="Cormorant Infant" panose="00000500000000000000" pitchFamily="2" charset="0"/>
                  </a:rPr>
                  <a:t>chỉ</a:t>
                </a:r>
                <a:r>
                  <a:rPr lang="en-US" sz="1500" b="1">
                    <a:solidFill>
                      <a:srgbClr val="002060"/>
                    </a:solidFill>
                    <a:latin typeface="Cormorant Infant" panose="00000500000000000000" pitchFamily="2" charset="0"/>
                  </a:rPr>
                  <a:t> </a:t>
                </a:r>
              </a:p>
              <a:p>
                <a:pPr algn="ctr" defTabSz="457200">
                  <a:defRPr/>
                </a:pPr>
                <a:r>
                  <a:rPr lang="en-US" sz="1500" b="1">
                    <a:solidFill>
                      <a:srgbClr val="002060"/>
                    </a:solidFill>
                    <a:latin typeface="Cormorant Infant" panose="00000500000000000000" pitchFamily="2" charset="0"/>
                  </a:rPr>
                  <a:t>màu </a:t>
                </a:r>
                <a:r>
                  <a:rPr lang="en-US" sz="1500" b="1" dirty="0" err="1">
                    <a:solidFill>
                      <a:srgbClr val="002060"/>
                    </a:solidFill>
                    <a:latin typeface="Cormorant Infant" panose="00000500000000000000" pitchFamily="2" charset="0"/>
                  </a:rPr>
                  <a:t>sắc</a:t>
                </a:r>
                <a:endParaRPr lang="en-US" sz="1500" b="1" dirty="0">
                  <a:solidFill>
                    <a:srgbClr val="002060"/>
                  </a:solidFill>
                  <a:latin typeface="Cormorant Infant" panose="00000500000000000000" pitchFamily="2" charset="0"/>
                </a:endParaRPr>
              </a:p>
            </p:txBody>
          </p:sp>
        </p:grpSp>
        <p:sp>
          <p:nvSpPr>
            <p:cNvPr id="3" name="Hộp chú thích: Mũi tên Phải 2"/>
            <p:cNvSpPr/>
            <p:nvPr/>
          </p:nvSpPr>
          <p:spPr>
            <a:xfrm>
              <a:off x="325064" y="3786832"/>
              <a:ext cx="4459260" cy="712979"/>
            </a:xfrm>
            <a:prstGeom prst="rightArrowCallout">
              <a:avLst>
                <a:gd name="adj1" fmla="val 25000"/>
                <a:gd name="adj2" fmla="val 25000"/>
                <a:gd name="adj3" fmla="val 25000"/>
                <a:gd name="adj4" fmla="val 89726"/>
              </a:avLst>
            </a:prstGeom>
            <a:noFill/>
            <a:ln w="28575">
              <a:solidFill>
                <a:srgbClr val="3DC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40" name="Hộp Văn bản 39"/>
            <p:cNvSpPr txBox="1"/>
            <p:nvPr/>
          </p:nvSpPr>
          <p:spPr>
            <a:xfrm>
              <a:off x="354571" y="3989893"/>
              <a:ext cx="6895474" cy="400109"/>
            </a:xfrm>
            <a:prstGeom prst="rect">
              <a:avLst/>
            </a:prstGeom>
            <a:noFill/>
          </p:spPr>
          <p:txBody>
            <a:bodyPr wrap="square">
              <a:spAutoFit/>
            </a:bodyPr>
            <a:lstStyle/>
            <a:p>
              <a:r>
                <a:rPr lang="en-US" sz="1350" b="1">
                  <a:latin typeface="Cormorant Infant" panose="00000500000000000000"/>
                </a:rPr>
                <a:t>vàng, cam, đỏ, hồng,...</a:t>
              </a:r>
            </a:p>
          </p:txBody>
        </p:sp>
      </p:grpSp>
      <p:grpSp>
        <p:nvGrpSpPr>
          <p:cNvPr id="18" name="Nhóm 17"/>
          <p:cNvGrpSpPr/>
          <p:nvPr/>
        </p:nvGrpSpPr>
        <p:grpSpPr>
          <a:xfrm>
            <a:off x="241406" y="4285244"/>
            <a:ext cx="5193736" cy="813146"/>
            <a:chOff x="325064" y="4570658"/>
            <a:chExt cx="6924981" cy="1084195"/>
          </a:xfrm>
        </p:grpSpPr>
        <p:grpSp>
          <p:nvGrpSpPr>
            <p:cNvPr id="25" name="Group 24"/>
            <p:cNvGrpSpPr/>
            <p:nvPr/>
          </p:nvGrpSpPr>
          <p:grpSpPr>
            <a:xfrm>
              <a:off x="5011690" y="4570658"/>
              <a:ext cx="1587730" cy="1084195"/>
              <a:chOff x="3441680" y="6957913"/>
              <a:chExt cx="6365177" cy="3162750"/>
            </a:xfrm>
          </p:grpSpPr>
          <p:sp>
            <p:nvSpPr>
              <p:cNvPr id="26" name="Freeform 6"/>
              <p:cNvSpPr/>
              <p:nvPr/>
            </p:nvSpPr>
            <p:spPr>
              <a:xfrm rot="21338758" flipH="1">
                <a:off x="3441680" y="6957913"/>
                <a:ext cx="6365177" cy="3162750"/>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27" name="TextBox 15"/>
              <p:cNvSpPr txBox="1"/>
              <p:nvPr/>
            </p:nvSpPr>
            <p:spPr>
              <a:xfrm>
                <a:off x="4324035" y="7750707"/>
                <a:ext cx="4527451" cy="1795657"/>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hình</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dáng</a:t>
                </a:r>
                <a:endParaRPr lang="en-US" sz="1500" b="1" dirty="0">
                  <a:solidFill>
                    <a:srgbClr val="002060"/>
                  </a:solidFill>
                  <a:latin typeface="Cormorant Infant" panose="00000500000000000000" pitchFamily="2" charset="0"/>
                </a:endParaRPr>
              </a:p>
            </p:txBody>
          </p:sp>
        </p:grpSp>
        <p:sp>
          <p:nvSpPr>
            <p:cNvPr id="54" name="Hộp chú thích: Mũi tên Phải 53"/>
            <p:cNvSpPr/>
            <p:nvPr/>
          </p:nvSpPr>
          <p:spPr>
            <a:xfrm>
              <a:off x="325064" y="4866806"/>
              <a:ext cx="4459260" cy="712979"/>
            </a:xfrm>
            <a:prstGeom prst="rightArrowCallout">
              <a:avLst>
                <a:gd name="adj1" fmla="val 25000"/>
                <a:gd name="adj2" fmla="val 25000"/>
                <a:gd name="adj3" fmla="val 25000"/>
                <a:gd name="adj4" fmla="val 89726"/>
              </a:avLst>
            </a:prstGeom>
            <a:noFill/>
            <a:ln w="28575">
              <a:solidFill>
                <a:srgbClr val="B2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41" name="Hộp Văn bản 40"/>
            <p:cNvSpPr txBox="1"/>
            <p:nvPr/>
          </p:nvSpPr>
          <p:spPr>
            <a:xfrm>
              <a:off x="354571" y="5011111"/>
              <a:ext cx="6895474" cy="400109"/>
            </a:xfrm>
            <a:prstGeom prst="rect">
              <a:avLst/>
            </a:prstGeom>
            <a:noFill/>
          </p:spPr>
          <p:txBody>
            <a:bodyPr wrap="square">
              <a:spAutoFit/>
            </a:bodyPr>
            <a:lstStyle/>
            <a:p>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vút</a:t>
              </a:r>
              <a:r>
                <a:rPr lang="en-US" sz="1350" b="1" dirty="0">
                  <a:latin typeface="Cormorant Infant" panose="00000500000000000000"/>
                </a:rPr>
                <a:t>,</a:t>
              </a:r>
            </a:p>
          </p:txBody>
        </p:sp>
      </p:grpSp>
      <p:sp>
        <p:nvSpPr>
          <p:cNvPr id="46" name="Freeform 2"/>
          <p:cNvSpPr/>
          <p:nvPr/>
        </p:nvSpPr>
        <p:spPr>
          <a:xfrm rot="698520">
            <a:off x="4950408" y="2394247"/>
            <a:ext cx="1161955" cy="346049"/>
          </a:xfrm>
          <a:custGeom>
            <a:avLst/>
            <a:gdLst/>
            <a:ahLst/>
            <a:cxnLst/>
            <a:rect l="l" t="t" r="r" b="b"/>
            <a:pathLst>
              <a:path w="7315200" h="1216152">
                <a:moveTo>
                  <a:pt x="0" y="0"/>
                </a:moveTo>
                <a:lnTo>
                  <a:pt x="7315200" y="0"/>
                </a:lnTo>
                <a:lnTo>
                  <a:pt x="7315200" y="1216152"/>
                </a:lnTo>
                <a:lnTo>
                  <a:pt x="0" y="12161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350">
              <a:solidFill>
                <a:srgbClr val="F4ADC9"/>
              </a:solidFill>
            </a:endParaRPr>
          </a:p>
        </p:txBody>
      </p:sp>
      <p:sp>
        <p:nvSpPr>
          <p:cNvPr id="47" name="Freeform 3"/>
          <p:cNvSpPr/>
          <p:nvPr/>
        </p:nvSpPr>
        <p:spPr>
          <a:xfrm rot="1620301" flipV="1">
            <a:off x="4862024" y="1833178"/>
            <a:ext cx="1530108" cy="387446"/>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350"/>
          </a:p>
        </p:txBody>
      </p:sp>
      <p:sp>
        <p:nvSpPr>
          <p:cNvPr id="48" name="Freeform 4"/>
          <p:cNvSpPr/>
          <p:nvPr/>
        </p:nvSpPr>
        <p:spPr>
          <a:xfrm flipV="1">
            <a:off x="5009860" y="2900192"/>
            <a:ext cx="986307" cy="387446"/>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350"/>
          </a:p>
        </p:txBody>
      </p:sp>
      <p:sp>
        <p:nvSpPr>
          <p:cNvPr id="50" name="Freeform 5"/>
          <p:cNvSpPr/>
          <p:nvPr/>
        </p:nvSpPr>
        <p:spPr>
          <a:xfrm rot="20819854" flipV="1">
            <a:off x="5062816" y="3491188"/>
            <a:ext cx="941052" cy="308378"/>
          </a:xfrm>
          <a:custGeom>
            <a:avLst/>
            <a:gdLst/>
            <a:ahLst/>
            <a:cxnLst/>
            <a:rect l="l" t="t" r="r" b="b"/>
            <a:pathLst>
              <a:path w="8302793" h="1380339">
                <a:moveTo>
                  <a:pt x="0" y="0"/>
                </a:moveTo>
                <a:lnTo>
                  <a:pt x="8302792" y="0"/>
                </a:lnTo>
                <a:lnTo>
                  <a:pt x="8302792" y="1380340"/>
                </a:lnTo>
                <a:lnTo>
                  <a:pt x="0" y="138034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350"/>
          </a:p>
        </p:txBody>
      </p:sp>
      <p:sp>
        <p:nvSpPr>
          <p:cNvPr id="57" name="Freeform 4"/>
          <p:cNvSpPr/>
          <p:nvPr/>
        </p:nvSpPr>
        <p:spPr>
          <a:xfrm rot="19445824" flipV="1">
            <a:off x="4888082" y="3987350"/>
            <a:ext cx="1427679" cy="387446"/>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350"/>
          </a:p>
        </p:txBody>
      </p:sp>
      <p:sp>
        <p:nvSpPr>
          <p:cNvPr id="58" name="Freeform 5"/>
          <p:cNvSpPr/>
          <p:nvPr/>
        </p:nvSpPr>
        <p:spPr>
          <a:xfrm rot="21280099" flipV="1">
            <a:off x="5092976" y="5225448"/>
            <a:ext cx="941052" cy="308378"/>
          </a:xfrm>
          <a:custGeom>
            <a:avLst/>
            <a:gdLst/>
            <a:ahLst/>
            <a:cxnLst/>
            <a:rect l="l" t="t" r="r" b="b"/>
            <a:pathLst>
              <a:path w="8302793" h="1380339">
                <a:moveTo>
                  <a:pt x="0" y="0"/>
                </a:moveTo>
                <a:lnTo>
                  <a:pt x="8302792" y="0"/>
                </a:lnTo>
                <a:lnTo>
                  <a:pt x="8302792" y="1380340"/>
                </a:lnTo>
                <a:lnTo>
                  <a:pt x="0" y="138034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35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500"/>
                                        <p:tgtEl>
                                          <p:spTgt spid="4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0" grpId="0" animBg="1"/>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04761" y="653660"/>
            <a:ext cx="8836190" cy="861774"/>
          </a:xfrm>
          <a:prstGeom prst="rect">
            <a:avLst/>
          </a:prstGeom>
          <a:noFill/>
        </p:spPr>
        <p:txBody>
          <a:bodyPr wrap="square">
            <a:spAutoFit/>
          </a:bodyPr>
          <a:lstStyle/>
          <a:p>
            <a:pPr lvl="0" algn="just"/>
            <a:r>
              <a:rPr lang="vi-VN" sz="2500" b="1" dirty="0">
                <a:latin typeface="+mj-lt"/>
                <a:cs typeface="Calibri" panose="020F0502020204030204" pitchFamily="34" charset="0"/>
              </a:rPr>
              <a:t>2. Tìm các từ chỉ đặc điểm trong đoạn văn và xếp vào nhóm thích hợp.</a:t>
            </a:r>
            <a:endParaRPr lang="en-US" sz="2500" dirty="0">
              <a:latin typeface="+mj-lt"/>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96908" y="4922946"/>
            <a:ext cx="609600" cy="477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500">
                <a:solidFill>
                  <a:srgbClr val="E6E6E6"/>
                </a:solidFill>
                <a:latin typeface="+mj-lt"/>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104761" y="2015161"/>
            <a:ext cx="6615238" cy="3939540"/>
          </a:xfrm>
          <a:prstGeom prst="rect">
            <a:avLst/>
          </a:prstGeom>
          <a:noFill/>
        </p:spPr>
        <p:txBody>
          <a:bodyPr wrap="square" rtlCol="0">
            <a:spAutoFit/>
          </a:bodyPr>
          <a:lstStyle/>
          <a:p>
            <a:pPr algn="just"/>
            <a:r>
              <a:rPr lang="en-US" sz="2500" dirty="0">
                <a:solidFill>
                  <a:srgbClr val="000000"/>
                </a:solidFill>
                <a:latin typeface="+mj-lt"/>
                <a:cs typeface="Calibri" panose="020F0502020204030204" pitchFamily="34" charset="0"/>
              </a:rPr>
              <a:t>   </a:t>
            </a:r>
            <a:r>
              <a:rPr lang="vi-VN" sz="2500" dirty="0">
                <a:solidFill>
                  <a:srgbClr val="002060"/>
                </a:solidFill>
                <a:latin typeface="+mj-lt"/>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500" dirty="0">
                <a:solidFill>
                  <a:srgbClr val="002060"/>
                </a:solidFill>
                <a:latin typeface="+mj-lt"/>
                <a:cs typeface="Calibri" panose="020F0502020204030204" pitchFamily="34" charset="0"/>
              </a:rPr>
              <a:t>(Theo Ngọc Minh)</a:t>
            </a:r>
          </a:p>
        </p:txBody>
      </p:sp>
      <p:sp>
        <p:nvSpPr>
          <p:cNvPr id="10" name="TextBox 9">
            <a:extLst>
              <a:ext uri="{FF2B5EF4-FFF2-40B4-BE49-F238E27FC236}">
                <a16:creationId xmlns:a16="http://schemas.microsoft.com/office/drawing/2014/main" id="{5E203D79-2586-9204-26F8-E9E82E322C3F}"/>
              </a:ext>
            </a:extLst>
          </p:cNvPr>
          <p:cNvSpPr txBox="1"/>
          <p:nvPr/>
        </p:nvSpPr>
        <p:spPr>
          <a:xfrm>
            <a:off x="6754837" y="2473388"/>
            <a:ext cx="2378587" cy="861774"/>
          </a:xfrm>
          <a:prstGeom prst="rect">
            <a:avLst/>
          </a:prstGeom>
          <a:solidFill>
            <a:schemeClr val="accent4"/>
          </a:solidFill>
        </p:spPr>
        <p:txBody>
          <a:bodyPr wrap="square" rtlCol="0">
            <a:spAutoFit/>
          </a:bodyPr>
          <a:lstStyle/>
          <a:p>
            <a:pPr>
              <a:defRPr/>
            </a:pPr>
            <a:r>
              <a:rPr lang="en-US" sz="2500" dirty="0" err="1">
                <a:solidFill>
                  <a:prstClr val="black"/>
                </a:solidFill>
                <a:latin typeface="Times New Roman" panose="02020603050405020304" pitchFamily="18" charset="0"/>
                <a:cs typeface="Times New Roman" panose="02020603050405020304" pitchFamily="18" charset="0"/>
              </a:rPr>
              <a:t>Từ</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ngữ</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chỉ</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đặc</a:t>
            </a:r>
            <a:r>
              <a:rPr lang="en-US" sz="2500" dirty="0">
                <a:solidFill>
                  <a:prstClr val="black"/>
                </a:solidFill>
                <a:latin typeface="Times New Roman" panose="02020603050405020304" pitchFamily="18" charset="0"/>
                <a:cs typeface="Times New Roman" panose="02020603050405020304" pitchFamily="18" charset="0"/>
              </a:rPr>
              <a:t> </a:t>
            </a:r>
          </a:p>
          <a:p>
            <a:pPr>
              <a:defRPr/>
            </a:pPr>
            <a:r>
              <a:rPr lang="en-US" sz="2500" dirty="0" err="1">
                <a:solidFill>
                  <a:prstClr val="black"/>
                </a:solidFill>
                <a:latin typeface="Times New Roman" panose="02020603050405020304" pitchFamily="18" charset="0"/>
                <a:cs typeface="Times New Roman" panose="02020603050405020304" pitchFamily="18" charset="0"/>
              </a:rPr>
              <a:t>điểm</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của</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sự</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vật</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E459AC3-42BB-57CE-860F-E8707245C028}"/>
              </a:ext>
            </a:extLst>
          </p:cNvPr>
          <p:cNvSpPr txBox="1"/>
          <p:nvPr/>
        </p:nvSpPr>
        <p:spPr>
          <a:xfrm>
            <a:off x="6818983" y="3779547"/>
            <a:ext cx="2353654" cy="1246495"/>
          </a:xfrm>
          <a:prstGeom prst="rect">
            <a:avLst/>
          </a:prstGeom>
          <a:solidFill>
            <a:srgbClr val="55EDE9"/>
          </a:solidFill>
        </p:spPr>
        <p:txBody>
          <a:bodyPr wrap="square" rtlCol="0">
            <a:spAutoFit/>
          </a:bodyPr>
          <a:lstStyle/>
          <a:p>
            <a:pPr>
              <a:defRPr/>
            </a:pPr>
            <a:r>
              <a:rPr lang="en-US" sz="2500" dirty="0" err="1">
                <a:solidFill>
                  <a:prstClr val="black"/>
                </a:solidFill>
                <a:latin typeface="Times New Roman" panose="02020603050405020304" pitchFamily="18" charset="0"/>
                <a:cs typeface="Times New Roman" panose="02020603050405020304" pitchFamily="18" charset="0"/>
              </a:rPr>
              <a:t>Từ</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ngữ</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chỉ</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đặc</a:t>
            </a:r>
            <a:r>
              <a:rPr lang="en-US" sz="2500" dirty="0">
                <a:solidFill>
                  <a:prstClr val="black"/>
                </a:solidFill>
                <a:latin typeface="Times New Roman" panose="02020603050405020304" pitchFamily="18" charset="0"/>
                <a:cs typeface="Times New Roman" panose="02020603050405020304" pitchFamily="18" charset="0"/>
              </a:rPr>
              <a:t> </a:t>
            </a:r>
          </a:p>
          <a:p>
            <a:pPr>
              <a:defRPr/>
            </a:pPr>
            <a:r>
              <a:rPr lang="en-US" sz="2500" dirty="0" err="1">
                <a:solidFill>
                  <a:prstClr val="black"/>
                </a:solidFill>
                <a:latin typeface="Times New Roman" panose="02020603050405020304" pitchFamily="18" charset="0"/>
                <a:cs typeface="Times New Roman" panose="02020603050405020304" pitchFamily="18" charset="0"/>
              </a:rPr>
              <a:t>điểm</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của</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hoạt</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động</a:t>
            </a:r>
            <a:endParaRPr lang="en-US" sz="2500" dirty="0">
              <a:solidFill>
                <a:prstClr val="black"/>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DF165B2E-7C5E-7377-A34D-42BFAA82C4B9}"/>
              </a:ext>
            </a:extLst>
          </p:cNvPr>
          <p:cNvCxnSpPr>
            <a:cxnSpLocks/>
          </p:cNvCxnSpPr>
          <p:nvPr/>
        </p:nvCxnSpPr>
        <p:spPr>
          <a:xfrm>
            <a:off x="688723" y="1084547"/>
            <a:ext cx="48946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8674212-ED3A-C1FC-EA39-A2711B2B7BCF}"/>
              </a:ext>
            </a:extLst>
          </p:cNvPr>
          <p:cNvCxnSpPr>
            <a:cxnSpLocks/>
          </p:cNvCxnSpPr>
          <p:nvPr/>
        </p:nvCxnSpPr>
        <p:spPr>
          <a:xfrm>
            <a:off x="6917635" y="1084547"/>
            <a:ext cx="1900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E5756B-5332-73C7-0E84-14EC668C1F72}"/>
              </a:ext>
            </a:extLst>
          </p:cNvPr>
          <p:cNvCxnSpPr>
            <a:cxnSpLocks/>
          </p:cNvCxnSpPr>
          <p:nvPr/>
        </p:nvCxnSpPr>
        <p:spPr>
          <a:xfrm>
            <a:off x="194226" y="1543242"/>
            <a:ext cx="13165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4B77A08-4FF3-5280-A6C9-80013A000368}"/>
              </a:ext>
            </a:extLst>
          </p:cNvPr>
          <p:cNvCxnSpPr>
            <a:cxnSpLocks/>
          </p:cNvCxnSpPr>
          <p:nvPr/>
        </p:nvCxnSpPr>
        <p:spPr>
          <a:xfrm>
            <a:off x="3527208" y="2391086"/>
            <a:ext cx="8142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378B02-8AA1-AE0F-AEFE-0B61CF025029}"/>
              </a:ext>
            </a:extLst>
          </p:cNvPr>
          <p:cNvCxnSpPr>
            <a:cxnSpLocks/>
          </p:cNvCxnSpPr>
          <p:nvPr/>
        </p:nvCxnSpPr>
        <p:spPr>
          <a:xfrm>
            <a:off x="230774" y="2766155"/>
            <a:ext cx="667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553743-8046-1033-4C4D-D395591EBE7E}"/>
              </a:ext>
            </a:extLst>
          </p:cNvPr>
          <p:cNvCxnSpPr>
            <a:cxnSpLocks/>
          </p:cNvCxnSpPr>
          <p:nvPr/>
        </p:nvCxnSpPr>
        <p:spPr>
          <a:xfrm>
            <a:off x="1036474" y="2767778"/>
            <a:ext cx="14312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3C2509-14AC-9989-ABE6-21199147A91D}"/>
              </a:ext>
            </a:extLst>
          </p:cNvPr>
          <p:cNvCxnSpPr>
            <a:cxnSpLocks/>
          </p:cNvCxnSpPr>
          <p:nvPr/>
        </p:nvCxnSpPr>
        <p:spPr>
          <a:xfrm>
            <a:off x="806952" y="3163069"/>
            <a:ext cx="1057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817B9FB-FCA5-1823-F63A-F66C85982C7E}"/>
              </a:ext>
            </a:extLst>
          </p:cNvPr>
          <p:cNvCxnSpPr>
            <a:cxnSpLocks/>
          </p:cNvCxnSpPr>
          <p:nvPr/>
        </p:nvCxnSpPr>
        <p:spPr>
          <a:xfrm>
            <a:off x="2260825" y="3532811"/>
            <a:ext cx="1396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30A365-F4DC-C95E-D63E-4D41429E40F6}"/>
              </a:ext>
            </a:extLst>
          </p:cNvPr>
          <p:cNvCxnSpPr>
            <a:cxnSpLocks/>
          </p:cNvCxnSpPr>
          <p:nvPr/>
        </p:nvCxnSpPr>
        <p:spPr>
          <a:xfrm>
            <a:off x="203745" y="3924114"/>
            <a:ext cx="973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A7B06D-421D-8D44-6196-CBC86F65368F}"/>
              </a:ext>
            </a:extLst>
          </p:cNvPr>
          <p:cNvCxnSpPr>
            <a:cxnSpLocks/>
          </p:cNvCxnSpPr>
          <p:nvPr/>
        </p:nvCxnSpPr>
        <p:spPr>
          <a:xfrm>
            <a:off x="1741334" y="4297466"/>
            <a:ext cx="10971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111F33-2401-C68E-5C92-926A35CFC235}"/>
              </a:ext>
            </a:extLst>
          </p:cNvPr>
          <p:cNvCxnSpPr>
            <a:cxnSpLocks/>
          </p:cNvCxnSpPr>
          <p:nvPr/>
        </p:nvCxnSpPr>
        <p:spPr>
          <a:xfrm>
            <a:off x="3482623" y="4319609"/>
            <a:ext cx="1040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1CEB62-0310-0DE0-3194-8461F9773025}"/>
              </a:ext>
            </a:extLst>
          </p:cNvPr>
          <p:cNvCxnSpPr>
            <a:cxnSpLocks/>
          </p:cNvCxnSpPr>
          <p:nvPr/>
        </p:nvCxnSpPr>
        <p:spPr>
          <a:xfrm>
            <a:off x="2260825" y="5090408"/>
            <a:ext cx="943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DAC562-32BE-A7C5-2875-95839F2A408D}"/>
              </a:ext>
            </a:extLst>
          </p:cNvPr>
          <p:cNvCxnSpPr>
            <a:cxnSpLocks/>
          </p:cNvCxnSpPr>
          <p:nvPr/>
        </p:nvCxnSpPr>
        <p:spPr>
          <a:xfrm>
            <a:off x="2838443" y="4688789"/>
            <a:ext cx="989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488571-6687-DA4F-F3D1-0B52C16BF137}"/>
              </a:ext>
            </a:extLst>
          </p:cNvPr>
          <p:cNvCxnSpPr>
            <a:cxnSpLocks/>
          </p:cNvCxnSpPr>
          <p:nvPr/>
        </p:nvCxnSpPr>
        <p:spPr>
          <a:xfrm>
            <a:off x="4003401" y="4700862"/>
            <a:ext cx="1045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3BF2F03-1762-71B3-3BB4-F7ADF803E3C2}"/>
              </a:ext>
            </a:extLst>
          </p:cNvPr>
          <p:cNvCxnSpPr>
            <a:cxnSpLocks/>
          </p:cNvCxnSpPr>
          <p:nvPr/>
        </p:nvCxnSpPr>
        <p:spPr>
          <a:xfrm>
            <a:off x="4609068" y="2766155"/>
            <a:ext cx="12881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0267ACA-43EC-4BAF-F98C-4E2C502C438C}"/>
              </a:ext>
            </a:extLst>
          </p:cNvPr>
          <p:cNvCxnSpPr>
            <a:cxnSpLocks/>
          </p:cNvCxnSpPr>
          <p:nvPr/>
        </p:nvCxnSpPr>
        <p:spPr>
          <a:xfrm>
            <a:off x="1561147" y="5487305"/>
            <a:ext cx="4498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FD8160-FF79-BCEC-6277-E7E2B8C41D22}"/>
              </a:ext>
            </a:extLst>
          </p:cNvPr>
          <p:cNvCxnSpPr>
            <a:cxnSpLocks/>
          </p:cNvCxnSpPr>
          <p:nvPr/>
        </p:nvCxnSpPr>
        <p:spPr>
          <a:xfrm flipV="1">
            <a:off x="5850815" y="3180660"/>
            <a:ext cx="796455" cy="94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DE0E831-747A-7A06-D558-F5E913BDF2CC}"/>
              </a:ext>
            </a:extLst>
          </p:cNvPr>
          <p:cNvCxnSpPr>
            <a:cxnSpLocks/>
          </p:cNvCxnSpPr>
          <p:nvPr/>
        </p:nvCxnSpPr>
        <p:spPr>
          <a:xfrm>
            <a:off x="536859" y="4297466"/>
            <a:ext cx="999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FBFAF67-90A0-CAD2-DC27-882F5673C1D6}"/>
              </a:ext>
            </a:extLst>
          </p:cNvPr>
          <p:cNvPicPr>
            <a:picLocks noChangeAspect="1"/>
          </p:cNvPicPr>
          <p:nvPr/>
        </p:nvPicPr>
        <p:blipFill>
          <a:blip r:embed="rId2"/>
          <a:stretch>
            <a:fillRect/>
          </a:stretch>
        </p:blipFill>
        <p:spPr>
          <a:xfrm>
            <a:off x="6717409" y="2119546"/>
            <a:ext cx="2353654" cy="3730770"/>
          </a:xfrm>
          <a:prstGeom prst="rect">
            <a:avLst/>
          </a:prstGeom>
        </p:spPr>
      </p:pic>
      <p:cxnSp>
        <p:nvCxnSpPr>
          <p:cNvPr id="60" name="Straight Connector 59">
            <a:extLst>
              <a:ext uri="{FF2B5EF4-FFF2-40B4-BE49-F238E27FC236}">
                <a16:creationId xmlns:a16="http://schemas.microsoft.com/office/drawing/2014/main" id="{74DA8C77-79A7-86E5-AB53-27834B5680ED}"/>
              </a:ext>
            </a:extLst>
          </p:cNvPr>
          <p:cNvCxnSpPr>
            <a:cxnSpLocks/>
          </p:cNvCxnSpPr>
          <p:nvPr/>
        </p:nvCxnSpPr>
        <p:spPr>
          <a:xfrm>
            <a:off x="5897179" y="2391086"/>
            <a:ext cx="703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p:cNvSpPr txBox="1"/>
          <p:nvPr/>
        </p:nvSpPr>
        <p:spPr>
          <a:xfrm>
            <a:off x="-682943" y="4221467"/>
            <a:ext cx="457200"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E6E6E6"/>
                </a:solidFill>
                <a:latin typeface="Calibri" panose="020F0502020204030204"/>
              </a:rPr>
              <a:t>8</a:t>
            </a:r>
          </a:p>
        </p:txBody>
      </p:sp>
      <p:sp>
        <p:nvSpPr>
          <p:cNvPr id="10" name="TextBox 9"/>
          <p:cNvSpPr txBox="1"/>
          <p:nvPr/>
        </p:nvSpPr>
        <p:spPr>
          <a:xfrm>
            <a:off x="1960383" y="1327264"/>
            <a:ext cx="6167073" cy="923330"/>
          </a:xfrm>
          <a:prstGeom prst="rect">
            <a:avLst/>
          </a:prstGeom>
          <a:noFill/>
        </p:spPr>
        <p:txBody>
          <a:bodyPr wrap="none" rtlCol="0">
            <a:spAutoFit/>
          </a:bodyPr>
          <a:lstStyle/>
          <a:p>
            <a:pPr defTabSz="685800">
              <a:defRPr/>
            </a:pPr>
            <a:r>
              <a:rPr lang="en-US" sz="5400" b="1" dirty="0" err="1">
                <a:solidFill>
                  <a:srgbClr val="7030A0"/>
                </a:solidFill>
                <a:latin typeface="Times New Roman" panose="02020603050405020304" pitchFamily="18" charset="0"/>
                <a:cs typeface="Times New Roman" panose="02020603050405020304" pitchFamily="18" charset="0"/>
              </a:rPr>
              <a:t>Thảo</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luận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nhóm</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đôi</a:t>
            </a:r>
            <a:endParaRPr lang="en-US" sz="5400" b="1" dirty="0">
              <a:solidFill>
                <a:srgbClr val="7030A0"/>
              </a:solidFill>
              <a:latin typeface="Times New Roman" panose="02020603050405020304" pitchFamily="18" charset="0"/>
              <a:cs typeface="Times New Roman" panose="02020603050405020304" pitchFamily="18" charset="0"/>
            </a:endParaRPr>
          </a:p>
        </p:txBody>
      </p:sp>
      <p:sp>
        <p:nvSpPr>
          <p:cNvPr id="25" name="Arrow: Up 24"/>
          <p:cNvSpPr/>
          <p:nvPr/>
        </p:nvSpPr>
        <p:spPr>
          <a:xfrm rot="6231011">
            <a:off x="3754815" y="8714862"/>
            <a:ext cx="156340" cy="237820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2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52008" y="2844699"/>
            <a:ext cx="1775198" cy="997769"/>
          </a:xfrm>
          <a:prstGeom prst="rect">
            <a:avLst/>
          </a:prstGeom>
        </p:spPr>
      </p:pic>
      <p:pic>
        <p:nvPicPr>
          <p:cNvPr id="24"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8"/>
          <a:stretch>
            <a:fillRect/>
          </a:stretch>
        </p:blipFill>
        <p:spPr>
          <a:xfrm>
            <a:off x="-841373" y="1098664"/>
            <a:ext cx="457200" cy="457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hammer.wav"/>
                                        </p:tgtEl>
                                      </p:cMediaNode>
                                    </p:audio>
                                  </p:subTnLst>
                                </p:cTn>
                              </p:par>
                              <p:par>
                                <p:cTn id="7" presetID="1" presetClass="mediacall" presetSubtype="0" fill="hold" nodeType="withEffect">
                                  <p:stCondLst>
                                    <p:cond delay="0"/>
                                  </p:stCondLst>
                                  <p:childTnLst>
                                    <p:cmd type="call" cmd="playFrom(0.0)">
                                      <p:cBhvr>
                                        <p:cTn id="8" dur="128127" fill="hold"/>
                                        <p:tgtEl>
                                          <p:spTgt spid="23"/>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519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00">
                <p:cTn id="16" fill="hold" display="0">
                  <p:stCondLst>
                    <p:cond delay="indefinite"/>
                  </p:stCondLst>
                </p:cTn>
                <p:tgtEl>
                  <p:spTgt spid="23"/>
                </p:tgtEl>
              </p:cMediaNode>
            </p:video>
            <p:audio>
              <p:cMediaNode vol="98400">
                <p:cTn id="1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21"/>
          <p:cNvGrpSpPr/>
          <p:nvPr/>
        </p:nvGrpSpPr>
        <p:grpSpPr>
          <a:xfrm>
            <a:off x="4839364" y="4563313"/>
            <a:ext cx="2717119" cy="1277499"/>
            <a:chOff x="11125200" y="3100097"/>
            <a:chExt cx="6477000" cy="3633962"/>
          </a:xfrm>
          <a:effectLst>
            <a:outerShdw blurRad="317500" dist="50800" dir="5400000" sx="108000" sy="108000" algn="ctr" rotWithShape="0">
              <a:schemeClr val="accent2">
                <a:lumMod val="60000"/>
                <a:lumOff val="40000"/>
                <a:alpha val="88000"/>
              </a:schemeClr>
            </a:outerShdw>
          </a:effectLst>
        </p:grpSpPr>
        <p:sp>
          <p:nvSpPr>
            <p:cNvPr id="47" name="Oval 22"/>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panose="020F0502020204030204"/>
              </a:endParaRPr>
            </a:p>
          </p:txBody>
        </p:sp>
        <p:sp>
          <p:nvSpPr>
            <p:cNvPr id="48" name="TextBox 11"/>
            <p:cNvSpPr txBox="1"/>
            <p:nvPr/>
          </p:nvSpPr>
          <p:spPr>
            <a:xfrm>
              <a:off x="11373918" y="3546760"/>
              <a:ext cx="6086218" cy="2080588"/>
            </a:xfrm>
            <a:prstGeom prst="rect">
              <a:avLst/>
            </a:prstGeom>
          </p:spPr>
          <p:txBody>
            <a:bodyPr wrap="square" lIns="0" tIns="0" rIns="0" bIns="0" rtlCol="0" anchor="t">
              <a:spAutoFit/>
            </a:bodyPr>
            <a:lstStyle/>
            <a:p>
              <a:pPr algn="ctr" defTabSz="457200">
                <a:lnSpc>
                  <a:spcPct val="150000"/>
                </a:lnSpc>
              </a:pPr>
              <a:r>
                <a:rPr lang="en-US" sz="3600" spc="13">
                  <a:solidFill>
                    <a:srgbClr val="FF0000"/>
                  </a:solidFill>
                  <a:latin typeface="Times New Roman Bold"/>
                </a:rPr>
                <a:t>?</a:t>
              </a:r>
              <a:endParaRPr lang="en-US" sz="3600" spc="13" dirty="0">
                <a:solidFill>
                  <a:srgbClr val="FF0000"/>
                </a:solidFill>
                <a:latin typeface="Times New Roman Bold"/>
              </a:endParaRPr>
            </a:p>
          </p:txBody>
        </p:sp>
      </p:grpSp>
      <p:grpSp>
        <p:nvGrpSpPr>
          <p:cNvPr id="4" name="Nhóm 3"/>
          <p:cNvGrpSpPr/>
          <p:nvPr/>
        </p:nvGrpSpPr>
        <p:grpSpPr>
          <a:xfrm>
            <a:off x="761709" y="721046"/>
            <a:ext cx="6839628" cy="2758447"/>
            <a:chOff x="1015613" y="164963"/>
            <a:chExt cx="9119504" cy="3677929"/>
          </a:xfrm>
        </p:grpSpPr>
        <p:grpSp>
          <p:nvGrpSpPr>
            <p:cNvPr id="49" name="Group 32"/>
            <p:cNvGrpSpPr/>
            <p:nvPr/>
          </p:nvGrpSpPr>
          <p:grpSpPr>
            <a:xfrm>
              <a:off x="6512292" y="441770"/>
              <a:ext cx="3622825" cy="1703332"/>
              <a:chOff x="7384995" y="662655"/>
              <a:chExt cx="5434238" cy="2554998"/>
            </a:xfrm>
          </p:grpSpPr>
          <p:sp>
            <p:nvSpPr>
              <p:cNvPr id="50" name="Oval 18"/>
              <p:cNvSpPr/>
              <p:nvPr/>
            </p:nvSpPr>
            <p:spPr>
              <a:xfrm>
                <a:off x="7384995" y="662655"/>
                <a:ext cx="5434238" cy="2554998"/>
              </a:xfrm>
              <a:prstGeom prst="ellipse">
                <a:avLst/>
              </a:prstGeom>
              <a:solidFill>
                <a:schemeClr val="accent5">
                  <a:lumMod val="60000"/>
                  <a:lumOff val="40000"/>
                </a:schemeClr>
              </a:solidFill>
              <a:ln>
                <a:noFill/>
              </a:ln>
              <a:effectLst>
                <a:outerShdw blurRad="419100" dist="50800" dir="5400000" sx="109000" sy="109000" algn="ctr" rotWithShape="0">
                  <a:srgbClr val="92D050">
                    <a:alpha val="9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panose="020F0502020204030204"/>
                </a:endParaRPr>
              </a:p>
            </p:txBody>
          </p:sp>
          <p:sp>
            <p:nvSpPr>
              <p:cNvPr id="51" name="TextBox 11"/>
              <p:cNvSpPr txBox="1"/>
              <p:nvPr/>
            </p:nvSpPr>
            <p:spPr>
              <a:xfrm>
                <a:off x="7636161" y="1329855"/>
                <a:ext cx="5106370" cy="1214564"/>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SỰ VẬT</a:t>
                </a:r>
              </a:p>
            </p:txBody>
          </p:sp>
        </p:grpSp>
        <p:grpSp>
          <p:nvGrpSpPr>
            <p:cNvPr id="2" name="Nhóm 1"/>
            <p:cNvGrpSpPr/>
            <p:nvPr/>
          </p:nvGrpSpPr>
          <p:grpSpPr>
            <a:xfrm>
              <a:off x="1015613" y="164963"/>
              <a:ext cx="4964447" cy="3677929"/>
              <a:chOff x="1015613" y="164963"/>
              <a:chExt cx="4964447" cy="3677929"/>
            </a:xfrm>
          </p:grpSpPr>
          <p:sp>
            <p:nvSpPr>
              <p:cNvPr id="11" name="Hộp Văn bản 10"/>
              <p:cNvSpPr txBox="1"/>
              <p:nvPr/>
            </p:nvSpPr>
            <p:spPr>
              <a:xfrm>
                <a:off x="1191641" y="164963"/>
                <a:ext cx="4126014" cy="3677929"/>
              </a:xfrm>
              <a:prstGeom prst="rect">
                <a:avLst/>
              </a:prstGeom>
              <a:noFill/>
            </p:spPr>
            <p:txBody>
              <a:bodyPr wrap="square">
                <a:spAutoFit/>
              </a:bodyPr>
              <a:lstStyle/>
              <a:p>
                <a:pPr>
                  <a:lnSpc>
                    <a:spcPct val="150000"/>
                  </a:lnSpc>
                </a:pPr>
                <a:r>
                  <a:rPr lang="vi-VN" sz="1650" b="1" dirty="0">
                    <a:solidFill>
                      <a:srgbClr val="081C36"/>
                    </a:solidFill>
                    <a:latin typeface="Cormorant Infant" panose="00000500000000000000"/>
                  </a:rPr>
                  <a:t>vàng ruộm, thơm nồng, nâu sẫm, </a:t>
                </a:r>
                <a:r>
                  <a:rPr lang="vi-VN" sz="1650" b="1" dirty="0" smtClean="0">
                    <a:solidFill>
                      <a:srgbClr val="081C36"/>
                    </a:solidFill>
                    <a:latin typeface="Cormorant Infant" panose="00000500000000000000"/>
                  </a:rPr>
                  <a:t>đỏ </a:t>
                </a:r>
                <a:r>
                  <a:rPr lang="vi-VN" sz="1650" b="1" dirty="0">
                    <a:solidFill>
                      <a:srgbClr val="081C36"/>
                    </a:solidFill>
                    <a:latin typeface="Cormorant Infant" panose="00000500000000000000"/>
                  </a:rPr>
                  <a:t>rực, xanh mướt, um </a:t>
                </a:r>
                <a:r>
                  <a:rPr lang="vi-VN" sz="1650" b="1" dirty="0">
                    <a:solidFill>
                      <a:srgbClr val="081C36"/>
                    </a:solidFill>
                    <a:latin typeface="Cormorant Infant" panose="00000500000000000000"/>
                  </a:rPr>
                  <a:t>tùm</a:t>
                </a:r>
                <a:r>
                  <a:rPr lang="vi-VN" sz="1650" b="1" dirty="0" smtClean="0">
                    <a:solidFill>
                      <a:srgbClr val="081C36"/>
                    </a:solidFill>
                    <a:latin typeface="Cormorant Infant" panose="00000500000000000000"/>
                  </a:rPr>
                  <a:t>,</a:t>
                </a:r>
                <a:r>
                  <a:rPr lang="vi-VN" sz="1650" b="1" dirty="0">
                    <a:solidFill>
                      <a:srgbClr val="081C36"/>
                    </a:solidFill>
                    <a:latin typeface="Cormorant Infant" panose="00000500000000000000"/>
                  </a:rPr>
                  <a:t> nhỏ xíu, tròn xoe, bé  nhỏ</a:t>
                </a:r>
                <a:endParaRPr lang="en-US" sz="1650" b="1" dirty="0">
                  <a:latin typeface="Cormorant Infant" panose="00000500000000000000"/>
                </a:endParaRPr>
              </a:p>
              <a:p>
                <a:pPr>
                  <a:lnSpc>
                    <a:spcPct val="150000"/>
                  </a:lnSpc>
                </a:pPr>
                <a:endParaRPr lang="en-US" sz="1650" b="1" dirty="0">
                  <a:solidFill>
                    <a:srgbClr val="081C36"/>
                  </a:solidFill>
                  <a:latin typeface="Cormorant Infant" panose="00000500000000000000"/>
                </a:endParaRPr>
              </a:p>
              <a:p>
                <a:pPr>
                  <a:lnSpc>
                    <a:spcPct val="150000"/>
                  </a:lnSpc>
                </a:pPr>
                <a:endParaRPr lang="en-US" sz="1650" b="1" dirty="0" smtClean="0">
                  <a:solidFill>
                    <a:srgbClr val="081C36"/>
                  </a:solidFill>
                  <a:latin typeface="Cormorant Infant" panose="00000500000000000000"/>
                </a:endParaRPr>
              </a:p>
              <a:p>
                <a:pPr>
                  <a:lnSpc>
                    <a:spcPct val="150000"/>
                  </a:lnSpc>
                </a:pPr>
                <a:r>
                  <a:rPr lang="vi-VN" sz="1650" b="1" dirty="0" smtClean="0">
                    <a:solidFill>
                      <a:srgbClr val="081C36"/>
                    </a:solidFill>
                    <a:latin typeface="Cormorant Infant" panose="00000500000000000000"/>
                  </a:rPr>
                  <a:t> </a:t>
                </a:r>
                <a:endParaRPr lang="en-US" sz="1650" b="1" dirty="0">
                  <a:latin typeface="Cormorant Infant" panose="00000500000000000000"/>
                </a:endParaRPr>
              </a:p>
            </p:txBody>
          </p:sp>
          <p:sp>
            <p:nvSpPr>
              <p:cNvPr id="12" name="Hộp chú thích: Mũi tên Phải 11"/>
              <p:cNvSpPr/>
              <p:nvPr/>
            </p:nvSpPr>
            <p:spPr>
              <a:xfrm>
                <a:off x="1015613" y="423045"/>
                <a:ext cx="4964447" cy="1817078"/>
              </a:xfrm>
              <a:prstGeom prst="rightArrowCallout">
                <a:avLst>
                  <a:gd name="adj1" fmla="val 13928"/>
                  <a:gd name="adj2" fmla="val 25000"/>
                  <a:gd name="adj3" fmla="val 25000"/>
                  <a:gd name="adj4" fmla="val 82330"/>
                </a:avLst>
              </a:prstGeom>
              <a:noFill/>
              <a:ln w="28575">
                <a:solidFill>
                  <a:srgbClr val="F4A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grpSp>
        <p:nvGrpSpPr>
          <p:cNvPr id="5" name="Nhóm 4"/>
          <p:cNvGrpSpPr/>
          <p:nvPr/>
        </p:nvGrpSpPr>
        <p:grpSpPr>
          <a:xfrm>
            <a:off x="761709" y="2769040"/>
            <a:ext cx="6857855" cy="1552596"/>
            <a:chOff x="940175" y="2674391"/>
            <a:chExt cx="9143806" cy="2070128"/>
          </a:xfrm>
        </p:grpSpPr>
        <p:grpSp>
          <p:nvGrpSpPr>
            <p:cNvPr id="39" name="Group 13"/>
            <p:cNvGrpSpPr/>
            <p:nvPr/>
          </p:nvGrpSpPr>
          <p:grpSpPr>
            <a:xfrm>
              <a:off x="6461156" y="2674391"/>
              <a:ext cx="3622825" cy="1703332"/>
              <a:chOff x="11125200" y="3100097"/>
              <a:chExt cx="6477000" cy="3633962"/>
            </a:xfrm>
            <a:effectLst>
              <a:outerShdw blurRad="342900" dist="50800" dir="5400000" sx="105000" sy="105000" algn="ctr" rotWithShape="0">
                <a:srgbClr val="FFC000">
                  <a:alpha val="91000"/>
                </a:srgbClr>
              </a:outerShdw>
            </a:effectLst>
          </p:grpSpPr>
          <p:sp>
            <p:nvSpPr>
              <p:cNvPr id="40" name="Oval 19"/>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panose="020F0502020204030204"/>
                </a:endParaRPr>
              </a:p>
            </p:txBody>
          </p:sp>
          <p:sp>
            <p:nvSpPr>
              <p:cNvPr id="41" name="TextBox 11"/>
              <p:cNvSpPr txBox="1"/>
              <p:nvPr/>
            </p:nvSpPr>
            <p:spPr>
              <a:xfrm>
                <a:off x="11424559" y="4049050"/>
                <a:ext cx="6086218" cy="1727469"/>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 HOẠT ĐỘNG</a:t>
                </a:r>
              </a:p>
            </p:txBody>
          </p:sp>
        </p:grpSp>
        <p:grpSp>
          <p:nvGrpSpPr>
            <p:cNvPr id="3" name="Nhóm 2"/>
            <p:cNvGrpSpPr/>
            <p:nvPr/>
          </p:nvGrpSpPr>
          <p:grpSpPr>
            <a:xfrm>
              <a:off x="940175" y="2980904"/>
              <a:ext cx="4964447" cy="1763615"/>
              <a:chOff x="940175" y="2980904"/>
              <a:chExt cx="4964447" cy="1763615"/>
            </a:xfrm>
          </p:grpSpPr>
          <p:sp>
            <p:nvSpPr>
              <p:cNvPr id="15" name="Hộp Văn bản 14"/>
              <p:cNvSpPr txBox="1"/>
              <p:nvPr/>
            </p:nvSpPr>
            <p:spPr>
              <a:xfrm>
                <a:off x="948760" y="2980904"/>
                <a:ext cx="4126014" cy="1604287"/>
              </a:xfrm>
              <a:prstGeom prst="rect">
                <a:avLst/>
              </a:prstGeom>
              <a:noFill/>
            </p:spPr>
            <p:txBody>
              <a:bodyPr wrap="square">
                <a:spAutoFit/>
              </a:bodyPr>
              <a:lstStyle/>
              <a:p>
                <a:pPr>
                  <a:lnSpc>
                    <a:spcPct val="150000"/>
                  </a:lnSpc>
                </a:pPr>
                <a:r>
                  <a:rPr lang="vi-VN" sz="1650" b="1" dirty="0">
                    <a:solidFill>
                      <a:srgbClr val="081C36"/>
                    </a:solidFill>
                    <a:latin typeface="Cormorant Infant" panose="00000500000000000000"/>
                  </a:rPr>
                  <a:t>nhanh, thoăn thoắt, kín đáo, </a:t>
                </a:r>
                <a:r>
                  <a:rPr lang="vi-VN" sz="1650" b="1" dirty="0" smtClean="0">
                    <a:solidFill>
                      <a:srgbClr val="081C36"/>
                    </a:solidFill>
                    <a:latin typeface="Cormorant Infant" panose="00000500000000000000"/>
                  </a:rPr>
                  <a:t>nhè </a:t>
                </a:r>
                <a:r>
                  <a:rPr lang="vi-VN" sz="1650" b="1" dirty="0">
                    <a:solidFill>
                      <a:srgbClr val="081C36"/>
                    </a:solidFill>
                    <a:latin typeface="Cormorant Infant" panose="00000500000000000000"/>
                  </a:rPr>
                  <a:t>nhẹ, chậm rãi, cao</a:t>
                </a:r>
              </a:p>
            </p:txBody>
          </p:sp>
          <p:sp>
            <p:nvSpPr>
              <p:cNvPr id="16" name="Hộp chú thích: Mũi tên Phải 15"/>
              <p:cNvSpPr/>
              <p:nvPr/>
            </p:nvSpPr>
            <p:spPr>
              <a:xfrm>
                <a:off x="940175" y="3022463"/>
                <a:ext cx="4964447" cy="1722056"/>
              </a:xfrm>
              <a:prstGeom prst="rightArrowCallout">
                <a:avLst>
                  <a:gd name="adj1" fmla="val 13928"/>
                  <a:gd name="adj2" fmla="val 25000"/>
                  <a:gd name="adj3" fmla="val 25000"/>
                  <a:gd name="adj4" fmla="val 82330"/>
                </a:avLst>
              </a:prstGeom>
              <a:noFill/>
              <a:ln w="28575">
                <a:solidFill>
                  <a:srgbClr val="4DE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46258" y="2405491"/>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a:t>
            </a:r>
            <a:r>
              <a:rPr lang="en-US" sz="3600" u="sng">
                <a:solidFill>
                  <a:srgbClr val="00B050"/>
                </a:solidFill>
                <a:latin typeface="Times New Roman" panose="02020603050405020304" pitchFamily="18" charset="0"/>
                <a:cs typeface="Times New Roman" panose="02020603050405020304" pitchFamily="18" charset="0"/>
              </a:rPr>
              <a:t>ngủ</a:t>
            </a:r>
            <a:r>
              <a:rPr lang="en-US" sz="360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1246258" y="2405491"/>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ngủ.</a:t>
            </a:r>
            <a:r>
              <a:rPr lang="en-US" sz="3600" dirty="0">
                <a:solidFill>
                  <a:srgbClr val="00B050"/>
                </a:solidFill>
                <a:latin typeface="Times New Roman" panose="02020603050405020304" pitchFamily="18" charset="0"/>
                <a:cs typeface="Times New Roman" panose="02020603050405020304" pitchFamily="18" charset="0"/>
              </a:rPr>
              <a:t>	</a:t>
            </a:r>
          </a:p>
        </p:txBody>
      </p:sp>
      <p:sp>
        <p:nvSpPr>
          <p:cNvPr id="4" name="TextBox 2"/>
          <p:cNvSpPr txBox="1"/>
          <p:nvPr/>
        </p:nvSpPr>
        <p:spPr>
          <a:xfrm>
            <a:off x="1599495" y="2416627"/>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a:t>
            </a:r>
            <a:r>
              <a:rPr lang="en-US" sz="3600" u="sng">
                <a:solidFill>
                  <a:srgbClr val="00B050"/>
                </a:solidFill>
                <a:latin typeface="Times New Roman" panose="02020603050405020304" pitchFamily="18" charset="0"/>
                <a:cs typeface="Times New Roman" panose="02020603050405020304" pitchFamily="18" charset="0"/>
              </a:rPr>
              <a:t>ngủ</a:t>
            </a:r>
            <a:r>
              <a:rPr lang="en-US" sz="3600">
                <a:solidFill>
                  <a:srgbClr val="00B050"/>
                </a:solidFill>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sp>
        <p:nvSpPr>
          <p:cNvPr id="5" name="Hộp Văn bản 4"/>
          <p:cNvSpPr txBox="1"/>
          <p:nvPr/>
        </p:nvSpPr>
        <p:spPr>
          <a:xfrm>
            <a:off x="1382843" y="4753438"/>
            <a:ext cx="6901557" cy="645113"/>
          </a:xfrm>
          <a:prstGeom prst="rect">
            <a:avLst/>
          </a:prstGeom>
          <a:noFill/>
        </p:spPr>
        <p:txBody>
          <a:bodyPr wrap="square">
            <a:spAutoFit/>
          </a:bodyPr>
          <a:lstStyle/>
          <a:p>
            <a:pPr algn="ctr">
              <a:lnSpc>
                <a:spcPct val="107000"/>
              </a:lnSpc>
              <a:spcAft>
                <a:spcPts val="600"/>
              </a:spcAft>
            </a:pP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thái</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p:cNvSpPr txBox="1"/>
          <p:nvPr/>
        </p:nvSpPr>
        <p:spPr>
          <a:xfrm>
            <a:off x="4020404" y="3734641"/>
            <a:ext cx="4006829"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thiêm thiếp</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p:cNvSpPr txBox="1"/>
          <p:nvPr/>
        </p:nvSpPr>
        <p:spPr>
          <a:xfrm>
            <a:off x="4431925" y="2776732"/>
            <a:ext cx="2432666"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say sưa</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p:cNvSpPr txBox="1"/>
          <p:nvPr/>
        </p:nvSpPr>
        <p:spPr>
          <a:xfrm>
            <a:off x="4346441" y="3234544"/>
            <a:ext cx="1796292"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li bì</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p:cNvSpPr txBox="1"/>
          <p:nvPr/>
        </p:nvSpPr>
        <p:spPr>
          <a:xfrm>
            <a:off x="4330833" y="4126528"/>
            <a:ext cx="2998735"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mơ màng</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p:cNvSpPr txBox="1"/>
          <p:nvPr/>
        </p:nvSpPr>
        <p:spPr>
          <a:xfrm>
            <a:off x="6255105" y="4264786"/>
            <a:ext cx="1568347" cy="645113"/>
          </a:xfrm>
          <a:prstGeom prst="rect">
            <a:avLst/>
          </a:prstGeom>
          <a:noFill/>
        </p:spPr>
        <p:txBody>
          <a:bodyPr wrap="square">
            <a:spAutoFit/>
          </a:bodyPr>
          <a:lstStyle/>
          <a:p>
            <a:pPr algn="ctr">
              <a:lnSpc>
                <a:spcPct val="107000"/>
              </a:lnSpc>
              <a:spcAft>
                <a:spcPts val="6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 .</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2"/>
          <p:cNvSpPr txBox="1"/>
          <p:nvPr/>
        </p:nvSpPr>
        <p:spPr>
          <a:xfrm>
            <a:off x="1513928" y="2393479"/>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a:t>
            </a:r>
            <a:r>
              <a:rPr lang="en-US" sz="3600" u="sng">
                <a:solidFill>
                  <a:srgbClr val="00B050"/>
                </a:solidFill>
                <a:latin typeface="Times New Roman" panose="02020603050405020304" pitchFamily="18" charset="0"/>
                <a:cs typeface="Times New Roman" panose="02020603050405020304" pitchFamily="18" charset="0"/>
              </a:rPr>
              <a:t>ngủ</a:t>
            </a:r>
            <a:r>
              <a:rPr lang="en-US" sz="3600">
                <a:solidFill>
                  <a:srgbClr val="00B050"/>
                </a:solidFill>
                <a:latin typeface="Times New Roman" panose="02020603050405020304" pitchFamily="18" charset="0"/>
                <a:cs typeface="Times New Roman" panose="02020603050405020304" pitchFamily="18" charset="0"/>
              </a:rPr>
              <a:t> </a:t>
            </a:r>
            <a:r>
              <a:rPr lang="en-US" sz="3600" kern="100">
                <a:latin typeface="Times New Roman" panose="02020603050405020304" pitchFamily="18" charset="0"/>
                <a:ea typeface="Calibri" panose="020F0502020204030204" pitchFamily="34" charset="0"/>
                <a:cs typeface="Times New Roman" panose="02020603050405020304" pitchFamily="18" charset="0"/>
              </a:rPr>
              <a:t>say.</a:t>
            </a:r>
          </a:p>
        </p:txBody>
      </p:sp>
      <p:sp>
        <p:nvSpPr>
          <p:cNvPr id="14" name="TextBox 2"/>
          <p:cNvSpPr txBox="1"/>
          <p:nvPr/>
        </p:nvSpPr>
        <p:spPr>
          <a:xfrm>
            <a:off x="1513928" y="2381468"/>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dirty="0" err="1">
                <a:solidFill>
                  <a:srgbClr val="00B050"/>
                </a:solidFill>
                <a:latin typeface="Times New Roman" panose="02020603050405020304" pitchFamily="18" charset="0"/>
                <a:cs typeface="Times New Roman" panose="02020603050405020304" pitchFamily="18" charset="0"/>
              </a:rPr>
              <a:t>bé</a:t>
            </a:r>
            <a:r>
              <a:rPr lang="en-US" sz="3600" dirty="0">
                <a:solidFill>
                  <a:srgbClr val="00B050"/>
                </a:solidFill>
                <a:latin typeface="Times New Roman" panose="02020603050405020304" pitchFamily="18" charset="0"/>
                <a:cs typeface="Times New Roman" panose="02020603050405020304" pitchFamily="18" charset="0"/>
              </a:rPr>
              <a:t> </a:t>
            </a:r>
            <a:r>
              <a:rPr lang="en-US" sz="3600" u="sng" dirty="0" err="1">
                <a:solidFill>
                  <a:srgbClr val="00B050"/>
                </a:solidFill>
                <a:latin typeface="Times New Roman" panose="02020603050405020304" pitchFamily="18" charset="0"/>
                <a:cs typeface="Times New Roman" panose="02020603050405020304" pitchFamily="18" charset="0"/>
              </a:rPr>
              <a:t>ngủ</a:t>
            </a:r>
            <a:r>
              <a:rPr lang="en-US" sz="3600" dirty="0">
                <a:solidFill>
                  <a:srgbClr val="00B050"/>
                </a:solidFill>
                <a:latin typeface="Times New Roman" panose="02020603050405020304" pitchFamily="18" charset="0"/>
                <a:cs typeface="Times New Roman" panose="02020603050405020304" pitchFamily="18" charset="0"/>
              </a:rPr>
              <a:t> </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say</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2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3" presetClass="emph" presetSubtype="2" fill="hold" nodeType="withEffect">
                                  <p:stCondLst>
                                    <p:cond delay="0"/>
                                  </p:stCondLst>
                                  <p:childTnLst>
                                    <p:animClr clrSpc="rgb" dir="cw">
                                      <p:cBhvr override="childStyle">
                                        <p:cTn id="57" dur="500" fill="hold"/>
                                        <p:tgtEl>
                                          <p:spTgt spid="8"/>
                                        </p:tgtEl>
                                        <p:attrNameLst>
                                          <p:attrName>style.color</p:attrName>
                                        </p:attrNameLst>
                                      </p:cBhvr>
                                      <p:to>
                                        <a:srgbClr val="FF0000"/>
                                      </p:to>
                                    </p:animClr>
                                  </p:childTnLst>
                                </p:cTn>
                              </p:par>
                              <p:par>
                                <p:cTn id="58" presetID="3" presetClass="emph" presetSubtype="2" fill="hold" nodeType="withEffect">
                                  <p:stCondLst>
                                    <p:cond delay="0"/>
                                  </p:stCondLst>
                                  <p:childTnLst>
                                    <p:animClr clrSpc="rgb" dir="cw">
                                      <p:cBhvr override="childStyle">
                                        <p:cTn id="59" dur="500" fill="hold"/>
                                        <p:tgtEl>
                                          <p:spTgt spid="9"/>
                                        </p:tgtEl>
                                        <p:attrNameLst>
                                          <p:attrName>style.color</p:attrName>
                                        </p:attrNameLst>
                                      </p:cBhvr>
                                      <p:to>
                                        <a:srgbClr val="FF0000"/>
                                      </p:to>
                                    </p:animClr>
                                  </p:childTnLst>
                                </p:cTn>
                              </p:par>
                              <p:par>
                                <p:cTn id="60" presetID="3" presetClass="emph" presetSubtype="2" fill="hold" nodeType="withEffect">
                                  <p:stCondLst>
                                    <p:cond delay="0"/>
                                  </p:stCondLst>
                                  <p:childTnLst>
                                    <p:animClr clrSpc="rgb" dir="cw">
                                      <p:cBhvr override="childStyle">
                                        <p:cTn id="61" dur="500" fill="hold"/>
                                        <p:tgtEl>
                                          <p:spTgt spid="7"/>
                                        </p:tgtEl>
                                        <p:attrNameLst>
                                          <p:attrName>style.color</p:attrName>
                                        </p:attrNameLst>
                                      </p:cBhvr>
                                      <p:to>
                                        <a:srgbClr val="FF0000"/>
                                      </p:to>
                                    </p:animClr>
                                  </p:childTnLst>
                                </p:cTn>
                              </p:par>
                              <p:par>
                                <p:cTn id="62" presetID="3" presetClass="emph" presetSubtype="2" fill="hold" nodeType="withEffect">
                                  <p:stCondLst>
                                    <p:cond delay="0"/>
                                  </p:stCondLst>
                                  <p:childTnLst>
                                    <p:animClr clrSpc="rgb" dir="cw">
                                      <p:cBhvr override="childStyle">
                                        <p:cTn id="63" dur="500" fill="hold"/>
                                        <p:tgtEl>
                                          <p:spTgt spid="11"/>
                                        </p:tgtEl>
                                        <p:attrNameLst>
                                          <p:attrName>style.color</p:attrName>
                                        </p:attrNameLst>
                                      </p:cBhvr>
                                      <p:to>
                                        <a:srgbClr val="FF0000"/>
                                      </p:to>
                                    </p:animClr>
                                  </p:childTnLst>
                                </p:cTn>
                              </p:par>
                              <p:par>
                                <p:cTn id="64" presetID="3" presetClass="emph" presetSubtype="2" fill="hold" grpId="1" nodeType="withEffect">
                                  <p:stCondLst>
                                    <p:cond delay="0"/>
                                  </p:stCondLst>
                                  <p:childTnLst>
                                    <p:animClr clrSpc="rgb" dir="cw">
                                      <p:cBhvr override="childStyle">
                                        <p:cTn id="65" dur="2000" fill="hold"/>
                                        <p:tgtEl>
                                          <p:spTgt spid="12"/>
                                        </p:tgtEl>
                                        <p:attrNameLst>
                                          <p:attrName>style.color</p:attrName>
                                        </p:attrNameLst>
                                      </p:cBhvr>
                                      <p:to>
                                        <a:srgbClr val="FF0000"/>
                                      </p:to>
                                    </p:animClr>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left)">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p:bldP spid="4" grpId="1"/>
      <p:bldP spid="5" grpId="0"/>
      <p:bldP spid="7" grpId="0"/>
      <p:bldP spid="8" grpId="0"/>
      <p:bldP spid="9" grpId="0"/>
      <p:bldP spid="11" grpId="0"/>
      <p:bldP spid="12" grpId="0"/>
      <p:bldP spid="12" grpId="1"/>
      <p:bldP spid="13" grpId="0"/>
      <p:bldP spid="13"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8000"/>
            </a:blip>
            <a:stretch>
              <a:fillRect t="-5555" r="-19263" b="-26959"/>
            </a:stretch>
          </a:blipFill>
        </p:spPr>
        <p:txBody>
          <a:bodyPr/>
          <a:lstStyle/>
          <a:p>
            <a:pPr defTabSz="457200"/>
            <a:endParaRPr lang="en-US" sz="825" dirty="0">
              <a:solidFill>
                <a:prstClr val="black"/>
              </a:solidFill>
              <a:latin typeface="Calibri" panose="020F0502020204030204"/>
            </a:endParaRPr>
          </a:p>
        </p:txBody>
      </p:sp>
      <p:grpSp>
        <p:nvGrpSpPr>
          <p:cNvPr id="14" name="Group 13"/>
          <p:cNvGrpSpPr/>
          <p:nvPr/>
        </p:nvGrpSpPr>
        <p:grpSpPr>
          <a:xfrm>
            <a:off x="1707295" y="2864376"/>
            <a:ext cx="2717119" cy="1277499"/>
            <a:chOff x="11125200" y="3100097"/>
            <a:chExt cx="6477000" cy="3633962"/>
          </a:xfrm>
          <a:effectLst>
            <a:outerShdw blurRad="342900" dist="50800" dir="5400000" sx="105000" sy="105000" algn="ctr" rotWithShape="0">
              <a:srgbClr val="FFC000">
                <a:alpha val="91000"/>
              </a:srgbClr>
            </a:outerShdw>
          </a:effectLst>
        </p:grpSpPr>
        <p:sp>
          <p:nvSpPr>
            <p:cNvPr id="20" name="Oval 19"/>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b="1">
                <a:solidFill>
                  <a:prstClr val="white"/>
                </a:solidFill>
                <a:latin typeface="Calibri" panose="020F0502020204030204"/>
              </a:endParaRPr>
            </a:p>
          </p:txBody>
        </p:sp>
        <p:sp>
          <p:nvSpPr>
            <p:cNvPr id="21" name="TextBox 11"/>
            <p:cNvSpPr txBox="1"/>
            <p:nvPr/>
          </p:nvSpPr>
          <p:spPr>
            <a:xfrm>
              <a:off x="11424559" y="4049050"/>
              <a:ext cx="6086218" cy="1727469"/>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 HOẠT ĐỘNG</a:t>
              </a:r>
            </a:p>
          </p:txBody>
        </p:sp>
      </p:grpSp>
      <p:grpSp>
        <p:nvGrpSpPr>
          <p:cNvPr id="22" name="Group 21"/>
          <p:cNvGrpSpPr/>
          <p:nvPr/>
        </p:nvGrpSpPr>
        <p:grpSpPr>
          <a:xfrm>
            <a:off x="1668943" y="4563313"/>
            <a:ext cx="2717119" cy="1277499"/>
            <a:chOff x="11125200" y="3100097"/>
            <a:chExt cx="6477000" cy="3633962"/>
          </a:xfrm>
          <a:effectLst>
            <a:outerShdw blurRad="317500" dist="50800" dir="5400000" sx="108000" sy="108000" algn="ctr" rotWithShape="0">
              <a:schemeClr val="accent2">
                <a:lumMod val="60000"/>
                <a:lumOff val="40000"/>
                <a:alpha val="88000"/>
              </a:schemeClr>
            </a:outerShdw>
          </a:effectLst>
        </p:grpSpPr>
        <p:sp>
          <p:nvSpPr>
            <p:cNvPr id="23" name="Oval 22"/>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b="1">
                <a:solidFill>
                  <a:prstClr val="white"/>
                </a:solidFill>
                <a:latin typeface="Calibri" panose="020F0502020204030204"/>
              </a:endParaRPr>
            </a:p>
          </p:txBody>
        </p:sp>
        <p:sp>
          <p:nvSpPr>
            <p:cNvPr id="24" name="TextBox 11"/>
            <p:cNvSpPr txBox="1"/>
            <p:nvPr/>
          </p:nvSpPr>
          <p:spPr>
            <a:xfrm>
              <a:off x="11427517" y="3930524"/>
              <a:ext cx="6086218" cy="1727469"/>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TRẠNG THÁI</a:t>
              </a:r>
            </a:p>
          </p:txBody>
        </p:sp>
      </p:grpSp>
      <p:sp>
        <p:nvSpPr>
          <p:cNvPr id="28" name="Freeform 8"/>
          <p:cNvSpPr/>
          <p:nvPr/>
        </p:nvSpPr>
        <p:spPr>
          <a:xfrm rot="1523841">
            <a:off x="4403661" y="1705747"/>
            <a:ext cx="1434051" cy="405213"/>
          </a:xfrm>
          <a:custGeom>
            <a:avLst/>
            <a:gdLst/>
            <a:ahLst/>
            <a:cxnLst/>
            <a:rect l="l" t="t" r="r" b="b"/>
            <a:pathLst>
              <a:path w="1885403" h="1439762">
                <a:moveTo>
                  <a:pt x="0" y="0"/>
                </a:moveTo>
                <a:lnTo>
                  <a:pt x="1885404" y="0"/>
                </a:lnTo>
                <a:lnTo>
                  <a:pt x="1885404" y="1439763"/>
                </a:lnTo>
                <a:lnTo>
                  <a:pt x="0" y="14397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457200"/>
            <a:endParaRPr lang="en-US" sz="900">
              <a:solidFill>
                <a:prstClr val="black"/>
              </a:solidFill>
              <a:latin typeface="Calibri" panose="020F0502020204030204"/>
            </a:endParaRPr>
          </a:p>
        </p:txBody>
      </p:sp>
      <p:sp>
        <p:nvSpPr>
          <p:cNvPr id="30" name="Freeform 8"/>
          <p:cNvSpPr/>
          <p:nvPr/>
        </p:nvSpPr>
        <p:spPr>
          <a:xfrm rot="9942916" flipH="1">
            <a:off x="4388723" y="4843405"/>
            <a:ext cx="1474283" cy="507123"/>
          </a:xfrm>
          <a:custGeom>
            <a:avLst/>
            <a:gdLst/>
            <a:ahLst/>
            <a:cxnLst/>
            <a:rect l="l" t="t" r="r" b="b"/>
            <a:pathLst>
              <a:path w="1885403" h="1439762">
                <a:moveTo>
                  <a:pt x="0" y="0"/>
                </a:moveTo>
                <a:lnTo>
                  <a:pt x="1885404" y="0"/>
                </a:lnTo>
                <a:lnTo>
                  <a:pt x="1885404" y="1439763"/>
                </a:lnTo>
                <a:lnTo>
                  <a:pt x="0" y="14397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457200"/>
            <a:endParaRPr lang="en-US" sz="900">
              <a:solidFill>
                <a:prstClr val="black"/>
              </a:solidFill>
              <a:latin typeface="Calibri" panose="020F0502020204030204"/>
            </a:endParaRPr>
          </a:p>
        </p:txBody>
      </p:sp>
      <p:grpSp>
        <p:nvGrpSpPr>
          <p:cNvPr id="33" name="Group 32"/>
          <p:cNvGrpSpPr/>
          <p:nvPr/>
        </p:nvGrpSpPr>
        <p:grpSpPr>
          <a:xfrm>
            <a:off x="1713798" y="1188578"/>
            <a:ext cx="2717119" cy="1277499"/>
            <a:chOff x="7384995" y="662655"/>
            <a:chExt cx="5434238" cy="2554998"/>
          </a:xfrm>
        </p:grpSpPr>
        <p:sp>
          <p:nvSpPr>
            <p:cNvPr id="19" name="Oval 18"/>
            <p:cNvSpPr/>
            <p:nvPr/>
          </p:nvSpPr>
          <p:spPr>
            <a:xfrm>
              <a:off x="7384995" y="662655"/>
              <a:ext cx="5434238" cy="2554998"/>
            </a:xfrm>
            <a:prstGeom prst="ellipse">
              <a:avLst/>
            </a:prstGeom>
            <a:solidFill>
              <a:schemeClr val="accent5">
                <a:lumMod val="60000"/>
                <a:lumOff val="40000"/>
              </a:schemeClr>
            </a:solidFill>
            <a:ln>
              <a:noFill/>
            </a:ln>
            <a:effectLst>
              <a:outerShdw blurRad="419100" dist="50800" dir="5400000" sx="109000" sy="109000" algn="ctr" rotWithShape="0">
                <a:srgbClr val="92D050">
                  <a:alpha val="9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b="1">
                <a:solidFill>
                  <a:prstClr val="white"/>
                </a:solidFill>
                <a:latin typeface="Calibri" panose="020F0502020204030204"/>
              </a:endParaRPr>
            </a:p>
          </p:txBody>
        </p:sp>
        <p:sp>
          <p:nvSpPr>
            <p:cNvPr id="11" name="TextBox 11"/>
            <p:cNvSpPr txBox="1"/>
            <p:nvPr/>
          </p:nvSpPr>
          <p:spPr>
            <a:xfrm>
              <a:off x="7636161" y="1329855"/>
              <a:ext cx="5106370" cy="1214564"/>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SỰ VẬT</a:t>
              </a:r>
            </a:p>
          </p:txBody>
        </p:sp>
      </p:grpSp>
      <p:grpSp>
        <p:nvGrpSpPr>
          <p:cNvPr id="32" name="Group 31"/>
          <p:cNvGrpSpPr/>
          <p:nvPr/>
        </p:nvGrpSpPr>
        <p:grpSpPr>
          <a:xfrm>
            <a:off x="4822027" y="2188639"/>
            <a:ext cx="3753015" cy="2609333"/>
            <a:chOff x="13503435" y="4014252"/>
            <a:chExt cx="5106369" cy="3186648"/>
          </a:xfrm>
          <a:effectLst>
            <a:glow rad="139700">
              <a:schemeClr val="accent2">
                <a:satMod val="175000"/>
                <a:alpha val="40000"/>
              </a:schemeClr>
            </a:glow>
          </a:effectLst>
        </p:grpSpPr>
        <p:sp>
          <p:nvSpPr>
            <p:cNvPr id="26" name="Scroll: Horizontal 25"/>
            <p:cNvSpPr/>
            <p:nvPr/>
          </p:nvSpPr>
          <p:spPr>
            <a:xfrm>
              <a:off x="14020800" y="4014252"/>
              <a:ext cx="4071639" cy="3186648"/>
            </a:xfrm>
            <a:prstGeom prst="horizontalScroll">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dirty="0">
                <a:solidFill>
                  <a:prstClr val="white"/>
                </a:solidFill>
                <a:latin typeface="Calibri" panose="020F0502020204030204"/>
              </a:endParaRPr>
            </a:p>
          </p:txBody>
        </p:sp>
        <p:sp>
          <p:nvSpPr>
            <p:cNvPr id="27" name="TextBox 11"/>
            <p:cNvSpPr txBox="1"/>
            <p:nvPr/>
          </p:nvSpPr>
          <p:spPr>
            <a:xfrm>
              <a:off x="13503435" y="4875608"/>
              <a:ext cx="5106369" cy="1116654"/>
            </a:xfrm>
            <a:prstGeom prst="rect">
              <a:avLst/>
            </a:prstGeom>
          </p:spPr>
          <p:txBody>
            <a:bodyPr wrap="square" lIns="0" tIns="0" rIns="0" bIns="0" rtlCol="0" anchor="t">
              <a:spAutoFit/>
            </a:bodyPr>
            <a:lstStyle/>
            <a:p>
              <a:pPr algn="ctr" defTabSz="457200">
                <a:lnSpc>
                  <a:spcPct val="150000"/>
                </a:lnSpc>
              </a:pPr>
              <a:r>
                <a:rPr lang="en-US" sz="4500" b="1" spc="13" dirty="0">
                  <a:solidFill>
                    <a:srgbClr val="FF0000"/>
                  </a:solidFill>
                  <a:latin typeface="Times New Roman Bold"/>
                </a:rPr>
                <a:t>TÍNH TỪ</a:t>
              </a:r>
            </a:p>
          </p:txBody>
        </p:sp>
      </p:grpSp>
      <p:sp>
        <p:nvSpPr>
          <p:cNvPr id="29" name="Freeform 17"/>
          <p:cNvSpPr/>
          <p:nvPr/>
        </p:nvSpPr>
        <p:spPr>
          <a:xfrm rot="20877166">
            <a:off x="4501944" y="3317357"/>
            <a:ext cx="675821" cy="365822"/>
          </a:xfrm>
          <a:custGeom>
            <a:avLst/>
            <a:gdLst/>
            <a:ahLst/>
            <a:cxnLst/>
            <a:rect l="l" t="t" r="r" b="b"/>
            <a:pathLst>
              <a:path w="1885403" h="1439762">
                <a:moveTo>
                  <a:pt x="0" y="0"/>
                </a:moveTo>
                <a:lnTo>
                  <a:pt x="1885403" y="0"/>
                </a:lnTo>
                <a:lnTo>
                  <a:pt x="1885403" y="1439762"/>
                </a:lnTo>
                <a:lnTo>
                  <a:pt x="0" y="14397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457200"/>
            <a:endParaRPr lang="en-US" sz="900" dirty="0">
              <a:solidFill>
                <a:prstClr val="black"/>
              </a:solidFill>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a:hlinkClick r:id="" action="ppaction://media"/>
            <a:extLst>
              <a:ext uri="{FF2B5EF4-FFF2-40B4-BE49-F238E27FC236}">
                <a16:creationId xmlns:a16="http://schemas.microsoft.com/office/drawing/2014/main" id="{C0577E95-43C5-EE05-CCE5-AD738E56D7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6348" y="405517"/>
            <a:ext cx="7951305" cy="5716987"/>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ình chữ nhật 4">
            <a:extLst>
              <a:ext uri="{FF2B5EF4-FFF2-40B4-BE49-F238E27FC236}">
                <a16:creationId xmlns:a16="http://schemas.microsoft.com/office/drawing/2014/main" id="{490A9466-EA81-5175-06D1-F03B950EC840}"/>
              </a:ext>
            </a:extLst>
          </p:cNvPr>
          <p:cNvSpPr/>
          <p:nvPr/>
        </p:nvSpPr>
        <p:spPr>
          <a:xfrm>
            <a:off x="-205698" y="937269"/>
            <a:ext cx="10261016" cy="615553"/>
          </a:xfrm>
          <a:prstGeom prst="rect">
            <a:avLst/>
          </a:prstGeom>
          <a:noFill/>
        </p:spPr>
        <p:txBody>
          <a:bodyPr wrap="square" lIns="60960" tIns="30480" rIns="60960" bIns="30480">
            <a:spAutoFit/>
          </a:bodyPr>
          <a:lstStyle/>
          <a:p>
            <a:pPr algn="ctr" defTabSz="609630"/>
            <a:r>
              <a:rPr lang="en-US" sz="3600" b="1" dirty="0">
                <a:ln w="0"/>
                <a:solidFill>
                  <a:srgbClr val="FF0000"/>
                </a:solidFill>
                <a:latin typeface="Times New Roman" panose="02020603050405020304" pitchFamily="18" charset="0"/>
                <a:cs typeface="Times New Roman" panose="02020603050405020304" pitchFamily="18" charset="0"/>
              </a:rPr>
              <a:t>GHI NHỚ</a:t>
            </a:r>
            <a:endParaRPr lang="vi-VN" sz="3600" b="1" dirty="0">
              <a:ln w="0"/>
              <a:solidFill>
                <a:srgbClr val="FF0000"/>
              </a:solidFill>
              <a:latin typeface="Times New Roman" panose="02020603050405020304" pitchFamily="18" charset="0"/>
              <a:cs typeface="Times New Roman" panose="02020603050405020304" pitchFamily="18" charset="0"/>
            </a:endParaRPr>
          </a:p>
        </p:txBody>
      </p:sp>
      <p:sp>
        <p:nvSpPr>
          <p:cNvPr id="2" name="Hình chữ nhật 4">
            <a:extLst>
              <a:ext uri="{FF2B5EF4-FFF2-40B4-BE49-F238E27FC236}">
                <a16:creationId xmlns:a16="http://schemas.microsoft.com/office/drawing/2014/main" id="{5D8D4BAB-786E-B265-EC2F-715F2C4FBFBD}"/>
              </a:ext>
            </a:extLst>
          </p:cNvPr>
          <p:cNvSpPr/>
          <p:nvPr/>
        </p:nvSpPr>
        <p:spPr>
          <a:xfrm>
            <a:off x="894944" y="1737487"/>
            <a:ext cx="7548665" cy="1292662"/>
          </a:xfrm>
          <a:prstGeom prst="rect">
            <a:avLst/>
          </a:prstGeom>
          <a:noFill/>
        </p:spPr>
        <p:txBody>
          <a:bodyPr wrap="square" lIns="60960" tIns="30480" rIns="60960" bIns="30480">
            <a:spAutoFit/>
          </a:bodyPr>
          <a:lstStyle/>
          <a:p>
            <a:pPr algn="just" defTabSz="609630"/>
            <a:r>
              <a:rPr lang="vi-VN" sz="4000" b="1" dirty="0">
                <a:ln w="0"/>
                <a:solidFill>
                  <a:srgbClr val="002060"/>
                </a:solidFill>
                <a:latin typeface="Times New Roman" panose="02020603050405020304" pitchFamily="18" charset="0"/>
                <a:cs typeface="Times New Roman" panose="02020603050405020304" pitchFamily="18" charset="0"/>
              </a:rPr>
              <a:t>Tính từ là </a:t>
            </a:r>
            <a:r>
              <a:rPr lang="vi-VN" sz="4000" b="1" dirty="0" smtClean="0">
                <a:ln w="0"/>
                <a:solidFill>
                  <a:srgbClr val="002060"/>
                </a:solidFill>
                <a:latin typeface="Times New Roman" panose="02020603050405020304" pitchFamily="18" charset="0"/>
                <a:cs typeface="Times New Roman" panose="02020603050405020304" pitchFamily="18" charset="0"/>
              </a:rPr>
              <a:t>từ</a:t>
            </a:r>
            <a:r>
              <a:rPr lang="en-US" sz="4000" b="1" dirty="0" smtClean="0">
                <a:ln w="0"/>
                <a:solidFill>
                  <a:srgbClr val="002060"/>
                </a:solidFill>
                <a:latin typeface="Times New Roman" panose="02020603050405020304" pitchFamily="18" charset="0"/>
                <a:cs typeface="Times New Roman" panose="02020603050405020304" pitchFamily="18" charset="0"/>
              </a:rPr>
              <a:t> </a:t>
            </a:r>
            <a:r>
              <a:rPr lang="en-US" sz="4000" b="1" dirty="0" err="1" smtClean="0">
                <a:ln w="0"/>
                <a:solidFill>
                  <a:srgbClr val="002060"/>
                </a:solidFill>
                <a:latin typeface="Times New Roman" panose="02020603050405020304" pitchFamily="18" charset="0"/>
                <a:cs typeface="Times New Roman" panose="02020603050405020304" pitchFamily="18" charset="0"/>
              </a:rPr>
              <a:t>chỉ</a:t>
            </a:r>
            <a:r>
              <a:rPr lang="vi-VN" sz="4000" b="1" dirty="0" smtClean="0">
                <a:ln w="0"/>
                <a:solidFill>
                  <a:srgbClr val="002060"/>
                </a:solidFill>
                <a:latin typeface="Times New Roman" panose="02020603050405020304" pitchFamily="18" charset="0"/>
                <a:cs typeface="Times New Roman" panose="02020603050405020304" pitchFamily="18" charset="0"/>
              </a:rPr>
              <a:t> </a:t>
            </a:r>
            <a:r>
              <a:rPr lang="vi-VN" sz="4000" b="1" dirty="0">
                <a:ln w="0"/>
                <a:solidFill>
                  <a:srgbClr val="002060"/>
                </a:solidFill>
                <a:latin typeface="Times New Roman" panose="02020603050405020304" pitchFamily="18" charset="0"/>
                <a:cs typeface="Times New Roman" panose="02020603050405020304" pitchFamily="18" charset="0"/>
              </a:rPr>
              <a:t>đặc điểm </a:t>
            </a:r>
            <a:r>
              <a:rPr lang="en-US" sz="4000" b="1" dirty="0" err="1">
                <a:ln w="0"/>
                <a:solidFill>
                  <a:srgbClr val="002060"/>
                </a:solidFill>
                <a:latin typeface="Times New Roman" panose="02020603050405020304" pitchFamily="18" charset="0"/>
                <a:cs typeface="Times New Roman" panose="02020603050405020304" pitchFamily="18" charset="0"/>
              </a:rPr>
              <a:t>của</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sự</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vật</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hoạt</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động</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trạng</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smtClean="0">
                <a:ln w="0"/>
                <a:solidFill>
                  <a:srgbClr val="002060"/>
                </a:solidFill>
                <a:latin typeface="Times New Roman" panose="02020603050405020304" pitchFamily="18" charset="0"/>
                <a:cs typeface="Times New Roman" panose="02020603050405020304" pitchFamily="18" charset="0"/>
              </a:rPr>
              <a:t>thái</a:t>
            </a:r>
            <a:r>
              <a:rPr lang="en-US" sz="4000" b="1" dirty="0" smtClean="0">
                <a:ln w="0"/>
                <a:solidFill>
                  <a:srgbClr val="002060"/>
                </a:solidFill>
                <a:latin typeface="Times New Roman" panose="02020603050405020304" pitchFamily="18" charset="0"/>
                <a:cs typeface="Times New Roman" panose="02020603050405020304" pitchFamily="18" charset="0"/>
              </a:rPr>
              <a:t>,…</a:t>
            </a:r>
            <a:endParaRPr lang="vi-VN" sz="4000" b="1" dirty="0">
              <a:ln w="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4988" y="532851"/>
            <a:ext cx="8170108" cy="923330"/>
          </a:xfrm>
          <a:prstGeom prst="rect">
            <a:avLst/>
          </a:prstGeom>
          <a:noFill/>
        </p:spPr>
        <p:txBody>
          <a:bodyPr wrap="square">
            <a:spAutoFit/>
          </a:bodyPr>
          <a:lstStyle/>
          <a:p>
            <a:pPr algn="ctr" defTabSz="685800">
              <a:defRPr/>
            </a:pPr>
            <a:r>
              <a:rPr lang="en-US" sz="2700" b="1" dirty="0">
                <a:solidFill>
                  <a:sysClr val="windowText" lastClr="000000"/>
                </a:solidFill>
                <a:latin typeface="Calibri" panose="020F0502020204030204" pitchFamily="34" charset="0"/>
                <a:cs typeface="Calibri" panose="020F0502020204030204" pitchFamily="34" charset="0"/>
              </a:rPr>
              <a:t>3. </a:t>
            </a:r>
            <a:r>
              <a:rPr lang="vi-VN" sz="2700" b="1" dirty="0">
                <a:solidFill>
                  <a:sysClr val="windowText" lastClr="00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lang="en-US" sz="2700"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p:cNvSpPr/>
          <p:nvPr/>
        </p:nvSpPr>
        <p:spPr>
          <a:xfrm>
            <a:off x="558732" y="2232194"/>
            <a:ext cx="2007394" cy="8001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2060"/>
                </a:solidFill>
                <a:latin typeface="Calibri" panose="020F0502020204030204"/>
              </a:rPr>
              <a:t>Bữa</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sáng</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của</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em</a:t>
            </a:r>
            <a:endParaRPr lang="en-US" sz="2700" dirty="0">
              <a:solidFill>
                <a:srgbClr val="002060"/>
              </a:solidFill>
              <a:latin typeface="Calibri" panose="020F0502020204030204"/>
            </a:endParaRPr>
          </a:p>
        </p:txBody>
      </p:sp>
      <p:sp>
        <p:nvSpPr>
          <p:cNvPr id="5" name="Rectangle: Rounded Corners 4"/>
          <p:cNvSpPr/>
          <p:nvPr/>
        </p:nvSpPr>
        <p:spPr>
          <a:xfrm>
            <a:off x="2997563" y="2232194"/>
            <a:ext cx="2307431" cy="8001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2060"/>
                </a:solidFill>
                <a:latin typeface="Calibri" panose="020F0502020204030204"/>
              </a:rPr>
              <a:t>Bộ</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quần</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áo</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em</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thích</a:t>
            </a:r>
            <a:endParaRPr lang="en-US" sz="2700" dirty="0">
              <a:solidFill>
                <a:srgbClr val="002060"/>
              </a:solidFill>
              <a:latin typeface="Calibri" panose="020F0502020204030204"/>
            </a:endParaRPr>
          </a:p>
        </p:txBody>
      </p:sp>
      <p:sp>
        <p:nvSpPr>
          <p:cNvPr id="6" name="Rectangle: Rounded Corners 5"/>
          <p:cNvSpPr/>
          <p:nvPr/>
        </p:nvSpPr>
        <p:spPr>
          <a:xfrm>
            <a:off x="5736431" y="2232194"/>
            <a:ext cx="2650331" cy="8001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2060"/>
                </a:solidFill>
                <a:latin typeface="Calibri" panose="020F0502020204030204"/>
              </a:rPr>
              <a:t>Một</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hoạt</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động</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trong</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giờ</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học</a:t>
            </a:r>
            <a:endParaRPr lang="en-US" sz="2700" dirty="0">
              <a:solidFill>
                <a:srgbClr val="002060"/>
              </a:solidFill>
              <a:latin typeface="Calibri" panose="020F0502020204030204"/>
            </a:endParaRPr>
          </a:p>
        </p:txBody>
      </p:sp>
      <p:cxnSp>
        <p:nvCxnSpPr>
          <p:cNvPr id="7" name="Straight Connector 4"/>
          <p:cNvCxnSpPr/>
          <p:nvPr/>
        </p:nvCxnSpPr>
        <p:spPr>
          <a:xfrm>
            <a:off x="993244" y="994516"/>
            <a:ext cx="4284209"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 name="Straight Connector 4">
            <a:extLst>
              <a:ext uri="{FF2B5EF4-FFF2-40B4-BE49-F238E27FC236}">
                <a16:creationId xmlns:a16="http://schemas.microsoft.com/office/drawing/2014/main" id="{32893251-45A2-9A48-32FB-4E8654AC4895}"/>
              </a:ext>
            </a:extLst>
          </p:cNvPr>
          <p:cNvCxnSpPr>
            <a:cxnSpLocks/>
          </p:cNvCxnSpPr>
          <p:nvPr/>
        </p:nvCxnSpPr>
        <p:spPr>
          <a:xfrm>
            <a:off x="6496872" y="972590"/>
            <a:ext cx="1828144"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4">
            <a:extLst>
              <a:ext uri="{FF2B5EF4-FFF2-40B4-BE49-F238E27FC236}">
                <a16:creationId xmlns:a16="http://schemas.microsoft.com/office/drawing/2014/main" id="{E905B008-A4AB-0FF3-EC0E-EE3B4942EF93}"/>
              </a:ext>
            </a:extLst>
          </p:cNvPr>
          <p:cNvCxnSpPr>
            <a:cxnSpLocks/>
          </p:cNvCxnSpPr>
          <p:nvPr/>
        </p:nvCxnSpPr>
        <p:spPr>
          <a:xfrm>
            <a:off x="2155460" y="1426304"/>
            <a:ext cx="4499782"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3" name="Rectangle: Rounded Corners 2">
            <a:extLst>
              <a:ext uri="{FF2B5EF4-FFF2-40B4-BE49-F238E27FC236}">
                <a16:creationId xmlns:a16="http://schemas.microsoft.com/office/drawing/2014/main" id="{CB6FD6B6-5254-1BE2-6C21-1DDA23235606}"/>
              </a:ext>
            </a:extLst>
          </p:cNvPr>
          <p:cNvSpPr/>
          <p:nvPr/>
        </p:nvSpPr>
        <p:spPr>
          <a:xfrm>
            <a:off x="1130202" y="3633351"/>
            <a:ext cx="4922197"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7030A0"/>
                </a:solidFill>
                <a:latin typeface="Times New Roman" panose="02020603050405020304" pitchFamily="18" charset="0"/>
                <a:cs typeface="Times New Roman" panose="02020603050405020304" pitchFamily="18" charset="0"/>
              </a:rPr>
              <a:t>Bữa</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sáng</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của</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bạn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như</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thế</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nào</a:t>
            </a:r>
            <a:r>
              <a:rPr lang="en-US" sz="2700" b="1" dirty="0">
                <a:solidFill>
                  <a:srgbClr val="7030A0"/>
                </a:solidFill>
                <a:latin typeface="Times New Roman" panose="02020603050405020304" pitchFamily="18" charset="0"/>
                <a:cs typeface="Times New Roman" panose="02020603050405020304" pitchFamily="18" charset="0"/>
              </a:rPr>
              <a:t>?</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7EE570D-273E-18DA-CBD6-48C731DFF0FC}"/>
              </a:ext>
            </a:extLst>
          </p:cNvPr>
          <p:cNvSpPr/>
          <p:nvPr/>
        </p:nvSpPr>
        <p:spPr>
          <a:xfrm>
            <a:off x="813989" y="4290462"/>
            <a:ext cx="5058383" cy="8001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7030A0"/>
                </a:solidFill>
                <a:latin typeface="Times New Roman" panose="02020603050405020304" pitchFamily="18" charset="0"/>
                <a:cs typeface="Times New Roman" panose="02020603050405020304" pitchFamily="18" charset="0"/>
              </a:rPr>
              <a:t>Bộ</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quần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áo</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này</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mặc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ra</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sao</a:t>
            </a:r>
            <a:r>
              <a:rPr lang="en-US" sz="2700" b="1" dirty="0">
                <a:solidFill>
                  <a:srgbClr val="7030A0"/>
                </a:solidFill>
                <a:latin typeface="Times New Roman" panose="02020603050405020304" pitchFamily="18" charset="0"/>
                <a:cs typeface="Times New Roman" panose="02020603050405020304" pitchFamily="18" charset="0"/>
              </a:rPr>
              <a:t>?</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F6EEC85-1E85-0A8D-11E6-A9B4FE1918EA}"/>
              </a:ext>
            </a:extLst>
          </p:cNvPr>
          <p:cNvSpPr/>
          <p:nvPr/>
        </p:nvSpPr>
        <p:spPr>
          <a:xfrm>
            <a:off x="965412" y="4948732"/>
            <a:ext cx="7810297"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7030A0"/>
                </a:solidFill>
                <a:latin typeface="Times New Roman" panose="02020603050405020304" pitchFamily="18" charset="0"/>
                <a:cs typeface="Times New Roman" panose="02020603050405020304" pitchFamily="18" charset="0"/>
              </a:rPr>
              <a:t>Phần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trò</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chơi</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giờ</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học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trước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có</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gì</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đặc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biệt</a:t>
            </a:r>
            <a:r>
              <a:rPr lang="en-US" sz="2700" b="1" dirty="0">
                <a:solidFill>
                  <a:srgbClr val="7030A0"/>
                </a:solidFill>
                <a:latin typeface="Times New Roman" panose="02020603050405020304" pitchFamily="18" charset="0"/>
                <a:cs typeface="Times New Roman" panose="02020603050405020304" pitchFamily="18" charset="0"/>
              </a:rPr>
              <a:t>?</a:t>
            </a:r>
            <a:endParaRPr lang="en-US" sz="27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37D942-157A-1A87-E492-7011789CA559}"/>
              </a:ext>
            </a:extLst>
          </p:cNvPr>
          <p:cNvSpPr/>
          <p:nvPr/>
        </p:nvSpPr>
        <p:spPr>
          <a:xfrm>
            <a:off x="291830" y="812866"/>
            <a:ext cx="7441658"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chứa</a:t>
            </a:r>
            <a:r>
              <a:rPr lang="en-US" sz="2700" b="1" dirty="0">
                <a:solidFill>
                  <a:schemeClr val="tx1"/>
                </a:solidFill>
                <a:latin typeface="Times New Roman" panose="02020603050405020304" pitchFamily="18" charset="0"/>
                <a:cs typeface="Times New Roman" panose="02020603050405020304" pitchFamily="18" charset="0"/>
              </a:rPr>
              <a:t> 1- 2 </a:t>
            </a:r>
            <a:r>
              <a:rPr lang="en-US" sz="2700" b="1" dirty="0" err="1">
                <a:solidFill>
                  <a:schemeClr val="tx1"/>
                </a:solidFill>
                <a:latin typeface="Times New Roman" panose="02020603050405020304" pitchFamily="18" charset="0"/>
                <a:cs typeface="Times New Roman" panose="02020603050405020304" pitchFamily="18" charset="0"/>
              </a:rPr>
              <a:t>tính</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từ</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phù</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hợp</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với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tình</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huống</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FDD5596-057F-1FCA-78E0-1C740016488E}"/>
              </a:ext>
            </a:extLst>
          </p:cNvPr>
          <p:cNvSpPr/>
          <p:nvPr/>
        </p:nvSpPr>
        <p:spPr>
          <a:xfrm>
            <a:off x="387246" y="1745810"/>
            <a:ext cx="4649820"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diễn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đạt</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một</a:t>
            </a:r>
            <a:r>
              <a:rPr lang="en-US" sz="2700" b="1" dirty="0">
                <a:solidFill>
                  <a:schemeClr val="tx1"/>
                </a:solidFill>
                <a:latin typeface="Times New Roman" panose="02020603050405020304" pitchFamily="18" charset="0"/>
                <a:cs typeface="Times New Roman" panose="02020603050405020304" pitchFamily="18" charset="0"/>
              </a:rPr>
              <a:t> ý </a:t>
            </a:r>
            <a:r>
              <a:rPr lang="en-US" sz="2700" b="1" dirty="0" err="1">
                <a:solidFill>
                  <a:schemeClr val="tx1"/>
                </a:solidFill>
                <a:latin typeface="Times New Roman" panose="02020603050405020304" pitchFamily="18" charset="0"/>
                <a:cs typeface="Times New Roman" panose="02020603050405020304" pitchFamily="18" charset="0"/>
              </a:rPr>
              <a:t>trọn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vẹn</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24411EF-3401-BD86-6C0F-3F851B605204}"/>
              </a:ext>
            </a:extLst>
          </p:cNvPr>
          <p:cNvSpPr/>
          <p:nvPr/>
        </p:nvSpPr>
        <p:spPr>
          <a:xfrm>
            <a:off x="387246" y="2678754"/>
            <a:ext cx="7850220"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Đầu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viết</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hoa</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cuối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dùng</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dấu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phù</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hợp</a:t>
            </a:r>
            <a:r>
              <a:rPr lang="en-US" sz="2700" b="1" dirty="0">
                <a:solidFill>
                  <a:schemeClr val="tx1"/>
                </a:solidFill>
                <a:latin typeface="Times New Roman" panose="02020603050405020304" pitchFamily="18" charset="0"/>
                <a:cs typeface="Times New Roman" panose="02020603050405020304" pitchFamily="18" charset="0"/>
              </a:rPr>
              <a:t>.</a:t>
            </a:r>
            <a:endParaRPr lang="en-US" sz="2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89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9C54F-E56C-E55F-EE71-A47AE5D8836F}"/>
              </a:ext>
            </a:extLst>
          </p:cNvPr>
          <p:cNvPicPr>
            <a:picLocks noChangeAspect="1"/>
          </p:cNvPicPr>
          <p:nvPr/>
        </p:nvPicPr>
        <p:blipFill>
          <a:blip r:embed="rId2"/>
          <a:stretch>
            <a:fillRect/>
          </a:stretch>
        </p:blipFill>
        <p:spPr>
          <a:xfrm>
            <a:off x="-1733502" y="298814"/>
            <a:ext cx="3918377" cy="3324225"/>
          </a:xfrm>
          <a:prstGeom prst="rect">
            <a:avLst/>
          </a:prstGeom>
        </p:spPr>
      </p:pic>
      <p:pic>
        <p:nvPicPr>
          <p:cNvPr id="5" name="Picture 4">
            <a:extLst>
              <a:ext uri="{FF2B5EF4-FFF2-40B4-BE49-F238E27FC236}">
                <a16:creationId xmlns:a16="http://schemas.microsoft.com/office/drawing/2014/main" id="{63DD244A-D7F8-8F20-D120-107A900E0E98}"/>
              </a:ext>
            </a:extLst>
          </p:cNvPr>
          <p:cNvPicPr>
            <a:picLocks noChangeAspect="1"/>
          </p:cNvPicPr>
          <p:nvPr/>
        </p:nvPicPr>
        <p:blipFill>
          <a:blip r:embed="rId3"/>
          <a:stretch>
            <a:fillRect/>
          </a:stretch>
        </p:blipFill>
        <p:spPr>
          <a:xfrm>
            <a:off x="5907828" y="128587"/>
            <a:ext cx="5305425" cy="3448050"/>
          </a:xfrm>
          <a:prstGeom prst="rect">
            <a:avLst/>
          </a:prstGeom>
        </p:spPr>
      </p:pic>
      <p:pic>
        <p:nvPicPr>
          <p:cNvPr id="7" name="Picture 6">
            <a:extLst>
              <a:ext uri="{FF2B5EF4-FFF2-40B4-BE49-F238E27FC236}">
                <a16:creationId xmlns:a16="http://schemas.microsoft.com/office/drawing/2014/main" id="{1845B731-C7C7-9D44-466A-DBA0090A9488}"/>
              </a:ext>
            </a:extLst>
          </p:cNvPr>
          <p:cNvPicPr>
            <a:picLocks noChangeAspect="1"/>
          </p:cNvPicPr>
          <p:nvPr/>
        </p:nvPicPr>
        <p:blipFill>
          <a:blip r:embed="rId4"/>
          <a:stretch>
            <a:fillRect/>
          </a:stretch>
        </p:blipFill>
        <p:spPr>
          <a:xfrm>
            <a:off x="-3320975" y="3576637"/>
            <a:ext cx="4420534" cy="4305300"/>
          </a:xfrm>
          <a:prstGeom prst="rect">
            <a:avLst/>
          </a:prstGeom>
        </p:spPr>
      </p:pic>
      <p:pic>
        <p:nvPicPr>
          <p:cNvPr id="9" name="Picture 8">
            <a:extLst>
              <a:ext uri="{FF2B5EF4-FFF2-40B4-BE49-F238E27FC236}">
                <a16:creationId xmlns:a16="http://schemas.microsoft.com/office/drawing/2014/main" id="{0480C021-5354-FB24-5CCE-D54F5A2EB60A}"/>
              </a:ext>
            </a:extLst>
          </p:cNvPr>
          <p:cNvPicPr>
            <a:picLocks noChangeAspect="1"/>
          </p:cNvPicPr>
          <p:nvPr/>
        </p:nvPicPr>
        <p:blipFill>
          <a:blip r:embed="rId5"/>
          <a:stretch>
            <a:fillRect/>
          </a:stretch>
        </p:blipFill>
        <p:spPr>
          <a:xfrm>
            <a:off x="3661707" y="3746864"/>
            <a:ext cx="5276850" cy="3514725"/>
          </a:xfrm>
          <a:prstGeom prst="rect">
            <a:avLst/>
          </a:prstGeom>
        </p:spPr>
      </p:pic>
      <p:pic>
        <p:nvPicPr>
          <p:cNvPr id="11" name="Picture 10">
            <a:extLst>
              <a:ext uri="{FF2B5EF4-FFF2-40B4-BE49-F238E27FC236}">
                <a16:creationId xmlns:a16="http://schemas.microsoft.com/office/drawing/2014/main" id="{3E2710C6-EDDD-906C-9D9B-49E06101A980}"/>
              </a:ext>
            </a:extLst>
          </p:cNvPr>
          <p:cNvPicPr>
            <a:picLocks noChangeAspect="1"/>
          </p:cNvPicPr>
          <p:nvPr/>
        </p:nvPicPr>
        <p:blipFill>
          <a:blip r:embed="rId6"/>
          <a:stretch>
            <a:fillRect/>
          </a:stretch>
        </p:blipFill>
        <p:spPr>
          <a:xfrm>
            <a:off x="2184876" y="1172800"/>
            <a:ext cx="3529413" cy="3876675"/>
          </a:xfrm>
          <a:prstGeom prst="rect">
            <a:avLst/>
          </a:prstGeom>
        </p:spPr>
      </p:pic>
    </p:spTree>
    <p:extLst>
      <p:ext uri="{BB962C8B-B14F-4D97-AF65-F5344CB8AC3E}">
        <p14:creationId xmlns:p14="http://schemas.microsoft.com/office/powerpoint/2010/main" val="361186992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81B70-686F-E18C-60D2-25C27265A9D6}"/>
              </a:ext>
            </a:extLst>
          </p:cNvPr>
          <p:cNvPicPr>
            <a:picLocks noChangeAspect="1"/>
          </p:cNvPicPr>
          <p:nvPr/>
        </p:nvPicPr>
        <p:blipFill>
          <a:blip r:embed="rId2"/>
          <a:stretch>
            <a:fillRect/>
          </a:stretch>
        </p:blipFill>
        <p:spPr>
          <a:xfrm>
            <a:off x="-1394844" y="296323"/>
            <a:ext cx="5524500" cy="3295650"/>
          </a:xfrm>
          <a:prstGeom prst="rect">
            <a:avLst/>
          </a:prstGeom>
        </p:spPr>
      </p:pic>
      <p:pic>
        <p:nvPicPr>
          <p:cNvPr id="5" name="Picture 4">
            <a:extLst>
              <a:ext uri="{FF2B5EF4-FFF2-40B4-BE49-F238E27FC236}">
                <a16:creationId xmlns:a16="http://schemas.microsoft.com/office/drawing/2014/main" id="{FAE6A974-C788-AB6A-16F1-6D44F6A0F35C}"/>
              </a:ext>
            </a:extLst>
          </p:cNvPr>
          <p:cNvPicPr>
            <a:picLocks noChangeAspect="1"/>
          </p:cNvPicPr>
          <p:nvPr/>
        </p:nvPicPr>
        <p:blipFill>
          <a:blip r:embed="rId3"/>
          <a:stretch>
            <a:fillRect/>
          </a:stretch>
        </p:blipFill>
        <p:spPr>
          <a:xfrm>
            <a:off x="4016274" y="190500"/>
            <a:ext cx="5591175" cy="3238500"/>
          </a:xfrm>
          <a:prstGeom prst="rect">
            <a:avLst/>
          </a:prstGeom>
        </p:spPr>
      </p:pic>
      <p:pic>
        <p:nvPicPr>
          <p:cNvPr id="7" name="Picture 6">
            <a:extLst>
              <a:ext uri="{FF2B5EF4-FFF2-40B4-BE49-F238E27FC236}">
                <a16:creationId xmlns:a16="http://schemas.microsoft.com/office/drawing/2014/main" id="{7C7AA8B4-8BD9-F407-1204-8F97F6D61642}"/>
              </a:ext>
            </a:extLst>
          </p:cNvPr>
          <p:cNvPicPr>
            <a:picLocks noChangeAspect="1"/>
          </p:cNvPicPr>
          <p:nvPr/>
        </p:nvPicPr>
        <p:blipFill>
          <a:blip r:embed="rId4"/>
          <a:stretch>
            <a:fillRect/>
          </a:stretch>
        </p:blipFill>
        <p:spPr>
          <a:xfrm>
            <a:off x="-1261494" y="3697796"/>
            <a:ext cx="5391150" cy="2962012"/>
          </a:xfrm>
          <a:prstGeom prst="rect">
            <a:avLst/>
          </a:prstGeom>
        </p:spPr>
      </p:pic>
      <p:pic>
        <p:nvPicPr>
          <p:cNvPr id="9" name="Picture 8">
            <a:extLst>
              <a:ext uri="{FF2B5EF4-FFF2-40B4-BE49-F238E27FC236}">
                <a16:creationId xmlns:a16="http://schemas.microsoft.com/office/drawing/2014/main" id="{DD84AF69-359B-D301-3ACB-18C901032147}"/>
              </a:ext>
            </a:extLst>
          </p:cNvPr>
          <p:cNvPicPr>
            <a:picLocks noChangeAspect="1"/>
          </p:cNvPicPr>
          <p:nvPr/>
        </p:nvPicPr>
        <p:blipFill>
          <a:blip r:embed="rId5"/>
          <a:stretch>
            <a:fillRect/>
          </a:stretch>
        </p:blipFill>
        <p:spPr>
          <a:xfrm>
            <a:off x="3806266" y="3429001"/>
            <a:ext cx="6124575" cy="3629025"/>
          </a:xfrm>
          <a:prstGeom prst="rect">
            <a:avLst/>
          </a:prstGeom>
        </p:spPr>
      </p:pic>
    </p:spTree>
    <p:extLst>
      <p:ext uri="{BB962C8B-B14F-4D97-AF65-F5344CB8AC3E}">
        <p14:creationId xmlns:p14="http://schemas.microsoft.com/office/powerpoint/2010/main" val="106040085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391C8-22DB-B427-1C68-507CBF1F33C1}"/>
              </a:ext>
            </a:extLst>
          </p:cNvPr>
          <p:cNvPicPr>
            <a:picLocks noChangeAspect="1"/>
          </p:cNvPicPr>
          <p:nvPr/>
        </p:nvPicPr>
        <p:blipFill>
          <a:blip r:embed="rId2"/>
          <a:stretch>
            <a:fillRect/>
          </a:stretch>
        </p:blipFill>
        <p:spPr>
          <a:xfrm>
            <a:off x="-1518407" y="1124999"/>
            <a:ext cx="5457825" cy="3467100"/>
          </a:xfrm>
          <a:prstGeom prst="rect">
            <a:avLst/>
          </a:prstGeom>
        </p:spPr>
      </p:pic>
      <p:pic>
        <p:nvPicPr>
          <p:cNvPr id="5" name="Picture 4">
            <a:extLst>
              <a:ext uri="{FF2B5EF4-FFF2-40B4-BE49-F238E27FC236}">
                <a16:creationId xmlns:a16="http://schemas.microsoft.com/office/drawing/2014/main" id="{DEDF713C-70B2-F504-DF2A-2EC53164C091}"/>
              </a:ext>
            </a:extLst>
          </p:cNvPr>
          <p:cNvPicPr>
            <a:picLocks noChangeAspect="1"/>
          </p:cNvPicPr>
          <p:nvPr/>
        </p:nvPicPr>
        <p:blipFill>
          <a:blip r:embed="rId3"/>
          <a:stretch>
            <a:fillRect/>
          </a:stretch>
        </p:blipFill>
        <p:spPr>
          <a:xfrm>
            <a:off x="4157314" y="672562"/>
            <a:ext cx="5476875" cy="4371975"/>
          </a:xfrm>
          <a:prstGeom prst="rect">
            <a:avLst/>
          </a:prstGeom>
        </p:spPr>
      </p:pic>
    </p:spTree>
    <p:extLst>
      <p:ext uri="{BB962C8B-B14F-4D97-AF65-F5344CB8AC3E}">
        <p14:creationId xmlns:p14="http://schemas.microsoft.com/office/powerpoint/2010/main" val="323892667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97345" y="594657"/>
            <a:ext cx="10893477" cy="646331"/>
          </a:xfrm>
          <a:prstGeom prst="rect">
            <a:avLst/>
          </a:prstGeom>
          <a:noFill/>
        </p:spPr>
        <p:txBody>
          <a:bodyPr wrap="square">
            <a:spAutoFit/>
          </a:bodyPr>
          <a:lstStyle/>
          <a:p>
            <a:pPr algn="ctr">
              <a:defRPr/>
            </a:pP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4.Chơi </a:t>
            </a:r>
            <a:r>
              <a:rPr lang="en-US" sz="3600" b="1" dirty="0" err="1">
                <a:solidFill>
                  <a:srgbClr val="FF0000"/>
                </a:solidFill>
                <a:latin typeface="Times New Roman" panose="02020603050405020304" pitchFamily="18" charset="0"/>
                <a:cs typeface="Times New Roman" panose="02020603050405020304" pitchFamily="18" charset="0"/>
              </a:rPr>
              <a:t>trò</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Đoán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đồ</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vật</a:t>
            </a:r>
            <a:endParaRPr lang="en-US" sz="3600" i="1" dirty="0">
              <a:solidFill>
                <a:prstClr val="black"/>
              </a:solidFill>
              <a:latin typeface="Times New Roman" panose="02020603050405020304" pitchFamily="18" charset="0"/>
              <a:cs typeface="Times New Roman" panose="02020603050405020304" pitchFamily="18"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295275" y="2718810"/>
            <a:ext cx="3714750" cy="430887"/>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24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t>
            </a:r>
            <a:endParaRPr lang="vi-VN" sz="24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564204" y="2071991"/>
            <a:ext cx="2010382" cy="1938992"/>
          </a:xfrm>
          <a:prstGeom prst="rect">
            <a:avLst/>
          </a:prstGeom>
          <a:solidFill>
            <a:srgbClr val="FFC000"/>
          </a:solidFill>
          <a:ln>
            <a:solidFill>
              <a:schemeClr val="accent2"/>
            </a:solidFill>
          </a:ln>
        </p:spPr>
        <p:txBody>
          <a:bodyPr wrap="square">
            <a:spAutoFit/>
          </a:bodyPr>
          <a:lstStyle/>
          <a:p>
            <a:pPr>
              <a:defRPr/>
            </a:pPr>
            <a:r>
              <a:rPr lang="en-US" sz="2400" b="1" dirty="0" err="1">
                <a:solidFill>
                  <a:prstClr val="black"/>
                </a:solidFill>
                <a:latin typeface="Times New Roman" panose="02020603050405020304" pitchFamily="18" charset="0"/>
                <a:cs typeface="Times New Roman" panose="02020603050405020304" pitchFamily="18" charset="0"/>
              </a:rPr>
              <a:t>Chuẩn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bị</a:t>
            </a:r>
            <a:endParaRPr lang="en-US" sz="2400" b="1" dirty="0">
              <a:solidFill>
                <a:prstClr val="black"/>
              </a:solidFill>
              <a:latin typeface="Times New Roman" panose="02020603050405020304" pitchFamily="18" charset="0"/>
              <a:cs typeface="Times New Roman" panose="02020603050405020304" pitchFamily="18" charset="0"/>
            </a:endParaRPr>
          </a:p>
          <a:p>
            <a:pPr algn="just">
              <a:defRPr/>
            </a:pP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3 – 5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mật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2656707" y="2945291"/>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3212154" y="2071991"/>
            <a:ext cx="2691482" cy="1938992"/>
          </a:xfrm>
          <a:prstGeom prst="rect">
            <a:avLst/>
          </a:prstGeom>
          <a:solidFill>
            <a:srgbClr val="00B0F0"/>
          </a:solidFill>
        </p:spPr>
        <p:txBody>
          <a:bodyPr wrap="square">
            <a:spAutoFit/>
          </a:bodyPr>
          <a:lstStyle/>
          <a:p>
            <a:pPr>
              <a:defRPr/>
            </a:pP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chơi</a:t>
            </a:r>
            <a:endParaRPr lang="en-US" sz="2400" b="1" dirty="0">
              <a:solidFill>
                <a:prstClr val="black"/>
              </a:solidFill>
              <a:latin typeface="Times New Roman" panose="02020603050405020304" pitchFamily="18" charset="0"/>
              <a:cs typeface="Times New Roman" panose="02020603050405020304" pitchFamily="18" charset="0"/>
            </a:endParaRPr>
          </a:p>
          <a:p>
            <a:pPr algn="just">
              <a:defRPr/>
            </a:pP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5985757" y="279859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6490582" y="2071991"/>
            <a:ext cx="2432928" cy="1938992"/>
          </a:xfrm>
          <a:prstGeom prst="rect">
            <a:avLst/>
          </a:prstGeom>
          <a:solidFill>
            <a:srgbClr val="F6A2CA"/>
          </a:solidFill>
          <a:ln>
            <a:solidFill>
              <a:srgbClr val="7030A0"/>
            </a:solidFill>
          </a:ln>
        </p:spPr>
        <p:txBody>
          <a:bodyPr wrap="square">
            <a:spAutoFit/>
          </a:bodyPr>
          <a:lstStyle/>
          <a:p>
            <a:pPr>
              <a:defRPr/>
            </a:pPr>
            <a:r>
              <a:rPr lang="en-US" sz="2400" b="1" dirty="0" err="1">
                <a:solidFill>
                  <a:prstClr val="black"/>
                </a:solidFill>
                <a:latin typeface="Times New Roman" panose="02020603050405020304" pitchFamily="18" charset="0"/>
                <a:cs typeface="Times New Roman" panose="02020603050405020304" pitchFamily="18" charset="0"/>
              </a:rPr>
              <a:t>Kết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quả</a:t>
            </a:r>
            <a:endParaRPr lang="en-US" sz="2400" b="1" dirty="0">
              <a:solidFill>
                <a:prstClr val="black"/>
              </a:solidFill>
              <a:latin typeface="Times New Roman" panose="02020603050405020304" pitchFamily="18" charset="0"/>
              <a:cs typeface="Times New Roman" panose="02020603050405020304" pitchFamily="18" charset="0"/>
            </a:endParaRPr>
          </a:p>
          <a:p>
            <a:pPr>
              <a:defRPr/>
            </a:pP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thắng</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par>
                                <p:cTn id="12" presetID="49" presetClass="entr" presetSubtype="0" decel="10000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360"/>
                                          </p:val>
                                        </p:tav>
                                        <p:tav tm="100000">
                                          <p:val>
                                            <p:fltVal val="0"/>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 calcmode="lin" valueType="num">
                                      <p:cBhvr>
                                        <p:cTn id="38" dur="500" fill="hold"/>
                                        <p:tgtEl>
                                          <p:spTgt spid="30"/>
                                        </p:tgtEl>
                                        <p:attrNameLst>
                                          <p:attrName>style.rotation</p:attrName>
                                        </p:attrNameLst>
                                      </p:cBhvr>
                                      <p:tavLst>
                                        <p:tav tm="0">
                                          <p:val>
                                            <p:fltVal val="360"/>
                                          </p:val>
                                        </p:tav>
                                        <p:tav tm="100000">
                                          <p:val>
                                            <p:fltVal val="0"/>
                                          </p:val>
                                        </p:tav>
                                      </p:tavLst>
                                    </p:anim>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3" grpId="0" animBg="1"/>
      <p:bldP spid="26" grpId="0" animBg="1"/>
      <p:bldP spid="27"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7170" name="Picture 2" descr="C:\Users\HP\Desktop\1frl.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41253" y="181250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753" y="1838264"/>
            <a:ext cx="4976942" cy="1962076"/>
          </a:xfrm>
          <a:prstGeom prst="rect">
            <a:avLst/>
          </a:prstGeom>
          <a:noFill/>
        </p:spPr>
        <p:txBody>
          <a:bodyPr wrap="square" rtlCol="0">
            <a:spAutoFit/>
          </a:bodyPr>
          <a:lstStyle/>
          <a:p>
            <a:pPr defTabSz="685800">
              <a:defRPr/>
            </a:pPr>
            <a:r>
              <a:rPr lang="en-US" sz="4050" dirty="0">
                <a:solidFill>
                  <a:srgbClr val="00B050"/>
                </a:solidFill>
                <a:latin typeface="#9Slide07 Pangolin" panose="00000500000000000000" pitchFamily="2" charset="-93"/>
              </a:rPr>
              <a:t> CÁCH CHƠI </a:t>
            </a:r>
          </a:p>
          <a:p>
            <a:pPr defTabSz="685800">
              <a:defRPr/>
            </a:pPr>
            <a:r>
              <a:rPr lang="en-US" sz="4050" dirty="0">
                <a:solidFill>
                  <a:srgbClr val="00B050"/>
                </a:solidFill>
                <a:latin typeface="#9Slide07 Pangolin" panose="00000500000000000000" pitchFamily="2" charset="-93"/>
              </a:rPr>
              <a:t>          TRONG NHÓM</a:t>
            </a:r>
          </a:p>
        </p:txBody>
      </p:sp>
      <p:pic>
        <p:nvPicPr>
          <p:cNvPr id="3" name="2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004456" y="5487421"/>
            <a:ext cx="2319338" cy="1303609"/>
          </a:xfrm>
          <a:prstGeom prst="rect">
            <a:avLst/>
          </a:prstGeom>
        </p:spPr>
      </p:pic>
      <p:pic>
        <p:nvPicPr>
          <p:cNvPr id="10"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12"/>
          <a:stretch>
            <a:fillRect/>
          </a:stretch>
        </p:blipFill>
        <p:spPr>
          <a:xfrm>
            <a:off x="-841373" y="1098664"/>
            <a:ext cx="457200" cy="457200"/>
          </a:xfrm>
          <a:prstGeom prst="rect">
            <a:avLst/>
          </a:prstGeom>
        </p:spPr>
      </p:pic>
      <p:pic>
        <p:nvPicPr>
          <p:cNvPr id="11" name="Bản ghi Mới (online-audio-converter.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449737" y="3343140"/>
            <a:ext cx="457200" cy="457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6122" fill="hold"/>
                                        <p:tgtEl>
                                          <p:spTgt spid="11"/>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md type="call" cmd="stop">
                                      <p:cBhvr>
                                        <p:cTn id="15" dur="1">
                                          <p:stCondLst>
                                            <p:cond delay="0"/>
                                          </p:stCondLst>
                                        </p:cTn>
                                        <p:tgtEl>
                                          <p:spTgt spid="11"/>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vol="90000">
                                        <p:cTn display="0" masterRel="sameClick">
                                          <p:stCondLst>
                                            <p:cond evt="begin" delay="0">
                                              <p:tn val="18"/>
                                            </p:cond>
                                          </p:stCondLst>
                                          <p:endCondLst>
                                            <p:cond evt="onStopAudio" delay="0">
                                              <p:tgtEl>
                                                <p:sldTgt/>
                                              </p:tgtEl>
                                            </p:cond>
                                          </p:endCondLst>
                                        </p:cTn>
                                        <p:tgtEl>
                                          <p:sndTgt r:embed="rId9" name="hammer.wav"/>
                                        </p:tgtEl>
                                      </p:cMediaNode>
                                    </p:audio>
                                  </p:subTnLst>
                                </p:cTn>
                              </p:par>
                              <p:par>
                                <p:cTn id="20" presetID="1" presetClass="mediacall" presetSubtype="0" fill="hold" nodeType="withEffect">
                                  <p:stCondLst>
                                    <p:cond delay="0"/>
                                  </p:stCondLst>
                                  <p:childTnLst>
                                    <p:cmd type="call" cmd="playFrom(0.0)">
                                      <p:cBhvr>
                                        <p:cTn id="21" dur="12812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par>
                          <p:cTn id="26" fill="hold">
                            <p:stCondLst>
                              <p:cond delay="0"/>
                            </p:stCondLst>
                            <p:childTnLst>
                              <p:par>
                                <p:cTn id="27" presetID="1" presetClass="mediacall" presetSubtype="0" fill="hold" nodeType="afterEffect">
                                  <p:stCondLst>
                                    <p:cond delay="0"/>
                                  </p:stCondLst>
                                  <p:childTnLst>
                                    <p:cmd type="call" cmd="playFrom(0.0)">
                                      <p:cBhvr>
                                        <p:cTn id="28" dur="51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500">
                <p:cTn id="29" fill="hold" display="0">
                  <p:stCondLst>
                    <p:cond delay="indefinite"/>
                  </p:stCondLst>
                </p:cTn>
                <p:tgtEl>
                  <p:spTgt spid="3"/>
                </p:tgtEl>
              </p:cMediaNode>
            </p:video>
            <p:audio>
              <p:cMediaNode vol="80000">
                <p:cTn id="30" fill="hold" display="0">
                  <p:stCondLst>
                    <p:cond delay="indefinite"/>
                  </p:stCondLst>
                  <p:endCondLst>
                    <p:cond evt="onStopAudio" delay="0">
                      <p:tgtEl>
                        <p:sldTgt/>
                      </p:tgtEl>
                    </p:cond>
                  </p:endCondLst>
                </p:cTn>
                <p:tgtEl>
                  <p:spTgt spid="10"/>
                </p:tgtEl>
              </p:cMediaNode>
            </p:audio>
            <p:audio>
              <p:cMediaNode vol="100000">
                <p:cTn id="31"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207488" y="1342201"/>
            <a:ext cx="4517508" cy="1015663"/>
            <a:chOff x="2250001" y="802713"/>
            <a:chExt cx="5211149" cy="1354218"/>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354218"/>
            </a:xfrm>
            <a:prstGeom prst="rect">
              <a:avLst/>
            </a:prstGeom>
            <a:noFill/>
          </p:spPr>
          <p:txBody>
            <a:bodyPr wrap="square" rtlCol="0" anchor="t">
              <a:spAutoFit/>
            </a:bodyPr>
            <a:lstStyle/>
            <a:p>
              <a:pPr>
                <a:defRPr/>
              </a:pPr>
              <a:r>
                <a:rPr lang="en-US" altLang="zh-CN" sz="6000">
                  <a:ln w="190500">
                    <a:solidFill>
                      <a:srgbClr val="FFFFFF"/>
                    </a:solidFill>
                  </a:ln>
                  <a:solidFill>
                    <a:prstClr val="white"/>
                  </a:solidFill>
                  <a:effectLst>
                    <a:outerShdw blurRad="50800" dist="38100" dir="10800000" algn="r" rotWithShape="0">
                      <a:prstClr val="black">
                        <a:alpha val="40000"/>
                      </a:prstClr>
                    </a:outerShdw>
                  </a:effectLst>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250001" y="802713"/>
              <a:ext cx="5079298" cy="1354218"/>
            </a:xfrm>
            <a:prstGeom prst="rect">
              <a:avLst/>
            </a:prstGeom>
            <a:noFill/>
          </p:spPr>
          <p:txBody>
            <a:bodyPr wrap="square" rtlCol="0" anchor="t">
              <a:spAutoFit/>
            </a:bodyPr>
            <a:lstStyle/>
            <a:p>
              <a:pPr>
                <a:defRPr/>
              </a:pPr>
              <a:r>
                <a:rPr lang="en-US" altLang="zh-CN" sz="6000" dirty="0">
                  <a:solidFill>
                    <a:srgbClr val="40A686"/>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74620" y="691947"/>
            <a:ext cx="8594759" cy="584775"/>
          </a:xfrm>
          <a:prstGeom prst="rect">
            <a:avLst/>
          </a:prstGeom>
          <a:solidFill>
            <a:schemeClr val="bg1"/>
          </a:solidFill>
        </p:spPr>
        <p:txBody>
          <a:bodyPr wrap="square" rtlCol="0">
            <a:spAutoFit/>
          </a:bodyPr>
          <a:lstStyle/>
          <a:p>
            <a:pPr>
              <a:defRPr/>
            </a:pPr>
            <a:r>
              <a:rPr lang="en-US" altLang="en-US" sz="3200" b="1" i="1" dirty="0" err="1">
                <a:latin typeface="Times New Roman" pitchFamily="18" charset="0"/>
                <a:cs typeface="Times New Roman" pitchFamily="18" charset="0"/>
              </a:rPr>
              <a:t>Câu</a:t>
            </a:r>
            <a:r>
              <a:rPr lang="en-US" altLang="en-US" sz="3200" b="1" i="1" dirty="0">
                <a:latin typeface="Times New Roman" pitchFamily="18" charset="0"/>
                <a:cs typeface="Times New Roman" pitchFamily="18" charset="0"/>
              </a:rPr>
              <a:t> 1. </a:t>
            </a:r>
            <a:r>
              <a:rPr lang="en-US" altLang="en-US" sz="3200" b="1" i="1" dirty="0" err="1">
                <a:latin typeface="Times New Roman" pitchFamily="18" charset="0"/>
                <a:cs typeface="Times New Roman" pitchFamily="18" charset="0"/>
              </a:rPr>
              <a:t>Trong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từ</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sau</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từ</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nào</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là</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tính</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từ</a:t>
            </a:r>
            <a:r>
              <a:rPr lang="en-US" altLang="en-US" sz="3200" b="1" i="1" dirty="0">
                <a:latin typeface="Times New Roman" pitchFamily="18" charset="0"/>
                <a:cs typeface="Times New Roman" pitchFamily="18" charset="0"/>
              </a:rPr>
              <a:t>?</a:t>
            </a:r>
          </a:p>
        </p:txBody>
      </p:sp>
      <p:sp>
        <p:nvSpPr>
          <p:cNvPr id="25" name="Rectangle 24"/>
          <p:cNvSpPr/>
          <p:nvPr/>
        </p:nvSpPr>
        <p:spPr>
          <a:xfrm>
            <a:off x="3069203" y="1736080"/>
            <a:ext cx="3992832" cy="80833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thơm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lừng</a:t>
            </a:r>
            <a:endParaRPr lang="en-US" sz="3200" b="1" dirty="0">
              <a:solidFill>
                <a:schemeClr val="tx1"/>
              </a:solidFill>
              <a:latin typeface="Times New Roman" pitchFamily="18" charset="0"/>
              <a:cs typeface="Times New Roman" pitchFamily="18" charset="0"/>
            </a:endParaRPr>
          </a:p>
        </p:txBody>
      </p:sp>
      <p:sp>
        <p:nvSpPr>
          <p:cNvPr id="26" name="Rectangle 25"/>
          <p:cNvSpPr/>
          <p:nvPr/>
        </p:nvSpPr>
        <p:spPr>
          <a:xfrm>
            <a:off x="0" y="1644116"/>
            <a:ext cx="3591162" cy="77214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err="1">
                <a:solidFill>
                  <a:schemeClr val="tx1"/>
                </a:solidFill>
                <a:latin typeface="Times New Roman" pitchFamily="18" charset="0"/>
                <a:cs typeface="Times New Roman" pitchFamily="18" charset="0"/>
              </a:rPr>
              <a:t>A.gieo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hạt</a:t>
            </a:r>
            <a:endParaRPr lang="en-US" sz="3200" b="1" dirty="0">
              <a:solidFill>
                <a:schemeClr val="tx1"/>
              </a:solidFill>
              <a:latin typeface="Times New Roman" pitchFamily="18" charset="0"/>
              <a:cs typeface="Times New Roman" pitchFamily="18" charset="0"/>
            </a:endParaRPr>
          </a:p>
        </p:txBody>
      </p:sp>
      <p:sp>
        <p:nvSpPr>
          <p:cNvPr id="27" name="Rectangle 26"/>
          <p:cNvSpPr/>
          <p:nvPr/>
        </p:nvSpPr>
        <p:spPr>
          <a:xfrm>
            <a:off x="3420386" y="2636927"/>
            <a:ext cx="3059579" cy="80628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chạy</a:t>
            </a:r>
            <a:endParaRPr lang="en-US" sz="3200" b="1" dirty="0">
              <a:solidFill>
                <a:schemeClr val="tx1"/>
              </a:solidFill>
              <a:latin typeface="Times New Roman" pitchFamily="18" charset="0"/>
              <a:cs typeface="Times New Roman" pitchFamily="18" charset="0"/>
            </a:endParaRPr>
          </a:p>
        </p:txBody>
      </p:sp>
      <p:sp>
        <p:nvSpPr>
          <p:cNvPr id="28" name="Rectangle 27"/>
          <p:cNvSpPr/>
          <p:nvPr/>
        </p:nvSpPr>
        <p:spPr>
          <a:xfrm>
            <a:off x="339670" y="2688224"/>
            <a:ext cx="2576945" cy="80628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err="1">
                <a:solidFill>
                  <a:schemeClr val="tx1"/>
                </a:solidFill>
                <a:latin typeface="Times New Roman" pitchFamily="18" charset="0"/>
                <a:cs typeface="Times New Roman" pitchFamily="18" charset="0"/>
              </a:rPr>
              <a:t>C.bơi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lội</a:t>
            </a:r>
            <a:endParaRPr lang="en-US" sz="3200" b="1" dirty="0">
              <a:solidFill>
                <a:schemeClr val="tx1"/>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40C60929-8D3B-4F25-E8DD-EA66979A88F8}"/>
              </a:ext>
            </a:extLst>
          </p:cNvPr>
          <p:cNvSpPr/>
          <p:nvPr/>
        </p:nvSpPr>
        <p:spPr>
          <a:xfrm>
            <a:off x="3420386" y="1692685"/>
            <a:ext cx="3992832" cy="80833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thơm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lừng</a:t>
            </a:r>
            <a:endParaRPr lang="en-US" sz="3200" b="1" dirty="0">
              <a:solidFill>
                <a:schemeClr val="tx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CEB0A8A-5FD3-2BD9-E63A-A7A24979A90A}"/>
              </a:ext>
            </a:extLst>
          </p:cNvPr>
          <p:cNvSpPr txBox="1"/>
          <p:nvPr/>
        </p:nvSpPr>
        <p:spPr>
          <a:xfrm>
            <a:off x="3942345" y="1795488"/>
            <a:ext cx="2867149"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 B. </a:t>
            </a:r>
            <a:r>
              <a:rPr lang="en-US" sz="3200" b="1" dirty="0" err="1">
                <a:solidFill>
                  <a:srgbClr val="FF0000"/>
                </a:solidFill>
                <a:latin typeface="Times New Roman" panose="02020603050405020304" pitchFamily="18" charset="0"/>
                <a:cs typeface="Times New Roman" panose="02020603050405020304" pitchFamily="18" charset="0"/>
              </a:rPr>
              <a:t>thơm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lừng</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0DD56C82-E529-C733-CD74-D1D5CB001977}"/>
              </a:ext>
            </a:extLst>
          </p:cNvPr>
          <p:cNvGrpSpPr>
            <a:grpSpLocks/>
          </p:cNvGrpSpPr>
          <p:nvPr/>
        </p:nvGrpSpPr>
        <p:grpSpPr bwMode="auto">
          <a:xfrm>
            <a:off x="321469" y="746760"/>
            <a:ext cx="8501062" cy="1905000"/>
            <a:chOff x="191" y="192"/>
            <a:chExt cx="5355" cy="1200"/>
          </a:xfrm>
        </p:grpSpPr>
        <p:pic>
          <p:nvPicPr>
            <p:cNvPr id="3" name="Picture 14" descr="an30">
              <a:extLst>
                <a:ext uri="{FF2B5EF4-FFF2-40B4-BE49-F238E27FC236}">
                  <a16:creationId xmlns:a16="http://schemas.microsoft.com/office/drawing/2014/main" id="{91BBD7D7-202A-BABA-F52C-D42D3F76431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33">
              <a:extLst>
                <a:ext uri="{FF2B5EF4-FFF2-40B4-BE49-F238E27FC236}">
                  <a16:creationId xmlns:a16="http://schemas.microsoft.com/office/drawing/2014/main" id="{AB369E61-4C5E-3683-7738-76355861739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13">
              <a:extLst>
                <a:ext uri="{FF2B5EF4-FFF2-40B4-BE49-F238E27FC236}">
                  <a16:creationId xmlns:a16="http://schemas.microsoft.com/office/drawing/2014/main" id="{0BC8B9A5-8F8F-C0FA-6F4F-CC0221CA431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13">
              <a:extLst>
                <a:ext uri="{FF2B5EF4-FFF2-40B4-BE49-F238E27FC236}">
                  <a16:creationId xmlns:a16="http://schemas.microsoft.com/office/drawing/2014/main" id="{7F502173-2316-B447-FFA3-09BDB3F62CE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AutoShape 3">
            <a:extLst>
              <a:ext uri="{FF2B5EF4-FFF2-40B4-BE49-F238E27FC236}">
                <a16:creationId xmlns:a16="http://schemas.microsoft.com/office/drawing/2014/main" id="{14A6E7BA-95AE-277B-4EDF-B4D6F33E8029}"/>
              </a:ext>
            </a:extLst>
          </p:cNvPr>
          <p:cNvSpPr>
            <a:spLocks noChangeArrowheads="1"/>
          </p:cNvSpPr>
          <p:nvPr/>
        </p:nvSpPr>
        <p:spPr bwMode="auto">
          <a:xfrm>
            <a:off x="528288" y="3069769"/>
            <a:ext cx="8534400" cy="3414851"/>
          </a:xfrm>
          <a:prstGeom prst="roundRect">
            <a:avLst>
              <a:gd name="adj" fmla="val 16667"/>
            </a:avLst>
          </a:prstGeom>
          <a:solidFill>
            <a:schemeClr val="bg1"/>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b="0"/>
          </a:p>
        </p:txBody>
      </p:sp>
      <p:sp>
        <p:nvSpPr>
          <p:cNvPr id="8" name="WordArt 18">
            <a:extLst>
              <a:ext uri="{FF2B5EF4-FFF2-40B4-BE49-F238E27FC236}">
                <a16:creationId xmlns:a16="http://schemas.microsoft.com/office/drawing/2014/main" id="{B464B6EB-47D8-616B-B0BA-284FD54CF99C}"/>
              </a:ext>
            </a:extLst>
          </p:cNvPr>
          <p:cNvSpPr>
            <a:spLocks noChangeArrowheads="1" noChangeShapeType="1" noTextEdit="1"/>
          </p:cNvSpPr>
          <p:nvPr/>
        </p:nvSpPr>
        <p:spPr bwMode="auto">
          <a:xfrm>
            <a:off x="1160748" y="4316551"/>
            <a:ext cx="7086600" cy="1219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9" name="Text Box 19">
            <a:extLst>
              <a:ext uri="{FF2B5EF4-FFF2-40B4-BE49-F238E27FC236}">
                <a16:creationId xmlns:a16="http://schemas.microsoft.com/office/drawing/2014/main" id="{8AE16BBC-AA97-C2A6-5AEC-F0D1B180D27B}"/>
              </a:ext>
            </a:extLst>
          </p:cNvPr>
          <p:cNvSpPr txBox="1">
            <a:spLocks noChangeArrowheads="1"/>
          </p:cNvSpPr>
          <p:nvPr/>
        </p:nvSpPr>
        <p:spPr bwMode="auto">
          <a:xfrm>
            <a:off x="2887948" y="331216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 </a:t>
            </a:r>
          </a:p>
        </p:txBody>
      </p:sp>
    </p:spTree>
    <p:extLst>
      <p:ext uri="{BB962C8B-B14F-4D97-AF65-F5344CB8AC3E}">
        <p14:creationId xmlns:p14="http://schemas.microsoft.com/office/powerpoint/2010/main" val="2724730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khoi dong.wav"/>
                                        </p:tgtEl>
                                      </p:cMediaNode>
                                    </p:audio>
                                  </p:subTnLst>
                                </p:cTn>
                              </p:par>
                            </p:childTnLst>
                          </p:cTn>
                        </p:par>
                        <p:par>
                          <p:cTn id="9" fill="hold">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155" decel="100000"/>
                                        <p:tgtEl>
                                          <p:spTgt spid="8"/>
                                        </p:tgtEl>
                                      </p:cBhvr>
                                    </p:animEffect>
                                    <p:animScale>
                                      <p:cBhvr>
                                        <p:cTn id="13" dur="1155" decel="100000"/>
                                        <p:tgtEl>
                                          <p:spTgt spid="8"/>
                                        </p:tgtEl>
                                      </p:cBhvr>
                                      <p:from x="10000" y="10000"/>
                                      <p:to x="200000" y="450000"/>
                                    </p:animScale>
                                    <p:animScale>
                                      <p:cBhvr>
                                        <p:cTn id="14" dur="1845" accel="100000" fill="hold">
                                          <p:stCondLst>
                                            <p:cond delay="1155"/>
                                          </p:stCondLst>
                                        </p:cTn>
                                        <p:tgtEl>
                                          <p:spTgt spid="8"/>
                                        </p:tgtEl>
                                      </p:cBhvr>
                                      <p:from x="200000" y="450000"/>
                                      <p:to x="100000" y="100000"/>
                                    </p:animScale>
                                    <p:set>
                                      <p:cBhvr>
                                        <p:cTn id="15" dur="1155" fill="hold"/>
                                        <p:tgtEl>
                                          <p:spTgt spid="8"/>
                                        </p:tgtEl>
                                        <p:attrNameLst>
                                          <p:attrName>ppt_x</p:attrName>
                                        </p:attrNameLst>
                                      </p:cBhvr>
                                      <p:to>
                                        <p:strVal val="(0.5)"/>
                                      </p:to>
                                    </p:set>
                                    <p:anim from="(0.5)" to="(#ppt_x)" calcmode="lin" valueType="num">
                                      <p:cBhvr>
                                        <p:cTn id="16" dur="1845" accel="100000" fill="hold">
                                          <p:stCondLst>
                                            <p:cond delay="1155"/>
                                          </p:stCondLst>
                                        </p:cTn>
                                        <p:tgtEl>
                                          <p:spTgt spid="8"/>
                                        </p:tgtEl>
                                        <p:attrNameLst>
                                          <p:attrName>ppt_x</p:attrName>
                                        </p:attrNameLst>
                                      </p:cBhvr>
                                    </p:anim>
                                    <p:set>
                                      <p:cBhvr>
                                        <p:cTn id="17" dur="1155" fill="hold"/>
                                        <p:tgtEl>
                                          <p:spTgt spid="8"/>
                                        </p:tgtEl>
                                        <p:attrNameLst>
                                          <p:attrName>ppt_y</p:attrName>
                                        </p:attrNameLst>
                                      </p:cBhvr>
                                      <p:to>
                                        <p:strVal val="(#ppt_y+0.4)"/>
                                      </p:to>
                                    </p:set>
                                    <p:anim from="(#ppt_y+0.4)" to="(#ppt_y)" calcmode="lin" valueType="num">
                                      <p:cBhvr>
                                        <p:cTn id="18" dur="1845" accel="100000" fill="hold">
                                          <p:stCondLst>
                                            <p:cond delay="1155"/>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3A6833-6D16-B946-17C5-AE83F0D29B66}"/>
              </a:ext>
            </a:extLst>
          </p:cNvPr>
          <p:cNvSpPr txBox="1"/>
          <p:nvPr/>
        </p:nvSpPr>
        <p:spPr>
          <a:xfrm>
            <a:off x="453310" y="1232975"/>
            <a:ext cx="8237380" cy="1077218"/>
          </a:xfrm>
          <a:prstGeom prst="rect">
            <a:avLst/>
          </a:prstGeom>
          <a:noFill/>
        </p:spPr>
        <p:txBody>
          <a:bodyPr wrap="square">
            <a:spAutoFit/>
          </a:bodyPr>
          <a:lstStyle/>
          <a:p>
            <a:pPr algn="ctr">
              <a:defRPr/>
            </a:pP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a:t>
            </a:r>
          </a:p>
          <a:p>
            <a:pPr algn="ctr">
              <a:defRPr/>
            </a:pPr>
            <a:r>
              <a:rPr lang="en-US" altLang="en-US" sz="3200" b="1" dirty="0" err="1">
                <a:solidFill>
                  <a:srgbClr val="0070C0"/>
                </a:solidFill>
                <a:latin typeface="Times New Roman" pitchFamily="18" charset="0"/>
                <a:cs typeface="Times New Roman" pitchFamily="18" charset="0"/>
              </a:rPr>
              <a:t>Bé</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Hà</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bị</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ngã</a:t>
            </a:r>
            <a:r>
              <a:rPr lang="en-US" altLang="en-US" sz="3200" b="1" dirty="0">
                <a:solidFill>
                  <a:srgbClr val="0070C0"/>
                </a:solidFill>
                <a:latin typeface="Times New Roman" pitchFamily="18" charset="0"/>
                <a:cs typeface="Times New Roman" pitchFamily="18" charset="0"/>
              </a:rPr>
              <a:t> do </a:t>
            </a:r>
            <a:r>
              <a:rPr lang="en-US" altLang="en-US" sz="3200" b="1" dirty="0" err="1">
                <a:solidFill>
                  <a:srgbClr val="0070C0"/>
                </a:solidFill>
                <a:latin typeface="Times New Roman" pitchFamily="18" charset="0"/>
                <a:cs typeface="Times New Roman" pitchFamily="18" charset="0"/>
              </a:rPr>
              <a:t>chạy</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vội</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vàng</a:t>
            </a:r>
            <a:endParaRPr lang="en-US" altLang="en-US" sz="3200" b="1" dirty="0">
              <a:solidFill>
                <a:srgbClr val="0070C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941DCB5D-C451-3E50-D87E-DC82D74FAB3C}"/>
              </a:ext>
            </a:extLst>
          </p:cNvPr>
          <p:cNvSpPr/>
          <p:nvPr/>
        </p:nvSpPr>
        <p:spPr>
          <a:xfrm>
            <a:off x="940785" y="2668866"/>
            <a:ext cx="2341826"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A. </a:t>
            </a:r>
            <a:r>
              <a:rPr lang="en-US" sz="3200" b="1" dirty="0" err="1">
                <a:solidFill>
                  <a:schemeClr val="tx1"/>
                </a:solidFill>
                <a:latin typeface="Times New Roman" pitchFamily="18" charset="0"/>
                <a:cs typeface="Times New Roman" pitchFamily="18" charset="0"/>
              </a:rPr>
              <a:t>Bé</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Hà</a:t>
            </a:r>
            <a:endParaRPr lang="en-US" sz="3200" b="1"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F25CEC0-4479-AA43-22F8-155DA03BD321}"/>
              </a:ext>
            </a:extLst>
          </p:cNvPr>
          <p:cNvSpPr/>
          <p:nvPr/>
        </p:nvSpPr>
        <p:spPr>
          <a:xfrm>
            <a:off x="4295349" y="2668866"/>
            <a:ext cx="2751609"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vội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vàng</a:t>
            </a:r>
            <a:endParaRPr lang="en-US" sz="3200" b="1"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FEEF0F07-7B74-2E94-0F09-81DF34A4E712}"/>
              </a:ext>
            </a:extLst>
          </p:cNvPr>
          <p:cNvSpPr/>
          <p:nvPr/>
        </p:nvSpPr>
        <p:spPr>
          <a:xfrm>
            <a:off x="857564" y="3429000"/>
            <a:ext cx="2341827"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C. </a:t>
            </a:r>
            <a:r>
              <a:rPr lang="en-US" sz="3200" b="1" dirty="0" err="1">
                <a:solidFill>
                  <a:schemeClr val="tx1"/>
                </a:solidFill>
                <a:latin typeface="Times New Roman" pitchFamily="18" charset="0"/>
                <a:cs typeface="Times New Roman" pitchFamily="18" charset="0"/>
              </a:rPr>
              <a:t>chạy</a:t>
            </a:r>
            <a:endParaRPr lang="en-US" sz="3200" b="1"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8781510F-E523-0E04-DA00-2E92568662B2}"/>
              </a:ext>
            </a:extLst>
          </p:cNvPr>
          <p:cNvSpPr/>
          <p:nvPr/>
        </p:nvSpPr>
        <p:spPr>
          <a:xfrm>
            <a:off x="4445117" y="3429000"/>
            <a:ext cx="1886335"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ngã</a:t>
            </a:r>
            <a:endParaRPr lang="en-US" sz="3200" b="1" dirty="0">
              <a:solidFill>
                <a:schemeClr val="tx1"/>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D1D8C35A-0B83-3254-038E-E93366AC87D2}"/>
              </a:ext>
            </a:extLst>
          </p:cNvPr>
          <p:cNvSpPr txBox="1"/>
          <p:nvPr/>
        </p:nvSpPr>
        <p:spPr>
          <a:xfrm>
            <a:off x="4516676" y="2676760"/>
            <a:ext cx="2306582"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vội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vàng</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199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92883" y="1686677"/>
            <a:ext cx="6345377" cy="210821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sz="3200" dirty="0">
              <a:solidFill>
                <a:schemeClr val="tx1"/>
              </a:solidFill>
              <a:latin typeface="等线"/>
            </a:endParaRPr>
          </a:p>
        </p:txBody>
      </p:sp>
      <p:sp>
        <p:nvSpPr>
          <p:cNvPr id="24" name="TextBox 23"/>
          <p:cNvSpPr txBox="1"/>
          <p:nvPr/>
        </p:nvSpPr>
        <p:spPr>
          <a:xfrm>
            <a:off x="166254" y="692032"/>
            <a:ext cx="8067487" cy="584775"/>
          </a:xfrm>
          <a:prstGeom prst="rect">
            <a:avLst/>
          </a:prstGeom>
          <a:solidFill>
            <a:schemeClr val="bg1"/>
          </a:solidFill>
        </p:spPr>
        <p:txBody>
          <a:bodyPr wrap="square" rtlCol="0">
            <a:spAutoFit/>
          </a:bodyPr>
          <a:lstStyle/>
          <a:p>
            <a:pPr algn="ctr">
              <a:defRPr/>
            </a:pPr>
            <a:r>
              <a:rPr lang="en-US" sz="3200" b="1" i="1" dirty="0" err="1">
                <a:latin typeface="Times New Roman" pitchFamily="18" charset="0"/>
                <a:cs typeface="Times New Roman" pitchFamily="18" charset="0"/>
              </a:rPr>
              <a:t>Câu</a:t>
            </a:r>
            <a:r>
              <a:rPr lang="en-US" sz="3200" b="1" i="1" dirty="0">
                <a:latin typeface="Times New Roman" pitchFamily="18" charset="0"/>
                <a:cs typeface="Times New Roman" pitchFamily="18" charset="0"/>
              </a:rPr>
              <a:t> 2. </a:t>
            </a:r>
            <a:r>
              <a:rPr lang="en-US" sz="3200" b="1" i="1" dirty="0" err="1">
                <a:latin typeface="Times New Roman" pitchFamily="18" charset="0"/>
                <a:cs typeface="Times New Roman" pitchFamily="18" charset="0"/>
              </a:rPr>
              <a:t>Đâu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tính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từ</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chỉ</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đặc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vật</a:t>
            </a:r>
            <a:r>
              <a:rPr lang="en-US" sz="3200" b="1" i="1" dirty="0">
                <a:latin typeface="Times New Roman" pitchFamily="18" charset="0"/>
                <a:cs typeface="Times New Roman" pitchFamily="18" charset="0"/>
              </a:rPr>
              <a:t>?</a:t>
            </a:r>
            <a:endParaRPr lang="en-US" altLang="en-US" sz="3200" b="1" i="1" dirty="0">
              <a:latin typeface="Times New Roman" pitchFamily="18" charset="0"/>
              <a:cs typeface="Times New Roman" pitchFamily="18" charset="0"/>
            </a:endParaRPr>
          </a:p>
        </p:txBody>
      </p:sp>
      <p:sp>
        <p:nvSpPr>
          <p:cNvPr id="25" name="Rectangle 24"/>
          <p:cNvSpPr/>
          <p:nvPr/>
        </p:nvSpPr>
        <p:spPr>
          <a:xfrm>
            <a:off x="4152538" y="2894105"/>
            <a:ext cx="2413211"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D. n</a:t>
            </a:r>
            <a:r>
              <a:rPr lang="en-US" sz="3200" b="1" dirty="0" err="1">
                <a:solidFill>
                  <a:schemeClr val="tx1"/>
                </a:solidFill>
                <a:latin typeface="Times New Roman" pitchFamily="18" charset="0"/>
                <a:cs typeface="Times New Roman" pitchFamily="18" charset="0"/>
              </a:rPr>
              <a:t>hỏ</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bé</a:t>
            </a:r>
            <a:endParaRPr lang="en-US" sz="3200" b="1" dirty="0">
              <a:solidFill>
                <a:schemeClr val="tx1"/>
              </a:solidFill>
              <a:latin typeface="Times New Roman" pitchFamily="18" charset="0"/>
              <a:cs typeface="Times New Roman" pitchFamily="18" charset="0"/>
            </a:endParaRPr>
          </a:p>
        </p:txBody>
      </p:sp>
      <p:sp>
        <p:nvSpPr>
          <p:cNvPr id="26" name="Rectangle 25"/>
          <p:cNvSpPr/>
          <p:nvPr/>
        </p:nvSpPr>
        <p:spPr>
          <a:xfrm>
            <a:off x="166254" y="1633925"/>
            <a:ext cx="2659444"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A. k</a:t>
            </a:r>
            <a:r>
              <a:rPr lang="en-US" sz="3200" b="1" dirty="0" err="1">
                <a:solidFill>
                  <a:schemeClr val="tx1"/>
                </a:solidFill>
                <a:latin typeface="Times New Roman" pitchFamily="18" charset="0"/>
                <a:cs typeface="Times New Roman" pitchFamily="18" charset="0"/>
              </a:rPr>
              <a:t>ín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đáo</a:t>
            </a:r>
            <a:endParaRPr lang="en-US" sz="3200" b="1" dirty="0">
              <a:solidFill>
                <a:schemeClr val="tx1"/>
              </a:solidFill>
              <a:latin typeface="Times New Roman" pitchFamily="18" charset="0"/>
              <a:cs typeface="Times New Roman" pitchFamily="18" charset="0"/>
            </a:endParaRPr>
          </a:p>
        </p:txBody>
      </p:sp>
      <p:sp>
        <p:nvSpPr>
          <p:cNvPr id="27" name="Rectangle 26"/>
          <p:cNvSpPr/>
          <p:nvPr/>
        </p:nvSpPr>
        <p:spPr>
          <a:xfrm>
            <a:off x="415636" y="2826327"/>
            <a:ext cx="2849508"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t</a:t>
            </a:r>
            <a:r>
              <a:rPr lang="en-US" sz="3200" b="1" dirty="0" err="1">
                <a:solidFill>
                  <a:schemeClr val="tx1"/>
                </a:solidFill>
                <a:latin typeface="Times New Roman" pitchFamily="18" charset="0"/>
                <a:cs typeface="Times New Roman" pitchFamily="18" charset="0"/>
              </a:rPr>
              <a:t>hoăn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thoắt</a:t>
            </a:r>
            <a:endParaRPr lang="en-US" sz="3200" b="1" dirty="0">
              <a:solidFill>
                <a:schemeClr val="tx1"/>
              </a:solidFill>
              <a:latin typeface="Times New Roman" pitchFamily="18" charset="0"/>
              <a:cs typeface="Times New Roman" pitchFamily="18" charset="0"/>
            </a:endParaRPr>
          </a:p>
        </p:txBody>
      </p:sp>
      <p:sp>
        <p:nvSpPr>
          <p:cNvPr id="28" name="Rectangle 27"/>
          <p:cNvSpPr/>
          <p:nvPr/>
        </p:nvSpPr>
        <p:spPr>
          <a:xfrm>
            <a:off x="4448176" y="1633924"/>
            <a:ext cx="2634790"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C. x</a:t>
            </a:r>
            <a:r>
              <a:rPr lang="en-US" sz="3200" b="1" dirty="0" err="1">
                <a:solidFill>
                  <a:schemeClr val="tx1"/>
                </a:solidFill>
                <a:latin typeface="Times New Roman" pitchFamily="18" charset="0"/>
                <a:cs typeface="Times New Roman" pitchFamily="18" charset="0"/>
              </a:rPr>
              <a:t>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mướt</a:t>
            </a:r>
            <a:endParaRPr lang="en-US" sz="3200" b="1" dirty="0">
              <a:solidFill>
                <a:schemeClr val="tx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B58357CF-DBAF-C2CC-4578-5460D92FAEF1}"/>
              </a:ext>
            </a:extLst>
          </p:cNvPr>
          <p:cNvSpPr txBox="1"/>
          <p:nvPr/>
        </p:nvSpPr>
        <p:spPr>
          <a:xfrm>
            <a:off x="4340285" y="1646922"/>
            <a:ext cx="2853995"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C. </a:t>
            </a:r>
            <a:r>
              <a:rPr lang="en-US" sz="3200" b="1" dirty="0" err="1">
                <a:solidFill>
                  <a:srgbClr val="FF0000"/>
                </a:solidFill>
                <a:latin typeface="Times New Roman" panose="02020603050405020304" pitchFamily="18" charset="0"/>
                <a:cs typeface="Times New Roman" panose="02020603050405020304" pitchFamily="18" charset="0"/>
              </a:rPr>
              <a:t>xanh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mướt</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EADD087-39B8-9715-12E1-7F17BC196054}"/>
              </a:ext>
            </a:extLst>
          </p:cNvPr>
          <p:cNvSpPr txBox="1"/>
          <p:nvPr/>
        </p:nvSpPr>
        <p:spPr>
          <a:xfrm>
            <a:off x="4208195" y="2901999"/>
            <a:ext cx="2306582" cy="584775"/>
          </a:xfrm>
          <a:prstGeom prst="rect">
            <a:avLst/>
          </a:prstGeom>
          <a:noFill/>
        </p:spPr>
        <p:txBody>
          <a:bodyPr wrap="square">
            <a:spAutoFit/>
          </a:bodyPr>
          <a:lstStyle/>
          <a:p>
            <a:pPr algn="ctr">
              <a:defRPr/>
            </a:pPr>
            <a:r>
              <a:rPr lang="en-US" sz="3200" b="1" dirty="0">
                <a:solidFill>
                  <a:srgbClr val="FF0000"/>
                </a:solidFill>
                <a:latin typeface="Times New Roman" pitchFamily="18" charset="0"/>
                <a:cs typeface="Times New Roman" pitchFamily="18" charset="0"/>
              </a:rPr>
              <a:t>D. </a:t>
            </a:r>
            <a:r>
              <a:rPr lang="en-US" sz="3200" b="1" dirty="0" err="1">
                <a:solidFill>
                  <a:srgbClr val="FF0000"/>
                </a:solidFill>
                <a:latin typeface="Times New Roman" pitchFamily="18" charset="0"/>
                <a:cs typeface="Times New Roman" pitchFamily="18" charset="0"/>
              </a:rPr>
              <a:t>nhỏ</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bé</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6176B6-FC20-6EA9-E961-2173BCA3DB64}"/>
              </a:ext>
            </a:extLst>
          </p:cNvPr>
          <p:cNvSpPr txBox="1"/>
          <p:nvPr/>
        </p:nvSpPr>
        <p:spPr>
          <a:xfrm>
            <a:off x="673786" y="718161"/>
            <a:ext cx="8436334" cy="646331"/>
          </a:xfrm>
          <a:prstGeom prst="rect">
            <a:avLst/>
          </a:prstGeom>
          <a:noFill/>
        </p:spPr>
        <p:txBody>
          <a:bodyPr wrap="square">
            <a:spAutoFit/>
          </a:bodyPr>
          <a:lstStyle/>
          <a:p>
            <a:pPr algn="ctr">
              <a:defRPr/>
            </a:pPr>
            <a:r>
              <a:rPr lang="en-US" altLang="en-US" sz="3600" dirty="0" err="1">
                <a:latin typeface="Times New Roman" panose="02020603050405020304" pitchFamily="18" charset="0"/>
                <a:cs typeface="Times New Roman" pitchFamily="18" charset="0"/>
              </a:rPr>
              <a:t>Câu</a:t>
            </a:r>
            <a:r>
              <a:rPr lang="en-US" altLang="en-US" sz="3600" dirty="0">
                <a:latin typeface="Times New Roman" panose="02020603050405020304" pitchFamily="18" charset="0"/>
                <a:cs typeface="Times New Roman" pitchFamily="18" charset="0"/>
              </a:rPr>
              <a:t> 3. </a:t>
            </a:r>
            <a:r>
              <a:rPr lang="en-US" altLang="en-US" sz="3600" dirty="0" err="1">
                <a:latin typeface="Times New Roman" panose="02020603050405020304" pitchFamily="18" charset="0"/>
                <a:cs typeface="Times New Roman" pitchFamily="18" charset="0"/>
              </a:rPr>
              <a:t>Đâu</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là</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tính</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từ</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chỉ</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đặc</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điểm</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của</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hoạt</a:t>
            </a:r>
            <a:endParaRPr lang="en-US" altLang="en-US" sz="3600" i="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06C80F90-0209-4BF7-6C85-DDA64083F216}"/>
              </a:ext>
            </a:extLst>
          </p:cNvPr>
          <p:cNvSpPr/>
          <p:nvPr/>
        </p:nvSpPr>
        <p:spPr>
          <a:xfrm>
            <a:off x="673786" y="2440594"/>
            <a:ext cx="2718529"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A. v</a:t>
            </a:r>
            <a:r>
              <a:rPr lang="en-US" sz="3600" dirty="0" err="1">
                <a:solidFill>
                  <a:schemeClr val="tx1"/>
                </a:solidFill>
                <a:latin typeface="Times New Roman" pitchFamily="18" charset="0"/>
                <a:cs typeface="Times New Roman" pitchFamily="18" charset="0"/>
              </a:rPr>
              <a:t>àng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óng</a:t>
            </a:r>
            <a:endParaRPr lang="en-US" sz="36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13F24D8-2310-C89C-E318-2D9B18A3A584}"/>
              </a:ext>
            </a:extLst>
          </p:cNvPr>
          <p:cNvSpPr/>
          <p:nvPr/>
        </p:nvSpPr>
        <p:spPr>
          <a:xfrm>
            <a:off x="490308" y="3302000"/>
            <a:ext cx="3481788"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C. n</a:t>
            </a:r>
            <a:r>
              <a:rPr lang="en-US" sz="3600" dirty="0" err="1">
                <a:solidFill>
                  <a:schemeClr val="tx1"/>
                </a:solidFill>
                <a:latin typeface="Times New Roman" pitchFamily="18" charset="0"/>
                <a:cs typeface="Times New Roman" pitchFamily="18" charset="0"/>
              </a:rPr>
              <a:t>hanh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nhẹn</a:t>
            </a:r>
            <a:endParaRPr lang="en-US" sz="36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33DEC39D-D6C6-51C8-5C53-5FBFA3A5FBC9}"/>
              </a:ext>
            </a:extLst>
          </p:cNvPr>
          <p:cNvSpPr/>
          <p:nvPr/>
        </p:nvSpPr>
        <p:spPr>
          <a:xfrm>
            <a:off x="4905608" y="2388702"/>
            <a:ext cx="2814991"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B. xum </a:t>
            </a:r>
            <a:r>
              <a:rPr lang="en-US" sz="3600" dirty="0" err="1">
                <a:solidFill>
                  <a:schemeClr val="tx1"/>
                </a:solidFill>
                <a:latin typeface="Times New Roman" pitchFamily="18" charset="0"/>
                <a:cs typeface="Times New Roman" pitchFamily="18" charset="0"/>
              </a:rPr>
              <a:t>xuê</a:t>
            </a:r>
            <a:endParaRPr lang="en-US" sz="3600"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09254176-E6DF-A65C-0EAA-06761FF02241}"/>
              </a:ext>
            </a:extLst>
          </p:cNvPr>
          <p:cNvSpPr/>
          <p:nvPr/>
        </p:nvSpPr>
        <p:spPr>
          <a:xfrm>
            <a:off x="4905608" y="3463097"/>
            <a:ext cx="2814991"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D. t</a:t>
            </a:r>
            <a:r>
              <a:rPr lang="en-US" sz="3600" dirty="0" err="1">
                <a:solidFill>
                  <a:schemeClr val="tx1"/>
                </a:solidFill>
                <a:latin typeface="Times New Roman" pitchFamily="18" charset="0"/>
                <a:cs typeface="Times New Roman" pitchFamily="18" charset="0"/>
              </a:rPr>
              <a:t>ròn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trịa</a:t>
            </a:r>
            <a:endParaRPr lang="en-US" sz="36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E34D39BC-7CBE-7F54-7764-960B7D14E519}"/>
              </a:ext>
            </a:extLst>
          </p:cNvPr>
          <p:cNvSpPr txBox="1"/>
          <p:nvPr/>
        </p:nvSpPr>
        <p:spPr>
          <a:xfrm>
            <a:off x="954156" y="1234193"/>
            <a:ext cx="1558456" cy="646331"/>
          </a:xfrm>
          <a:prstGeom prst="rect">
            <a:avLst/>
          </a:prstGeom>
          <a:noFill/>
        </p:spPr>
        <p:txBody>
          <a:bodyPr wrap="square">
            <a:spAutoFit/>
          </a:bodyPr>
          <a:lstStyle/>
          <a:p>
            <a:pPr algn="ctr">
              <a:defRPr/>
            </a:pPr>
            <a:r>
              <a:rPr lang="en-US" altLang="en-US" sz="3600" dirty="0" err="1">
                <a:latin typeface="Times New Roman" pitchFamily="18" charset="0"/>
                <a:cs typeface="Times New Roman" pitchFamily="18" charset="0"/>
              </a:rPr>
              <a:t>động</a:t>
            </a:r>
            <a:r>
              <a:rPr lang="en-US" altLang="en-US" sz="3600" dirty="0">
                <a:latin typeface="Times New Roman" pitchFamily="18" charset="0"/>
                <a:cs typeface="Times New Roman" pitchFamily="18" charset="0"/>
              </a:rPr>
              <a:t>?</a:t>
            </a:r>
            <a:endParaRPr lang="en-US" altLang="en-US" sz="3600" i="1"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1744848-22FD-8F03-530F-B1C8188125C0}"/>
              </a:ext>
            </a:extLst>
          </p:cNvPr>
          <p:cNvSpPr txBox="1"/>
          <p:nvPr/>
        </p:nvSpPr>
        <p:spPr>
          <a:xfrm>
            <a:off x="593544" y="3290146"/>
            <a:ext cx="3259414" cy="646331"/>
          </a:xfrm>
          <a:prstGeom prst="rect">
            <a:avLst/>
          </a:prstGeom>
          <a:noFill/>
        </p:spPr>
        <p:txBody>
          <a:bodyPr wrap="square">
            <a:spAutoFit/>
          </a:bodyPr>
          <a:lstStyle/>
          <a:p>
            <a:pPr algn="ctr">
              <a:defRPr/>
            </a:pPr>
            <a:r>
              <a:rPr lang="en-US" sz="3600" dirty="0">
                <a:solidFill>
                  <a:srgbClr val="FF0000"/>
                </a:solidFill>
                <a:latin typeface="Times New Roman" pitchFamily="18" charset="0"/>
                <a:cs typeface="Times New Roman" pitchFamily="18" charset="0"/>
              </a:rPr>
              <a:t>C. </a:t>
            </a:r>
            <a:r>
              <a:rPr lang="en-US" sz="3600" dirty="0" err="1">
                <a:solidFill>
                  <a:srgbClr val="FF0000"/>
                </a:solidFill>
                <a:latin typeface="Times New Roman" pitchFamily="18" charset="0"/>
                <a:cs typeface="Times New Roman" pitchFamily="18" charset="0"/>
              </a:rPr>
              <a:t>nhanh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nhẹn</a:t>
            </a:r>
            <a:r>
              <a:rPr lang="en-US" sz="36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477007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3"/>
          <a:stretch>
            <a:fillRect/>
          </a:stretch>
        </p:blipFill>
        <p:spPr>
          <a:xfrm>
            <a:off x="498763" y="1536958"/>
            <a:ext cx="811624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5"/>
          <p:cNvGrpSpPr/>
          <p:nvPr/>
        </p:nvGrpSpPr>
        <p:grpSpPr>
          <a:xfrm>
            <a:off x="4963925" y="2952960"/>
            <a:ext cx="3871181" cy="1451027"/>
            <a:chOff x="6066520" y="2624849"/>
            <a:chExt cx="5759908" cy="1994148"/>
          </a:xfrm>
        </p:grpSpPr>
        <p:pic>
          <p:nvPicPr>
            <p:cNvPr id="35" name="Picture 22"/>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37" name="TextBox 25"/>
            <p:cNvSpPr txBox="1"/>
            <p:nvPr/>
          </p:nvSpPr>
          <p:spPr>
            <a:xfrm>
              <a:off x="6796779" y="3103240"/>
              <a:ext cx="692157"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B</a:t>
              </a:r>
            </a:p>
          </p:txBody>
        </p:sp>
        <p:sp>
          <p:nvSpPr>
            <p:cNvPr id="38" name="TextBox 31"/>
            <p:cNvSpPr txBox="1"/>
            <p:nvPr/>
          </p:nvSpPr>
          <p:spPr>
            <a:xfrm>
              <a:off x="7386438" y="2939259"/>
              <a:ext cx="3703452" cy="1237209"/>
            </a:xfrm>
            <a:prstGeom prst="rect">
              <a:avLst/>
            </a:prstGeom>
            <a:noFill/>
          </p:spPr>
          <p:txBody>
            <a:bodyPr wrap="square" rtlCol="0">
              <a:spAutoFit/>
            </a:bodyPr>
            <a:lstStyle/>
            <a:p>
              <a:pPr algn="ctr" defTabSz="342900">
                <a:defRPr/>
              </a:pPr>
              <a:r>
                <a:rPr lang="en-US" sz="5250" b="1" dirty="0" err="1">
                  <a:solidFill>
                    <a:srgbClr val="FFFF00"/>
                  </a:solidFill>
                  <a:latin typeface="Times New Roman" panose="02020603050405020304" pitchFamily="18" charset="0"/>
                </a:rPr>
                <a:t>yêu</a:t>
              </a:r>
              <a:endParaRPr lang="en-US" sz="5250" b="1" dirty="0">
                <a:solidFill>
                  <a:srgbClr val="FFFF00"/>
                </a:solidFill>
                <a:latin typeface="Calibri" panose="020F0502020204030204"/>
              </a:endParaRPr>
            </a:p>
          </p:txBody>
        </p:sp>
      </p:grpSp>
      <p:grpSp>
        <p:nvGrpSpPr>
          <p:cNvPr id="8" name="Group 7"/>
          <p:cNvGrpSpPr/>
          <p:nvPr/>
        </p:nvGrpSpPr>
        <p:grpSpPr>
          <a:xfrm>
            <a:off x="875395" y="1077951"/>
            <a:ext cx="1341954" cy="1462397"/>
            <a:chOff x="1135947" y="445813"/>
            <a:chExt cx="2083504" cy="2083504"/>
          </a:xfrm>
        </p:grpSpPr>
        <p:pic>
          <p:nvPicPr>
            <p:cNvPr id="6" name="Picture 8" descr="Káº¿t quáº£ hÃ¬nh áº£nh cho khung trÃ²n giÃ¡ng sinh"/>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00" b="99200" l="2400" r="99200">
                          <a14:foregroundMark x1="5600" y1="37600" x2="5600" y2="37600"/>
                          <a14:foregroundMark x1="5200" y1="41200" x2="6000" y2="46000"/>
                          <a14:foregroundMark x1="7200" y1="34800" x2="15600" y2="24000"/>
                          <a14:foregroundMark x1="7600" y1="53200" x2="8400" y2="61600"/>
                          <a14:foregroundMark x1="5600" y1="56400" x2="9600" y2="69600"/>
                          <a14:foregroundMark x1="28400" y1="5200" x2="28400" y2="5200"/>
                          <a14:foregroundMark x1="19600" y1="5200" x2="19600" y2="5200"/>
                          <a14:foregroundMark x1="76800" y1="49200" x2="76800" y2="49200"/>
                          <a14:foregroundMark x1="27200" y1="70400" x2="33600" y2="72000"/>
                          <a14:foregroundMark x1="41600" y1="78000" x2="46400" y2="76800"/>
                          <a14:foregroundMark x1="38000" y1="80400" x2="42400" y2="78800"/>
                          <a14:foregroundMark x1="47200" y1="76400" x2="49200" y2="76000"/>
                          <a14:foregroundMark x1="47200" y1="81600" x2="56800" y2="84000"/>
                          <a14:foregroundMark x1="79200" y1="59600" x2="79200" y2="59600"/>
                          <a14:foregroundMark x1="89200" y1="51600" x2="89200" y2="51600"/>
                          <a14:foregroundMark x1="89200" y1="54000" x2="8920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135947" y="445813"/>
              <a:ext cx="2083504" cy="2083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9887" y="1090467"/>
              <a:ext cx="1085617" cy="871509"/>
            </a:xfrm>
            <a:prstGeom prst="rect">
              <a:avLst/>
            </a:prstGeom>
            <a:noFill/>
          </p:spPr>
          <p:txBody>
            <a:bodyPr wrap="none" rtlCol="0">
              <a:spAutoFit/>
            </a:bodyPr>
            <a:lstStyle/>
            <a:p>
              <a:pPr defTabSz="342900">
                <a:defRPr/>
              </a:pPr>
              <a:r>
                <a:rPr lang="en-US" sz="3375" b="1" dirty="0">
                  <a:solidFill>
                    <a:prstClr val="black"/>
                  </a:solidFill>
                  <a:latin typeface="Algerian" panose="04020705040A02060702" pitchFamily="82" charset="0"/>
                </a:rPr>
                <a:t>01</a:t>
              </a:r>
            </a:p>
          </p:txBody>
        </p:sp>
      </p:grpSp>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366" b="100000" l="4603" r="97908"/>
                    </a14:imgEffect>
                  </a14:imgLayer>
                </a14:imgProps>
              </a:ext>
            </a:extLst>
          </a:blip>
          <a:stretch>
            <a:fillRect/>
          </a:stretch>
        </p:blipFill>
        <p:spPr>
          <a:xfrm>
            <a:off x="875395" y="1785906"/>
            <a:ext cx="770346" cy="879935"/>
          </a:xfrm>
          <a:prstGeom prst="rect">
            <a:avLst/>
          </a:prstGeom>
        </p:spPr>
      </p:pic>
      <p:pic>
        <p:nvPicPr>
          <p:cNvPr id="42" name="Picture 41"/>
          <p:cNvPicPr>
            <a:picLocks noChangeAspect="1"/>
          </p:cNvPicPr>
          <p:nvPr/>
        </p:nvPicPr>
        <p:blipFill>
          <a:blip r:embed="rId13">
            <a:extLst>
              <a:ext uri="{BEBA8EAE-BF5A-486C-A8C5-ECC9F3942E4B}">
                <a14:imgProps xmlns:a14="http://schemas.microsoft.com/office/drawing/2010/main">
                  <a14:imgLayer r:embed="rId14">
                    <a14:imgEffect>
                      <a14:backgroundRemoval t="366" b="100000" l="4603" r="97908"/>
                    </a14:imgEffect>
                  </a14:imgLayer>
                </a14:imgProps>
              </a:ext>
            </a:extLst>
          </a:blip>
          <a:stretch>
            <a:fillRect/>
          </a:stretch>
        </p:blipFill>
        <p:spPr>
          <a:xfrm rot="2565941">
            <a:off x="725496" y="1914981"/>
            <a:ext cx="480880" cy="549289"/>
          </a:xfrm>
          <a:prstGeom prst="rect">
            <a:avLst/>
          </a:prstGeom>
        </p:spPr>
      </p:pic>
      <p:grpSp>
        <p:nvGrpSpPr>
          <p:cNvPr id="15" name="Group 14"/>
          <p:cNvGrpSpPr/>
          <p:nvPr/>
        </p:nvGrpSpPr>
        <p:grpSpPr>
          <a:xfrm>
            <a:off x="2864716" y="846937"/>
            <a:ext cx="6279284" cy="2447828"/>
            <a:chOff x="3837828" y="445812"/>
            <a:chExt cx="8016698" cy="2390775"/>
          </a:xfrm>
        </p:grpSpPr>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3586" b="97610" l="175" r="99651">
                          <a14:foregroundMark x1="10646" y1="25100" x2="19372" y2="54582"/>
                          <a14:foregroundMark x1="3316" y1="59363" x2="3316" y2="59363"/>
                        </a14:backgroundRemoval>
                      </a14:imgEffect>
                    </a14:imgLayer>
                  </a14:imgProps>
                </a:ext>
              </a:extLst>
            </a:blip>
            <a:stretch>
              <a:fillRect/>
            </a:stretch>
          </p:blipFill>
          <p:spPr>
            <a:xfrm>
              <a:off x="3837828" y="445812"/>
              <a:ext cx="8016698" cy="2390775"/>
            </a:xfrm>
            <a:prstGeom prst="rect">
              <a:avLst/>
            </a:prstGeom>
          </p:spPr>
        </p:pic>
        <p:sp>
          <p:nvSpPr>
            <p:cNvPr id="12" name="TextBox 11"/>
            <p:cNvSpPr txBox="1"/>
            <p:nvPr/>
          </p:nvSpPr>
          <p:spPr>
            <a:xfrm>
              <a:off x="4574407" y="1001238"/>
              <a:ext cx="6150658" cy="901809"/>
            </a:xfrm>
            <a:prstGeom prst="rect">
              <a:avLst/>
            </a:prstGeom>
            <a:noFill/>
          </p:spPr>
          <p:txBody>
            <a:bodyPr wrap="square" rtlCol="0">
              <a:spAutoFit/>
            </a:bodyPr>
            <a:lstStyle/>
            <a:p>
              <a:r>
                <a:rPr lang="en-US" sz="27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latin typeface="Times New Roman" panose="02020603050405020304" pitchFamily="18" charset="0"/>
                  <a:ea typeface="Calibri" panose="020F0502020204030204" pitchFamily="34" charset="0"/>
                  <a:cs typeface="Times New Roman" panose="02020603050405020304" pitchFamily="18" charset="0"/>
                </a:rPr>
                <a:t> 1.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a:t>
              </a:r>
              <a:r>
                <a:rPr lang="en-US" sz="27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3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85851" y="-1374967"/>
            <a:ext cx="1004471" cy="753353"/>
          </a:xfrm>
          <a:prstGeom prst="rect">
            <a:avLst/>
          </a:prstGeom>
        </p:spPr>
      </p:pic>
      <p:grpSp>
        <p:nvGrpSpPr>
          <p:cNvPr id="34" name="Group 33"/>
          <p:cNvGrpSpPr/>
          <p:nvPr/>
        </p:nvGrpSpPr>
        <p:grpSpPr>
          <a:xfrm>
            <a:off x="232555" y="2944057"/>
            <a:ext cx="3871181" cy="1451027"/>
            <a:chOff x="503920" y="2624849"/>
            <a:chExt cx="5759908" cy="1994148"/>
          </a:xfrm>
        </p:grpSpPr>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25" name="TextBox 24"/>
            <p:cNvSpPr txBox="1"/>
            <p:nvPr/>
          </p:nvSpPr>
          <p:spPr>
            <a:xfrm>
              <a:off x="1182334" y="3091186"/>
              <a:ext cx="761324"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A</a:t>
              </a:r>
            </a:p>
          </p:txBody>
        </p:sp>
        <p:sp>
          <p:nvSpPr>
            <p:cNvPr id="29" name="TextBox 28"/>
            <p:cNvSpPr txBox="1"/>
            <p:nvPr/>
          </p:nvSpPr>
          <p:spPr>
            <a:xfrm>
              <a:off x="1686055" y="2941827"/>
              <a:ext cx="3703452" cy="1237209"/>
            </a:xfrm>
            <a:prstGeom prst="rect">
              <a:avLst/>
            </a:prstGeom>
            <a:noFill/>
          </p:spPr>
          <p:txBody>
            <a:bodyPr wrap="square" rtlCol="0">
              <a:spAutoFit/>
            </a:bodyPr>
            <a:lstStyle/>
            <a:p>
              <a:pPr algn="ctr" defTabSz="342900">
                <a:defRPr/>
              </a:pPr>
              <a:r>
                <a:rPr lang="en-US" sz="5250" b="1" dirty="0" err="1">
                  <a:solidFill>
                    <a:prstClr val="white"/>
                  </a:solidFill>
                  <a:latin typeface="Times New Roman" panose="02020603050405020304" pitchFamily="18" charset="0"/>
                </a:rPr>
                <a:t>em</a:t>
              </a:r>
              <a:endParaRPr lang="en-US" sz="5250" b="1" dirty="0">
                <a:solidFill>
                  <a:prstClr val="white"/>
                </a:solidFill>
                <a:latin typeface="Calibri" panose="020F0502020204030204"/>
              </a:endParaRPr>
            </a:p>
          </p:txBody>
        </p:sp>
      </p:grpSp>
      <p:grpSp>
        <p:nvGrpSpPr>
          <p:cNvPr id="36" name="Group 35"/>
          <p:cNvGrpSpPr/>
          <p:nvPr/>
        </p:nvGrpSpPr>
        <p:grpSpPr>
          <a:xfrm>
            <a:off x="4963925" y="2965546"/>
            <a:ext cx="3871181" cy="1451027"/>
            <a:chOff x="6066520" y="2624848"/>
            <a:chExt cx="5759908" cy="1994148"/>
          </a:xfrm>
        </p:grpSpPr>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8"/>
              <a:ext cx="5759908" cy="1994148"/>
            </a:xfrm>
            <a:prstGeom prst="rect">
              <a:avLst/>
            </a:prstGeom>
          </p:spPr>
        </p:pic>
        <p:sp>
          <p:nvSpPr>
            <p:cNvPr id="26" name="TextBox 25"/>
            <p:cNvSpPr txBox="1"/>
            <p:nvPr/>
          </p:nvSpPr>
          <p:spPr>
            <a:xfrm>
              <a:off x="6796779" y="3103241"/>
              <a:ext cx="692157"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B</a:t>
              </a:r>
            </a:p>
          </p:txBody>
        </p:sp>
        <p:sp>
          <p:nvSpPr>
            <p:cNvPr id="32" name="TextBox 31"/>
            <p:cNvSpPr txBox="1"/>
            <p:nvPr/>
          </p:nvSpPr>
          <p:spPr>
            <a:xfrm>
              <a:off x="7386438" y="2939259"/>
              <a:ext cx="3703452" cy="1237209"/>
            </a:xfrm>
            <a:prstGeom prst="rect">
              <a:avLst/>
            </a:prstGeom>
            <a:noFill/>
          </p:spPr>
          <p:txBody>
            <a:bodyPr wrap="square" rtlCol="0">
              <a:spAutoFit/>
            </a:bodyPr>
            <a:lstStyle/>
            <a:p>
              <a:pPr algn="ctr" defTabSz="342900">
                <a:defRPr/>
              </a:pPr>
              <a:r>
                <a:rPr lang="en-US" sz="5250" b="1" dirty="0" err="1">
                  <a:solidFill>
                    <a:prstClr val="white"/>
                  </a:solidFill>
                  <a:latin typeface="Times New Roman" panose="02020603050405020304" pitchFamily="18" charset="0"/>
                </a:rPr>
                <a:t>yêu</a:t>
              </a:r>
              <a:endParaRPr lang="en-US" sz="5250" b="1" dirty="0">
                <a:solidFill>
                  <a:prstClr val="white"/>
                </a:solidFill>
                <a:latin typeface="Calibri" panose="020F0502020204030204"/>
              </a:endParaRPr>
            </a:p>
          </p:txBody>
        </p:sp>
      </p:grpSp>
      <p:pic>
        <p:nvPicPr>
          <p:cNvPr id="3"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18"/>
          <a:stretch>
            <a:fillRect/>
          </a:stretch>
        </p:blipFill>
        <p:spPr>
          <a:xfrm>
            <a:off x="-841373" y="1098664"/>
            <a:ext cx="457200" cy="457200"/>
          </a:xfrm>
          <a:prstGeom prst="rect">
            <a:avLst/>
          </a:prstGeom>
        </p:spPr>
      </p:pic>
      <p:grpSp>
        <p:nvGrpSpPr>
          <p:cNvPr id="24" name="Group 23"/>
          <p:cNvGrpSpPr/>
          <p:nvPr/>
        </p:nvGrpSpPr>
        <p:grpSpPr>
          <a:xfrm>
            <a:off x="2538144" y="4473823"/>
            <a:ext cx="3871181" cy="1451027"/>
            <a:chOff x="6066520" y="2624849"/>
            <a:chExt cx="5759908" cy="1994148"/>
          </a:xfrm>
        </p:grpSpPr>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8" name="TextBox 27"/>
            <p:cNvSpPr txBox="1"/>
            <p:nvPr/>
          </p:nvSpPr>
          <p:spPr>
            <a:xfrm>
              <a:off x="6796779" y="3103240"/>
              <a:ext cx="649225"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C</a:t>
              </a:r>
            </a:p>
          </p:txBody>
        </p:sp>
        <p:sp>
          <p:nvSpPr>
            <p:cNvPr id="30" name="TextBox 29"/>
            <p:cNvSpPr txBox="1"/>
            <p:nvPr/>
          </p:nvSpPr>
          <p:spPr>
            <a:xfrm>
              <a:off x="7998438" y="2904969"/>
              <a:ext cx="3686721" cy="1237209"/>
            </a:xfrm>
            <a:prstGeom prst="rect">
              <a:avLst/>
            </a:prstGeom>
            <a:noFill/>
          </p:spPr>
          <p:txBody>
            <a:bodyPr wrap="square" rtlCol="0">
              <a:spAutoFit/>
            </a:bodyPr>
            <a:lstStyle/>
            <a:p>
              <a:pPr algn="ctr" defTabSz="342900">
                <a:defRPr/>
              </a:pPr>
              <a:r>
                <a:rPr lang="en-US" sz="5250" b="1" dirty="0" err="1">
                  <a:solidFill>
                    <a:prstClr val="white"/>
                  </a:solidFill>
                  <a:latin typeface="Times New Roman" panose="02020603050405020304" pitchFamily="18" charset="0"/>
                  <a:cs typeface="Times New Roman" panose="02020603050405020304" pitchFamily="18" charset="0"/>
                </a:rPr>
                <a:t>trường</a:t>
              </a:r>
              <a:endParaRPr lang="en-US" sz="5250" b="1" dirty="0">
                <a:solidFill>
                  <a:prstClr val="white"/>
                </a:solidFill>
                <a:latin typeface="Times New Roman" panose="02020603050405020304" pitchFamily="18" charset="0"/>
                <a:cs typeface="Times New Roman" panose="02020603050405020304" pitchFamily="18" charset="0"/>
              </a:endParaRPr>
            </a:p>
          </p:txBody>
        </p:sp>
      </p:grpSp>
      <p:pic>
        <p:nvPicPr>
          <p:cNvPr id="31" name="Picture 5" descr="church_bells_ringing_hc"/>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227191" y="1962490"/>
            <a:ext cx="1295950" cy="171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5 second green screen timer - Download Green Screen Tim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67169" y="946128"/>
            <a:ext cx="2962934" cy="1815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0" fill="hold"/>
                                        <p:tgtEl>
                                          <p:spTgt spid="16"/>
                                        </p:tgtEl>
                                      </p:cBhvr>
                                    </p:cmd>
                                  </p:childTnLst>
                                </p:cTn>
                              </p:par>
                              <p:par>
                                <p:cTn id="7" presetID="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250" fill="hold"/>
                                        <p:tgtEl>
                                          <p:spTgt spid="15"/>
                                        </p:tgtEl>
                                        <p:attrNameLst>
                                          <p:attrName>ppt_x</p:attrName>
                                        </p:attrNameLst>
                                      </p:cBhvr>
                                      <p:tavLst>
                                        <p:tav tm="0">
                                          <p:val>
                                            <p:strVal val="#ppt_x"/>
                                          </p:val>
                                        </p:tav>
                                        <p:tav tm="100000">
                                          <p:val>
                                            <p:strVal val="#ppt_x"/>
                                          </p:val>
                                        </p:tav>
                                      </p:tavLst>
                                    </p:anim>
                                    <p:anim calcmode="lin" valueType="num">
                                      <p:cBhvr additive="base">
                                        <p:cTn id="1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83" fill="hold"/>
                                        <p:tgtEl>
                                          <p:spTgt spid="9"/>
                                        </p:tgtEl>
                                      </p:cBhvr>
                                    </p:cmd>
                                  </p:childTnLst>
                                </p:cTn>
                              </p:par>
                            </p:childTnLst>
                          </p:cTn>
                        </p:par>
                        <p:par>
                          <p:cTn id="37" fill="hold">
                            <p:stCondLst>
                              <p:cond delay="6083"/>
                            </p:stCondLst>
                            <p:childTnLst>
                              <p:par>
                                <p:cTn id="38" presetID="10" presetClass="exit" presetSubtype="0" fill="hold" nodeType="after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md type="call" cmd="stop">
                                      <p:cBhvr>
                                        <p:cTn id="41" dur="1">
                                          <p:stCondLst>
                                            <p:cond delay="499"/>
                                          </p:stCondLst>
                                        </p:cTn>
                                        <p:tgtEl>
                                          <p:spTgt spid="9"/>
                                        </p:tgtEl>
                                      </p:cBhvr>
                                    </p:cmd>
                                  </p:childTnLst>
                                </p:cTn>
                              </p:par>
                              <p:par>
                                <p:cTn id="42" presetID="1" presetClass="mediacall" presetSubtype="0" fill="hold" nodeType="withEffect">
                                  <p:stCondLst>
                                    <p:cond delay="0"/>
                                  </p:stCondLst>
                                  <p:childTnLst>
                                    <p:cmd type="call" cmd="playFrom(0.0)">
                                      <p:cBhvr>
                                        <p:cTn id="43" dur="3129" fill="hold"/>
                                        <p:tgtEl>
                                          <p:spTgt spid="3"/>
                                        </p:tgtEl>
                                      </p:cBhvr>
                                    </p:cmd>
                                  </p:childTnLst>
                                </p:cTn>
                              </p:par>
                              <p:par>
                                <p:cTn id="44" presetID="16" presetClass="entr" presetSubtype="21"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par>
                                <p:cTn id="54" presetID="32" presetClass="emph" presetSubtype="0" fill="hold" nodeType="withEffect">
                                  <p:stCondLst>
                                    <p:cond delay="0"/>
                                  </p:stCondLst>
                                  <p:childTnLst>
                                    <p:animRot by="120000">
                                      <p:cBhvr>
                                        <p:cTn id="55" dur="100" fill="hold">
                                          <p:stCondLst>
                                            <p:cond delay="0"/>
                                          </p:stCondLst>
                                        </p:cTn>
                                        <p:tgtEl>
                                          <p:spTgt spid="33"/>
                                        </p:tgtEl>
                                        <p:attrNameLst>
                                          <p:attrName>r</p:attrName>
                                        </p:attrNameLst>
                                      </p:cBhvr>
                                    </p:animRot>
                                    <p:animRot by="-240000">
                                      <p:cBhvr>
                                        <p:cTn id="56" dur="200" fill="hold">
                                          <p:stCondLst>
                                            <p:cond delay="200"/>
                                          </p:stCondLst>
                                        </p:cTn>
                                        <p:tgtEl>
                                          <p:spTgt spid="33"/>
                                        </p:tgtEl>
                                        <p:attrNameLst>
                                          <p:attrName>r</p:attrName>
                                        </p:attrNameLst>
                                      </p:cBhvr>
                                    </p:animRot>
                                    <p:animRot by="240000">
                                      <p:cBhvr>
                                        <p:cTn id="57" dur="200" fill="hold">
                                          <p:stCondLst>
                                            <p:cond delay="400"/>
                                          </p:stCondLst>
                                        </p:cTn>
                                        <p:tgtEl>
                                          <p:spTgt spid="33"/>
                                        </p:tgtEl>
                                        <p:attrNameLst>
                                          <p:attrName>r</p:attrName>
                                        </p:attrNameLst>
                                      </p:cBhvr>
                                    </p:animRot>
                                    <p:animRot by="-240000">
                                      <p:cBhvr>
                                        <p:cTn id="58" dur="200" fill="hold">
                                          <p:stCondLst>
                                            <p:cond delay="600"/>
                                          </p:stCondLst>
                                        </p:cTn>
                                        <p:tgtEl>
                                          <p:spTgt spid="33"/>
                                        </p:tgtEl>
                                        <p:attrNameLst>
                                          <p:attrName>r</p:attrName>
                                        </p:attrNameLst>
                                      </p:cBhvr>
                                    </p:animRot>
                                    <p:animRot by="120000">
                                      <p:cBhvr>
                                        <p:cTn id="59" dur="200" fill="hold">
                                          <p:stCondLst>
                                            <p:cond delay="800"/>
                                          </p:stCondLst>
                                        </p:cTn>
                                        <p:tgtEl>
                                          <p:spTgt spid="33"/>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60600">
                <p:cTn id="60" fill="hold" display="0">
                  <p:stCondLst>
                    <p:cond delay="indefinite"/>
                  </p:stCondLst>
                </p:cTn>
                <p:tgtEl>
                  <p:spTgt spid="16"/>
                </p:tgtEl>
              </p:cMediaNode>
            </p:video>
            <p:audio>
              <p:cMediaNode vol="73400">
                <p:cTn id="61" fill="hold" display="0">
                  <p:stCondLst>
                    <p:cond delay="indefinite"/>
                  </p:stCondLst>
                  <p:endCondLst>
                    <p:cond evt="onStopAudio" delay="0">
                      <p:tgtEl>
                        <p:sldTgt/>
                      </p:tgtEl>
                    </p:cond>
                  </p:endCondLst>
                </p:cTn>
                <p:tgtEl>
                  <p:spTgt spid="3"/>
                </p:tgtEl>
              </p:cMediaNode>
            </p:audio>
            <p:video>
              <p:cMediaNode vol="80000">
                <p:cTn id="6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p:cNvGrpSpPr/>
          <p:nvPr/>
        </p:nvGrpSpPr>
        <p:grpSpPr>
          <a:xfrm>
            <a:off x="219298" y="2937807"/>
            <a:ext cx="8326673" cy="1107811"/>
            <a:chOff x="1190890" y="3730295"/>
            <a:chExt cx="11102231" cy="1477081"/>
          </a:xfrm>
        </p:grpSpPr>
        <p:grpSp>
          <p:nvGrpSpPr>
            <p:cNvPr id="50" name="Group 33"/>
            <p:cNvGrpSpPr/>
            <p:nvPr/>
          </p:nvGrpSpPr>
          <p:grpSpPr>
            <a:xfrm>
              <a:off x="1190890" y="3730295"/>
              <a:ext cx="11102231" cy="1477081"/>
              <a:chOff x="503920" y="2624849"/>
              <a:chExt cx="5759908" cy="1994148"/>
            </a:xfrm>
          </p:grpSpPr>
          <p:pic>
            <p:nvPicPr>
              <p:cNvPr id="51" name="Picture 20"/>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52" name="TextBox 24"/>
              <p:cNvSpPr txBox="1"/>
              <p:nvPr/>
            </p:nvSpPr>
            <p:spPr>
              <a:xfrm>
                <a:off x="1407902" y="3091185"/>
                <a:ext cx="353950" cy="1101120"/>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A</a:t>
                </a:r>
              </a:p>
            </p:txBody>
          </p:sp>
          <p:sp>
            <p:nvSpPr>
              <p:cNvPr id="53" name="TextBox 28"/>
              <p:cNvSpPr txBox="1"/>
              <p:nvPr/>
            </p:nvSpPr>
            <p:spPr>
              <a:xfrm>
                <a:off x="1686055" y="2941829"/>
                <a:ext cx="3703452" cy="1620514"/>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sp>
          <p:nvSpPr>
            <p:cNvPr id="54" name="TextBox 10"/>
            <p:cNvSpPr txBox="1"/>
            <p:nvPr/>
          </p:nvSpPr>
          <p:spPr>
            <a:xfrm>
              <a:off x="4726245" y="3998251"/>
              <a:ext cx="7022286" cy="644023"/>
            </a:xfrm>
            <a:prstGeom prst="rect">
              <a:avLst/>
            </a:prstGeom>
            <a:noFill/>
          </p:spPr>
          <p:txBody>
            <a:bodyPr wrap="square">
              <a:spAutoFit/>
            </a:bodyPr>
            <a:lstStyle/>
            <a:p>
              <a:pPr>
                <a:lnSpc>
                  <a:spcPct val="115000"/>
                </a:lnSpc>
                <a:spcAft>
                  <a:spcPts val="60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t>
              </a:r>
              <a:r>
                <a:rPr lang="vi-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áo, hoa hồng, voi, mặt trời, cầu vồng</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Group 7"/>
          <p:cNvGrpSpPr/>
          <p:nvPr/>
        </p:nvGrpSpPr>
        <p:grpSpPr>
          <a:xfrm>
            <a:off x="875395" y="1077951"/>
            <a:ext cx="1341954" cy="1462397"/>
            <a:chOff x="1135947" y="445813"/>
            <a:chExt cx="2083504" cy="2083504"/>
          </a:xfrm>
        </p:grpSpPr>
        <p:pic>
          <p:nvPicPr>
            <p:cNvPr id="6" name="Picture 8" descr="Káº¿t quáº£ hÃ¬nh áº£nh cho khung trÃ²n giÃ¡ng sinh"/>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00" b="99200" l="2400" r="99200">
                          <a14:foregroundMark x1="5600" y1="37600" x2="5600" y2="37600"/>
                          <a14:foregroundMark x1="5200" y1="41200" x2="6000" y2="46000"/>
                          <a14:foregroundMark x1="7200" y1="34800" x2="15600" y2="24000"/>
                          <a14:foregroundMark x1="7600" y1="53200" x2="8400" y2="61600"/>
                          <a14:foregroundMark x1="5600" y1="56400" x2="9600" y2="69600"/>
                          <a14:foregroundMark x1="28400" y1="5200" x2="28400" y2="5200"/>
                          <a14:foregroundMark x1="19600" y1="5200" x2="19600" y2="5200"/>
                          <a14:foregroundMark x1="76800" y1="49200" x2="76800" y2="49200"/>
                          <a14:foregroundMark x1="27200" y1="70400" x2="33600" y2="72000"/>
                          <a14:foregroundMark x1="41600" y1="78000" x2="46400" y2="76800"/>
                          <a14:foregroundMark x1="38000" y1="80400" x2="42400" y2="78800"/>
                          <a14:foregroundMark x1="47200" y1="76400" x2="49200" y2="76000"/>
                          <a14:foregroundMark x1="47200" y1="81600" x2="56800" y2="84000"/>
                          <a14:foregroundMark x1="79200" y1="59600" x2="79200" y2="59600"/>
                          <a14:foregroundMark x1="89200" y1="51600" x2="89200" y2="51600"/>
                          <a14:foregroundMark x1="89200" y1="54000" x2="8920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135947" y="445813"/>
              <a:ext cx="2083504" cy="2083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3030" y="979733"/>
              <a:ext cx="1085617" cy="871509"/>
            </a:xfrm>
            <a:prstGeom prst="rect">
              <a:avLst/>
            </a:prstGeom>
            <a:noFill/>
          </p:spPr>
          <p:txBody>
            <a:bodyPr wrap="none" rtlCol="0">
              <a:spAutoFit/>
            </a:bodyPr>
            <a:lstStyle/>
            <a:p>
              <a:pPr defTabSz="342900">
                <a:defRPr/>
              </a:pPr>
              <a:r>
                <a:rPr lang="en-US" sz="3375" b="1" dirty="0">
                  <a:solidFill>
                    <a:prstClr val="black"/>
                  </a:solidFill>
                  <a:latin typeface="Algerian" panose="04020705040A02060702" pitchFamily="82" charset="0"/>
                </a:rPr>
                <a:t>02</a:t>
              </a:r>
            </a:p>
          </p:txBody>
        </p:sp>
      </p:gr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backgroundRemoval t="366" b="100000" l="4603" r="97908"/>
                    </a14:imgEffect>
                  </a14:imgLayer>
                </a14:imgProps>
              </a:ext>
            </a:extLst>
          </a:blip>
          <a:stretch>
            <a:fillRect/>
          </a:stretch>
        </p:blipFill>
        <p:spPr>
          <a:xfrm>
            <a:off x="921991" y="1799414"/>
            <a:ext cx="770346" cy="879935"/>
          </a:xfrm>
          <a:prstGeom prst="rect">
            <a:avLst/>
          </a:prstGeom>
        </p:spPr>
      </p:pic>
      <p:pic>
        <p:nvPicPr>
          <p:cNvPr id="42" name="Picture 41"/>
          <p:cNvPicPr>
            <a:picLocks noChangeAspect="1"/>
          </p:cNvPicPr>
          <p:nvPr/>
        </p:nvPicPr>
        <p:blipFill>
          <a:blip r:embed="rId14">
            <a:extLst>
              <a:ext uri="{BEBA8EAE-BF5A-486C-A8C5-ECC9F3942E4B}">
                <a14:imgProps xmlns:a14="http://schemas.microsoft.com/office/drawing/2010/main">
                  <a14:imgLayer r:embed="rId15">
                    <a14:imgEffect>
                      <a14:backgroundRemoval t="366" b="100000" l="4603" r="97908"/>
                    </a14:imgEffect>
                  </a14:imgLayer>
                </a14:imgProps>
              </a:ext>
            </a:extLst>
          </a:blip>
          <a:stretch>
            <a:fillRect/>
          </a:stretch>
        </p:blipFill>
        <p:spPr>
          <a:xfrm rot="2565941">
            <a:off x="725496" y="1914981"/>
            <a:ext cx="480880" cy="549289"/>
          </a:xfrm>
          <a:prstGeom prst="rect">
            <a:avLst/>
          </a:prstGeom>
        </p:spPr>
      </p:pic>
      <p:grpSp>
        <p:nvGrpSpPr>
          <p:cNvPr id="15" name="Group 14"/>
          <p:cNvGrpSpPr/>
          <p:nvPr/>
        </p:nvGrpSpPr>
        <p:grpSpPr>
          <a:xfrm>
            <a:off x="2864716" y="857251"/>
            <a:ext cx="6279284" cy="2447828"/>
            <a:chOff x="3837828" y="445812"/>
            <a:chExt cx="8016698" cy="2390775"/>
          </a:xfrm>
        </p:grpSpPr>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3586" b="97610" l="175" r="99651">
                          <a14:foregroundMark x1="10646" y1="25100" x2="19372" y2="54582"/>
                          <a14:foregroundMark x1="3316" y1="59363" x2="3316" y2="59363"/>
                        </a14:backgroundRemoval>
                      </a14:imgEffect>
                    </a14:imgLayer>
                  </a14:imgProps>
                </a:ext>
              </a:extLst>
            </a:blip>
            <a:stretch>
              <a:fillRect/>
            </a:stretch>
          </p:blipFill>
          <p:spPr>
            <a:xfrm>
              <a:off x="3837828" y="445812"/>
              <a:ext cx="8016698" cy="2390775"/>
            </a:xfrm>
            <a:prstGeom prst="rect">
              <a:avLst/>
            </a:prstGeom>
          </p:spPr>
        </p:pic>
        <p:sp>
          <p:nvSpPr>
            <p:cNvPr id="12" name="TextBox 11"/>
            <p:cNvSpPr txBox="1"/>
            <p:nvPr/>
          </p:nvSpPr>
          <p:spPr>
            <a:xfrm>
              <a:off x="4124048" y="1148738"/>
              <a:ext cx="7682849" cy="986166"/>
            </a:xfrm>
            <a:prstGeom prst="rect">
              <a:avLst/>
            </a:prstGeom>
            <a:noFill/>
          </p:spPr>
          <p:txBody>
            <a:bodyPr wrap="square" rtlCol="0">
              <a:spAutoFit/>
            </a:bodyPr>
            <a:lstStyle/>
            <a:p>
              <a:pPr algn="just">
                <a:lnSpc>
                  <a:spcPct val="115000"/>
                </a:lnSpc>
                <a:spcAft>
                  <a:spcPts val="600"/>
                </a:spcAft>
              </a:pPr>
              <a:r>
                <a:rPr lang="en-US" sz="27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latin typeface="Times New Roman" panose="02020603050405020304" pitchFamily="18" charset="0"/>
                  <a:ea typeface="Calibri" panose="020F0502020204030204" pitchFamily="34" charset="0"/>
                  <a:cs typeface="Times New Roman" panose="02020603050405020304" pitchFamily="18" charset="0"/>
                </a:rPr>
                <a:t> 2. </a:t>
              </a:r>
              <a:r>
                <a:rPr lang="vi-VN" sz="2700" b="1" dirty="0">
                  <a:latin typeface="Times New Roman" panose="02020603050405020304" pitchFamily="18" charset="0"/>
                  <a:ea typeface="Calibri" panose="020F0502020204030204" pitchFamily="34" charset="0"/>
                  <a:cs typeface="Times New Roman" panose="02020603050405020304" pitchFamily="18" charset="0"/>
                </a:rPr>
                <a:t>Dòng nào sau đây đều là danh từ?</a:t>
              </a:r>
              <a:endParaRPr lang="en-US" sz="27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3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085851" y="-1374967"/>
            <a:ext cx="1004471" cy="753353"/>
          </a:xfrm>
          <a:prstGeom prst="rect">
            <a:avLst/>
          </a:prstGeom>
        </p:spPr>
      </p:pic>
      <p:grpSp>
        <p:nvGrpSpPr>
          <p:cNvPr id="34" name="Group 33"/>
          <p:cNvGrpSpPr/>
          <p:nvPr/>
        </p:nvGrpSpPr>
        <p:grpSpPr>
          <a:xfrm>
            <a:off x="232555" y="2944057"/>
            <a:ext cx="8326673" cy="1107811"/>
            <a:chOff x="503920" y="2624849"/>
            <a:chExt cx="5759908" cy="1994148"/>
          </a:xfrm>
        </p:grpSpPr>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25" name="TextBox 24"/>
            <p:cNvSpPr txBox="1"/>
            <p:nvPr/>
          </p:nvSpPr>
          <p:spPr>
            <a:xfrm>
              <a:off x="1407902" y="3091185"/>
              <a:ext cx="353950" cy="1101120"/>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A</a:t>
              </a:r>
            </a:p>
          </p:txBody>
        </p:sp>
        <p:sp>
          <p:nvSpPr>
            <p:cNvPr id="29" name="TextBox 28"/>
            <p:cNvSpPr txBox="1"/>
            <p:nvPr/>
          </p:nvSpPr>
          <p:spPr>
            <a:xfrm>
              <a:off x="1686055" y="2941829"/>
              <a:ext cx="3703452" cy="1620514"/>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grpSp>
        <p:nvGrpSpPr>
          <p:cNvPr id="36" name="Group 35"/>
          <p:cNvGrpSpPr/>
          <p:nvPr/>
        </p:nvGrpSpPr>
        <p:grpSpPr>
          <a:xfrm>
            <a:off x="232553" y="4035811"/>
            <a:ext cx="8277470" cy="1165221"/>
            <a:chOff x="6066520" y="2624849"/>
            <a:chExt cx="5759908" cy="1994148"/>
          </a:xfrm>
        </p:grpSpPr>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6" name="TextBox 25"/>
            <p:cNvSpPr txBox="1"/>
            <p:nvPr/>
          </p:nvSpPr>
          <p:spPr>
            <a:xfrm>
              <a:off x="7007036" y="3103241"/>
              <a:ext cx="323706" cy="1046868"/>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B</a:t>
              </a:r>
            </a:p>
          </p:txBody>
        </p:sp>
        <p:sp>
          <p:nvSpPr>
            <p:cNvPr id="32" name="TextBox 31"/>
            <p:cNvSpPr txBox="1"/>
            <p:nvPr/>
          </p:nvSpPr>
          <p:spPr>
            <a:xfrm>
              <a:off x="7386439" y="2939259"/>
              <a:ext cx="3703452" cy="1540672"/>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pic>
        <p:nvPicPr>
          <p:cNvPr id="39" name="Picture 5" descr="church_bells_ringing_hc"/>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070376" y="2355677"/>
            <a:ext cx="1295950" cy="171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20"/>
          <a:stretch>
            <a:fillRect/>
          </a:stretch>
        </p:blipFill>
        <p:spPr>
          <a:xfrm>
            <a:off x="-841373" y="1098664"/>
            <a:ext cx="457200" cy="457200"/>
          </a:xfrm>
          <a:prstGeom prst="rect">
            <a:avLst/>
          </a:prstGeom>
        </p:spPr>
      </p:pic>
      <p:grpSp>
        <p:nvGrpSpPr>
          <p:cNvPr id="24" name="Group 23"/>
          <p:cNvGrpSpPr/>
          <p:nvPr/>
        </p:nvGrpSpPr>
        <p:grpSpPr>
          <a:xfrm>
            <a:off x="232555" y="4980939"/>
            <a:ext cx="8326673" cy="1233337"/>
            <a:chOff x="6066520" y="2624849"/>
            <a:chExt cx="5759908" cy="1994148"/>
          </a:xfrm>
        </p:grpSpPr>
        <p:pic>
          <p:nvPicPr>
            <p:cNvPr id="27" name="Picture 26"/>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8" name="TextBox 27"/>
            <p:cNvSpPr txBox="1"/>
            <p:nvPr/>
          </p:nvSpPr>
          <p:spPr>
            <a:xfrm>
              <a:off x="7022736" y="3124587"/>
              <a:ext cx="301833" cy="989050"/>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C</a:t>
              </a:r>
            </a:p>
          </p:txBody>
        </p:sp>
        <p:sp>
          <p:nvSpPr>
            <p:cNvPr id="30" name="TextBox 29"/>
            <p:cNvSpPr txBox="1"/>
            <p:nvPr/>
          </p:nvSpPr>
          <p:spPr>
            <a:xfrm>
              <a:off x="7998437" y="2904967"/>
              <a:ext cx="2707672" cy="1455583"/>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sp>
        <p:nvSpPr>
          <p:cNvPr id="11" name="TextBox 10"/>
          <p:cNvSpPr txBox="1"/>
          <p:nvPr/>
        </p:nvSpPr>
        <p:spPr>
          <a:xfrm>
            <a:off x="2777621" y="3213669"/>
            <a:ext cx="5266715" cy="483017"/>
          </a:xfrm>
          <a:prstGeom prst="rect">
            <a:avLst/>
          </a:prstGeom>
          <a:noFill/>
        </p:spPr>
        <p:txBody>
          <a:bodyPr wrap="square">
            <a:spAutoFit/>
          </a:bodyPr>
          <a:lstStyle/>
          <a:p>
            <a:pPr>
              <a:lnSpc>
                <a:spcPct val="115000"/>
              </a:lnSpc>
              <a:spcAft>
                <a:spcPts val="600"/>
              </a:spcAft>
            </a:pP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áo, hoa hồng, voi, mặt trời, cầu vồng</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p:cNvSpPr txBox="1"/>
          <p:nvPr/>
        </p:nvSpPr>
        <p:spPr>
          <a:xfrm>
            <a:off x="2963020" y="4317101"/>
            <a:ext cx="5163911" cy="483017"/>
          </a:xfrm>
          <a:prstGeom prst="rect">
            <a:avLst/>
          </a:prstGeom>
          <a:noFill/>
        </p:spPr>
        <p:txBody>
          <a:bodyPr wrap="square">
            <a:spAutoFit/>
          </a:bodyPr>
          <a:lstStyle/>
          <a:p>
            <a:pPr algn="just">
              <a:lnSpc>
                <a:spcPct val="115000"/>
              </a:lnSpc>
              <a:spcAft>
                <a:spcPts val="600"/>
              </a:spcAft>
            </a:pP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ă</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 ngửi, nhìn, nghe, chơi</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p:cNvSpPr txBox="1"/>
          <p:nvPr/>
        </p:nvSpPr>
        <p:spPr>
          <a:xfrm>
            <a:off x="2880425" y="5258562"/>
            <a:ext cx="5163911" cy="483017"/>
          </a:xfrm>
          <a:prstGeom prst="rect">
            <a:avLst/>
          </a:prstGeom>
          <a:noFill/>
        </p:spPr>
        <p:txBody>
          <a:bodyPr wrap="square">
            <a:spAutoFit/>
          </a:bodyPr>
          <a:lstStyle/>
          <a:p>
            <a:pPr algn="just">
              <a:lnSpc>
                <a:spcPct val="115000"/>
              </a:lnSpc>
              <a:spcAft>
                <a:spcPts val="600"/>
              </a:spcAft>
            </a:pP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ngọt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lừng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to,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5" name="5 second green screen timer - Download Green Screen Tim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125971" y="950615"/>
            <a:ext cx="2962934" cy="1815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0" fill="hold"/>
                                        <p:tgtEl>
                                          <p:spTgt spid="16"/>
                                        </p:tgtEl>
                                      </p:cBhvr>
                                    </p:cmd>
                                  </p:childTnLst>
                                </p:cTn>
                              </p:par>
                              <p:par>
                                <p:cTn id="7" presetID="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250" fill="hold"/>
                                        <p:tgtEl>
                                          <p:spTgt spid="15"/>
                                        </p:tgtEl>
                                        <p:attrNameLst>
                                          <p:attrName>ppt_x</p:attrName>
                                        </p:attrNameLst>
                                      </p:cBhvr>
                                      <p:tavLst>
                                        <p:tav tm="0">
                                          <p:val>
                                            <p:strVal val="#ppt_x"/>
                                          </p:val>
                                        </p:tav>
                                        <p:tav tm="100000">
                                          <p:val>
                                            <p:strVal val="#ppt_x"/>
                                          </p:val>
                                        </p:tav>
                                      </p:tavLst>
                                    </p:anim>
                                    <p:anim calcmode="lin" valueType="num">
                                      <p:cBhvr additive="base">
                                        <p:cTn id="1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suction.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75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83" fill="hold"/>
                                        <p:tgtEl>
                                          <p:spTgt spid="35"/>
                                        </p:tgtEl>
                                      </p:cBhvr>
                                    </p:cmd>
                                  </p:childTnLst>
                                </p:cTn>
                              </p:par>
                            </p:childTnLst>
                          </p:cTn>
                        </p:par>
                        <p:par>
                          <p:cTn id="37" fill="hold">
                            <p:stCondLst>
                              <p:cond delay="6083"/>
                            </p:stCondLst>
                            <p:childTnLst>
                              <p:par>
                                <p:cTn id="38" presetID="10" presetClass="exit" presetSubtype="0" fill="hold" nodeType="after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md type="call" cmd="stop">
                                      <p:cBhvr>
                                        <p:cTn id="41" dur="1">
                                          <p:stCondLst>
                                            <p:cond delay="499"/>
                                          </p:stCondLst>
                                        </p:cTn>
                                        <p:tgtEl>
                                          <p:spTgt spid="35"/>
                                        </p:tgtEl>
                                      </p:cBhvr>
                                    </p:cmd>
                                  </p:childTnLst>
                                </p:cTn>
                              </p:par>
                              <p:par>
                                <p:cTn id="42" presetID="1" presetClass="mediacall" presetSubtype="0" fill="hold" nodeType="withEffect">
                                  <p:stCondLst>
                                    <p:cond delay="0"/>
                                  </p:stCondLst>
                                  <p:childTnLst>
                                    <p:cmd type="call" cmd="playFrom(0.0)">
                                      <p:cBhvr>
                                        <p:cTn id="43" dur="5198" fill="hold"/>
                                        <p:tgtEl>
                                          <p:spTgt spid="3"/>
                                        </p:tgtEl>
                                      </p:cBhvr>
                                    </p:cmd>
                                  </p:childTnLst>
                                </p:cTn>
                              </p:par>
                              <p:par>
                                <p:cTn id="44" presetID="16" presetClass="entr" presetSubtype="21"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9"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62100">
                <p:cTn id="61" fill="hold" display="0">
                  <p:stCondLst>
                    <p:cond delay="indefinite"/>
                  </p:stCondLst>
                </p:cTn>
                <p:tgtEl>
                  <p:spTgt spid="16"/>
                </p:tgtEl>
              </p:cMediaNode>
            </p:video>
            <p:audio>
              <p:cMediaNode vol="80000">
                <p:cTn id="62" fill="hold" display="0">
                  <p:stCondLst>
                    <p:cond delay="indefinite"/>
                  </p:stCondLst>
                  <p:endCondLst>
                    <p:cond evt="onStopAudio" delay="0">
                      <p:tgtEl>
                        <p:sldTgt/>
                      </p:tgtEl>
                    </p:cond>
                  </p:endCondLst>
                </p:cTn>
                <p:tgtEl>
                  <p:spTgt spid="3"/>
                </p:tgtEl>
              </p:cMediaNode>
            </p:audio>
            <p:video>
              <p:cMediaNode vol="80000">
                <p:cTn id="63" fill="hold" display="0">
                  <p:stCondLst>
                    <p:cond delay="indefinite"/>
                  </p:stCondLst>
                </p:cTn>
                <p:tgtEl>
                  <p:spTgt spid="35"/>
                </p:tgtEl>
              </p:cMediaNode>
            </p:vide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302395-848C-F686-2F68-01CD389EC9AB}"/>
              </a:ext>
            </a:extLst>
          </p:cNvPr>
          <p:cNvSpPr txBox="1"/>
          <p:nvPr/>
        </p:nvSpPr>
        <p:spPr>
          <a:xfrm>
            <a:off x="933974" y="403982"/>
            <a:ext cx="10477850" cy="823752"/>
          </a:xfrm>
          <a:prstGeom prst="rect">
            <a:avLst/>
          </a:prstGeom>
          <a:noFill/>
        </p:spPr>
        <p:txBody>
          <a:bodyPr wrap="square" rtlCol="0">
            <a:spAutoFit/>
          </a:bodyPr>
          <a:lstStyle/>
          <a:p>
            <a:pPr defTabSz="457200">
              <a:lnSpc>
                <a:spcPct val="150000"/>
              </a:lnSpc>
              <a:defRPr/>
            </a:pPr>
            <a:r>
              <a:rPr lang="en-US" altLang="en-US" sz="3600" b="1" dirty="0" err="1">
                <a:solidFill>
                  <a:prstClr val="black"/>
                </a:solidFill>
                <a:latin typeface="Times New Roman" panose="02020603050405020304" pitchFamily="18" charset="0"/>
                <a:cs typeface="Times New Roman" panose="02020603050405020304" pitchFamily="18" charset="0"/>
              </a:rPr>
              <a:t>Thứ</a:t>
            </a:r>
            <a:r>
              <a:rPr lang="en-US" altLang="en-US" sz="3600" b="1" dirty="0">
                <a:solidFill>
                  <a:prstClr val="black"/>
                </a:solidFill>
                <a:latin typeface="Times New Roman" panose="02020603050405020304" pitchFamily="18" charset="0"/>
                <a:cs typeface="Times New Roman" panose="02020603050405020304" pitchFamily="18" charset="0"/>
              </a:rPr>
              <a:t> Hai </a:t>
            </a:r>
            <a:r>
              <a:rPr lang="en-US" altLang="en-US" sz="3600" b="1" dirty="0" err="1">
                <a:solidFill>
                  <a:prstClr val="black"/>
                </a:solidFill>
                <a:latin typeface="Times New Roman" panose="02020603050405020304" pitchFamily="18" charset="0"/>
                <a:cs typeface="Times New Roman" panose="02020603050405020304" pitchFamily="18" charset="0"/>
              </a:rPr>
              <a:t>ngày</a:t>
            </a:r>
            <a:r>
              <a:rPr lang="en-US" altLang="en-US" sz="3600" b="1" dirty="0">
                <a:solidFill>
                  <a:prstClr val="black"/>
                </a:solidFill>
                <a:latin typeface="Times New Roman" panose="02020603050405020304" pitchFamily="18" charset="0"/>
                <a:cs typeface="Times New Roman" panose="02020603050405020304" pitchFamily="18" charset="0"/>
              </a:rPr>
              <a:t> 25 </a:t>
            </a:r>
            <a:r>
              <a:rPr lang="en-US" altLang="en-US" sz="3600" b="1" dirty="0" err="1">
                <a:solidFill>
                  <a:prstClr val="black"/>
                </a:solidFill>
                <a:latin typeface="Times New Roman" panose="02020603050405020304" pitchFamily="18" charset="0"/>
                <a:cs typeface="Times New Roman" panose="02020603050405020304" pitchFamily="18" charset="0"/>
              </a:rPr>
              <a:t>tháng</a:t>
            </a:r>
            <a:r>
              <a:rPr lang="en-US" altLang="en-US" sz="3600" b="1" dirty="0">
                <a:solidFill>
                  <a:prstClr val="black"/>
                </a:solidFill>
                <a:latin typeface="Times New Roman" panose="02020603050405020304" pitchFamily="18" charset="0"/>
                <a:cs typeface="Times New Roman" panose="02020603050405020304" pitchFamily="18" charset="0"/>
              </a:rPr>
              <a:t> 11 </a:t>
            </a:r>
            <a:r>
              <a:rPr lang="en-US" altLang="en-US" sz="3600" b="1" dirty="0" err="1">
                <a:solidFill>
                  <a:prstClr val="black"/>
                </a:solidFill>
                <a:latin typeface="Times New Roman" panose="02020603050405020304" pitchFamily="18" charset="0"/>
                <a:cs typeface="Times New Roman" panose="02020603050405020304" pitchFamily="18" charset="0"/>
              </a:rPr>
              <a:t>năm</a:t>
            </a:r>
            <a:r>
              <a:rPr lang="en-US" altLang="en-US" sz="3600" b="1" dirty="0">
                <a:solidFill>
                  <a:prstClr val="black"/>
                </a:solidFill>
                <a:latin typeface="Times New Roman" panose="02020603050405020304" pitchFamily="18" charset="0"/>
                <a:cs typeface="Times New Roman" panose="02020603050405020304" pitchFamily="18" charset="0"/>
              </a:rPr>
              <a:t> 2024</a:t>
            </a:r>
          </a:p>
        </p:txBody>
      </p:sp>
      <p:sp>
        <p:nvSpPr>
          <p:cNvPr id="3" name="TextBox 2">
            <a:extLst>
              <a:ext uri="{FF2B5EF4-FFF2-40B4-BE49-F238E27FC236}">
                <a16:creationId xmlns:a16="http://schemas.microsoft.com/office/drawing/2014/main" id="{35DFB248-3BD5-8A7F-DD04-7E9249C21183}"/>
              </a:ext>
            </a:extLst>
          </p:cNvPr>
          <p:cNvSpPr txBox="1"/>
          <p:nvPr/>
        </p:nvSpPr>
        <p:spPr>
          <a:xfrm>
            <a:off x="1489744" y="982730"/>
            <a:ext cx="6324600" cy="823752"/>
          </a:xfrm>
          <a:prstGeom prst="rect">
            <a:avLst/>
          </a:prstGeom>
          <a:noFill/>
        </p:spPr>
        <p:txBody>
          <a:bodyPr wrap="square" rtlCol="0">
            <a:spAutoFit/>
          </a:bodyPr>
          <a:lstStyle/>
          <a:p>
            <a:pPr algn="ctr" defTabSz="457200">
              <a:lnSpc>
                <a:spcPct val="150000"/>
              </a:lnSpc>
              <a:defRPr/>
            </a:pPr>
            <a:r>
              <a:rPr lang="en-US" altLang="en-US" sz="3600" b="1" dirty="0" err="1">
                <a:solidFill>
                  <a:prstClr val="black"/>
                </a:solidFill>
                <a:latin typeface="Times New Roman" panose="02020603050405020304" pitchFamily="18" charset="0"/>
                <a:cs typeface="Times New Roman" panose="02020603050405020304" pitchFamily="18" charset="0"/>
              </a:rPr>
              <a:t>Tiếng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Việt</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14383B1-5BFF-E65B-307E-A13513B0D902}"/>
              </a:ext>
            </a:extLst>
          </p:cNvPr>
          <p:cNvSpPr txBox="1"/>
          <p:nvPr/>
        </p:nvSpPr>
        <p:spPr>
          <a:xfrm>
            <a:off x="2118221" y="1561478"/>
            <a:ext cx="6324600" cy="823752"/>
          </a:xfrm>
          <a:prstGeom prst="rect">
            <a:avLst/>
          </a:prstGeom>
          <a:noFill/>
        </p:spPr>
        <p:txBody>
          <a:bodyPr wrap="square" rtlCol="0">
            <a:spAutoFit/>
          </a:bodyPr>
          <a:lstStyle/>
          <a:p>
            <a:pPr defTabSz="457200">
              <a:lnSpc>
                <a:spcPct val="150000"/>
              </a:lnSpc>
              <a:defRPr/>
            </a:pPr>
            <a:r>
              <a:rPr lang="en-US" altLang="en-US" sz="3600" b="1" dirty="0" err="1">
                <a:solidFill>
                  <a:srgbClr val="0070C0"/>
                </a:solidFill>
                <a:latin typeface="Times New Roman" panose="02020603050405020304" pitchFamily="18" charset="0"/>
                <a:cs typeface="Times New Roman" panose="02020603050405020304" pitchFamily="18" charset="0"/>
              </a:rPr>
              <a:t>Luyện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từ</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câu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Tính</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từ</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019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79EF2B-3681-DE01-3FAF-AA1BD42016BF}"/>
              </a:ext>
            </a:extLst>
          </p:cNvPr>
          <p:cNvSpPr txBox="1"/>
          <p:nvPr/>
        </p:nvSpPr>
        <p:spPr>
          <a:xfrm>
            <a:off x="778211" y="869693"/>
            <a:ext cx="7714035" cy="255454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YÊU CẦU CẦN ĐẠT</a:t>
            </a:r>
          </a:p>
          <a:p>
            <a:pPr>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gì</a:t>
            </a:r>
            <a:r>
              <a:rPr lang="en-US" sz="3200" b="1" dirty="0">
                <a:solidFill>
                  <a:prstClr val="black"/>
                </a:solidFill>
                <a:latin typeface="Times New Roman" panose="02020603050405020304" pitchFamily="18" charset="0"/>
                <a:cs typeface="Times New Roman" panose="02020603050405020304" pitchFamily="18" charset="0"/>
              </a:rPr>
              <a:t>?</a:t>
            </a:r>
          </a:p>
          <a:p>
            <a:pPr>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đoạn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a:t>
            </a:r>
          </a:p>
          <a:p>
            <a:pPr>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Đặt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miêt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đặc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điểm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sự</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856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BB480-31A1-ADB1-5B0B-C088275809F1}"/>
              </a:ext>
            </a:extLst>
          </p:cNvPr>
          <p:cNvPicPr>
            <a:picLocks noChangeAspect="1"/>
          </p:cNvPicPr>
          <p:nvPr/>
        </p:nvPicPr>
        <p:blipFill>
          <a:blip r:embed="rId2"/>
          <a:stretch>
            <a:fillRect/>
          </a:stretch>
        </p:blipFill>
        <p:spPr>
          <a:xfrm>
            <a:off x="540691" y="1746358"/>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328409" y="878558"/>
            <a:ext cx="9107574" cy="584775"/>
          </a:xfrm>
          <a:prstGeom prst="rect">
            <a:avLst/>
          </a:prstGeom>
          <a:noFill/>
        </p:spPr>
        <p:txBody>
          <a:bodyPr wrap="square">
            <a:spAutoFit/>
          </a:bodyPr>
          <a:lstStyle/>
          <a:p>
            <a:pPr algn="ctr">
              <a:defRPr/>
            </a:pPr>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Tìm từ chỉ đặc điểm theo yêu cầu dưới đây</a:t>
            </a:r>
            <a:endParaRPr lang="en-US" sz="3200" dirty="0">
              <a:latin typeface="Times New Roman" panose="02020603050405020304" pitchFamily="18" charset="0"/>
              <a:cs typeface="Times New Roman" panose="02020603050405020304" pitchFamily="18"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273790" y="6429564"/>
            <a:ext cx="50966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a:solidFill>
                  <a:prstClr val="white">
                    <a:lumMod val="50000"/>
                  </a:prstClr>
                </a:solidFill>
                <a:latin typeface="Times New Roman" panose="02020603050405020304" pitchFamily="18" charset="0"/>
                <a:cs typeface="Times New Roman" panose="02020603050405020304" pitchFamily="18" charset="0"/>
              </a:rPr>
              <a:t>4</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408427" y="2094375"/>
            <a:ext cx="1720105"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táo</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2639642" y="3838484"/>
            <a:ext cx="2452742"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cầu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vồng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5442579" y="3838484"/>
            <a:ext cx="3336586"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chơi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CE98179-0D4E-C65B-64B9-93688FF2A46E}"/>
              </a:ext>
            </a:extLst>
          </p:cNvPr>
          <p:cNvSpPr/>
          <p:nvPr/>
        </p:nvSpPr>
        <p:spPr>
          <a:xfrm>
            <a:off x="301422" y="3838484"/>
            <a:ext cx="2148123"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Màu</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mặt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trời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E7E8DA4-02A6-17DA-C861-68CB24DC4350}"/>
              </a:ext>
            </a:extLst>
          </p:cNvPr>
          <p:cNvSpPr/>
          <p:nvPr/>
        </p:nvSpPr>
        <p:spPr>
          <a:xfrm>
            <a:off x="2555202" y="2094375"/>
            <a:ext cx="2460707"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Mùi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8FBF072-1C00-CEDA-C4F7-4195C6626A01}"/>
              </a:ext>
            </a:extLst>
          </p:cNvPr>
          <p:cNvSpPr/>
          <p:nvPr/>
        </p:nvSpPr>
        <p:spPr>
          <a:xfrm>
            <a:off x="5442579" y="2094375"/>
            <a:ext cx="3154803" cy="1280405"/>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Kích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voi</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A0E9CC84-BC9D-B68C-CCB1-2BC06D77AA3A}"/>
              </a:ext>
            </a:extLst>
          </p:cNvPr>
          <p:cNvCxnSpPr/>
          <p:nvPr/>
        </p:nvCxnSpPr>
        <p:spPr>
          <a:xfrm>
            <a:off x="896636" y="1442112"/>
            <a:ext cx="33171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069C3B3-D6D0-1EDE-B16E-3B22937812B9}"/>
              </a:ext>
            </a:extLst>
          </p:cNvPr>
          <p:cNvCxnSpPr>
            <a:cxnSpLocks/>
          </p:cNvCxnSpPr>
          <p:nvPr/>
        </p:nvCxnSpPr>
        <p:spPr>
          <a:xfrm>
            <a:off x="5280250" y="1463333"/>
            <a:ext cx="27426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9" grpId="0" animBg="1"/>
      <p:bldP spid="18" grpId="0" animBg="1"/>
      <p:bldP spid="2" grpId="0" animBg="1"/>
      <p:bldP spid="8"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1311</TotalTime>
  <Words>1530</Words>
  <Application>Microsoft Office PowerPoint</Application>
  <PresentationFormat>On-screen Show (4:3)</PresentationFormat>
  <Paragraphs>202</Paragraphs>
  <Slides>33</Slides>
  <Notes>10</Notes>
  <HiddenSlides>0</HiddenSlides>
  <MMClips>12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#9Slide03 AmpleSoft Bold</vt:lpstr>
      <vt:lpstr>#9Slide07 Pangolin</vt:lpstr>
      <vt:lpstr>Algerian</vt:lpstr>
      <vt:lpstr>Arial</vt:lpstr>
      <vt:lpstr>Calibri</vt:lpstr>
      <vt:lpstr>Calibri Light</vt:lpstr>
      <vt:lpstr>Cormorant Infant</vt:lpstr>
      <vt:lpstr>等线</vt:lpstr>
      <vt:lpstr>Times New Roman</vt:lpstr>
      <vt:lpstr>Times New Roman Bold</vt:lpstr>
      <vt:lpstr>UTM Showcard</vt:lpstr>
      <vt:lpstr>Wingdings</vt:lpstr>
      <vt:lpstr>字体视界-蓝瘦想哭体</vt:lpstr>
      <vt:lpstr>字魂156号-萌趣苏打饼</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197</cp:revision>
  <cp:lastPrinted>2024-11-24T22:31:56Z</cp:lastPrinted>
  <dcterms:created xsi:type="dcterms:W3CDTF">2023-09-17T08:15:16Z</dcterms:created>
  <dcterms:modified xsi:type="dcterms:W3CDTF">2024-11-25T03:24:33Z</dcterms:modified>
</cp:coreProperties>
</file>