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 id="2147483835" r:id="rId2"/>
    <p:sldMasterId id="2147483847" r:id="rId3"/>
    <p:sldMasterId id="2147483859" r:id="rId4"/>
    <p:sldMasterId id="2147483871" r:id="rId5"/>
    <p:sldMasterId id="2147483897" r:id="rId6"/>
  </p:sldMasterIdLst>
  <p:notesMasterIdLst>
    <p:notesMasterId r:id="rId22"/>
  </p:notesMasterIdLst>
  <p:sldIdLst>
    <p:sldId id="2007577196" r:id="rId7"/>
    <p:sldId id="2007577194" r:id="rId8"/>
    <p:sldId id="277" r:id="rId9"/>
    <p:sldId id="339" r:id="rId10"/>
    <p:sldId id="2007577343" r:id="rId11"/>
    <p:sldId id="2007577199" r:id="rId12"/>
    <p:sldId id="2007577200" r:id="rId13"/>
    <p:sldId id="341" r:id="rId14"/>
    <p:sldId id="2007577201" r:id="rId15"/>
    <p:sldId id="2007577202" r:id="rId16"/>
    <p:sldId id="2007577203" r:id="rId17"/>
    <p:sldId id="2007577204" r:id="rId18"/>
    <p:sldId id="363" r:id="rId19"/>
    <p:sldId id="2007577342"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73" d="100"/>
          <a:sy n="73" d="100"/>
        </p:scale>
        <p:origin x="107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67343-F4B4-40B6-AC06-39A3EF48849C}" type="datetimeFigureOut">
              <a:rPr lang="en-US" smtClean="0"/>
              <a:t>9/27/2025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46EEA-2DBF-443E-9278-E46D419EF31F}" type="slidenum">
              <a:rPr lang="en-US" smtClean="0"/>
              <a:t>‹#›</a:t>
            </a:fld>
            <a:endParaRPr lang="en-US"/>
          </a:p>
        </p:txBody>
      </p:sp>
    </p:spTree>
    <p:extLst>
      <p:ext uri="{BB962C8B-B14F-4D97-AF65-F5344CB8AC3E}">
        <p14:creationId xmlns:p14="http://schemas.microsoft.com/office/powerpoint/2010/main" val="358507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3D085-EF64-4866-B56F-E969A7C34C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757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66693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9840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8631F-F9D7-468D-AE83-AF4FD4A665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6CD68F8-ACA0-4AB4-89DB-165B1DD96F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E898DD-2791-476E-98F3-48978B37C80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B98FD3D-7953-4872-B3DD-1422991C85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18AF9E-49F1-403C-8BCB-D5878E8D1E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2208024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586C0-F2C7-4247-A80F-45DFBABC7E6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5E0CE88-8135-4902-9F6B-EF99EE1A1D7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F5D12E-D3D8-47D9-BF0E-2EC5FC543D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5A6628-7652-4659-9A42-80BAB6CC0E9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7718A1-420B-49F7-A885-C71F024DFCD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501935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8BB5129-965F-45E3-9AC4-EB700E06C81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AFDAB11-13C0-4070-85CD-D042DAE32E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FC6C37-BB77-4C29-9392-B30DF846679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866BC46-C0EF-47FA-8D8D-6FCC12B2547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3BA121F-894B-44AD-81E6-0B9A138D18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2684969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5387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343983138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345371853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95944175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94524577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64396159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98569838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7320425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F8583B-BA32-487A-B5C8-39FDE1F92B6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29E14A3-73D1-4935-AC65-D819728B417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7D6A88-6199-4CEA-B7BC-3BA674A482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B39FCCE-55CE-4E03-8CE3-88CB9BE26F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BAB5084-C718-4904-BF46-AFC0EF863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933951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31898181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9731874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30623190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85313241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352721153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382508474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73082306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417831577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48369917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4620628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D3FB2-BD7D-4E78-B01C-78E5CE73886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307959-104E-4830-A994-F0DC7C28EAA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4C9FB5B-40A0-41FE-A57D-BA7288D73B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2F256C9-150B-41BE-8F11-ED0E54ED723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3E2C922-2383-481A-9F18-8F0AC6C11B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330233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75136013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3562261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79104887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56943660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64710496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134179591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354767885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573019750"/>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87411493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7114767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4486A4-EE6D-4FFD-89A7-24ABCE45BF2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BA03CFC-8B9D-416C-9151-1019C61DEAB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57750F1-D92C-426F-BA44-6B92F0EEFD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4C4714A-68F8-4B23-BF51-AD5A36EC0E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C8FEB43-AAAD-4EAE-AC10-AE1AF3043F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6023177-90F4-4953-9C73-02A56DA6B1F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5713204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02755049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43442090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19181531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8664347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54187942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26156330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84A2-603E-7DF9-2B7E-3B232EF57E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126A386-7DA4-85D9-335B-BD20084E47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5FB015-4AED-52CC-1D7F-E8C147AA3213}"/>
              </a:ext>
            </a:extLst>
          </p:cNvPr>
          <p:cNvSpPr>
            <a:spLocks noGrp="1"/>
          </p:cNvSpPr>
          <p:nvPr>
            <p:ph type="dt" sz="half" idx="10"/>
          </p:nvPr>
        </p:nvSpPr>
        <p:spPr/>
        <p:txBody>
          <a:bodyPr/>
          <a:lstStyle/>
          <a:p>
            <a:fld id="{8BA5C630-B771-4C20-BB28-8ADB42C614B7}" type="datetimeFigureOut">
              <a:rPr lang="vi-VN" smtClean="0"/>
              <a:t>27/09/2025</a:t>
            </a:fld>
            <a:endParaRPr lang="vi-VN"/>
          </a:p>
        </p:txBody>
      </p:sp>
      <p:sp>
        <p:nvSpPr>
          <p:cNvPr id="5" name="Footer Placeholder 4">
            <a:extLst>
              <a:ext uri="{FF2B5EF4-FFF2-40B4-BE49-F238E27FC236}">
                <a16:creationId xmlns:a16="http://schemas.microsoft.com/office/drawing/2014/main" id="{8FBFBA5C-F097-5AF4-32C4-D0A67C6E61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684485A-3FB1-5C8F-5525-64FE713E2DDA}"/>
              </a:ext>
            </a:extLst>
          </p:cNvPr>
          <p:cNvSpPr>
            <a:spLocks noGrp="1"/>
          </p:cNvSpPr>
          <p:nvPr>
            <p:ph type="sldNum" sz="quarter" idx="12"/>
          </p:nvPr>
        </p:nvSpPr>
        <p:spPr/>
        <p:txBody>
          <a:bodyPr/>
          <a:lstStyle/>
          <a:p>
            <a:fld id="{B3F7A2DF-AC52-46E5-84FB-D17F70BA8768}" type="slidenum">
              <a:rPr lang="vi-VN" smtClean="0"/>
              <a:t>‹#›</a:t>
            </a:fld>
            <a:endParaRPr lang="vi-VN"/>
          </a:p>
        </p:txBody>
      </p:sp>
    </p:spTree>
    <p:extLst>
      <p:ext uri="{BB962C8B-B14F-4D97-AF65-F5344CB8AC3E}">
        <p14:creationId xmlns:p14="http://schemas.microsoft.com/office/powerpoint/2010/main" val="2402770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050857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11943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24297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E32EBF-C29C-4913-A99B-62029E96FF4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FCB568-B508-4C92-9F5A-155AB173A4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AEAA0B-8598-445F-A6FE-EFD4A2D2FC8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1C0FD6-5501-4E7D-9399-E156FFA429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080D109-339A-4629-9DEC-533E6EB38AD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D844517-7643-46B4-B3E7-A18DE9B52E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A5AF02B1-A407-4128-A327-9D8F52D45D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A580E2A-6296-40AF-8302-F831C37116A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7730876"/>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077933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02403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436466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020174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4341862"/>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6500005"/>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596279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1431323"/>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5810110"/>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206535488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6B51D7-57F0-4763-A7B0-00E86217F3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80367A-7A3E-4F26-BDED-C9A18839F9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F78E879-17DA-41F8-BCDA-5E44ACBF1D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20A9709-104E-43EB-B553-9D4BD161324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45908447"/>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636262475"/>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829326682"/>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58765317"/>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8302591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8070548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87482555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01006383"/>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68958046"/>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892555"/>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0738287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DC706D-104D-4DAA-B897-9008AED906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01F2DA2-AE27-492A-B5E4-D9D9ED2C2E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E6AB9A2-1995-4A12-9846-0EB97907AB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975225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334E6D-ACB1-4873-B04D-FE9B2BFAB9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020EB8C-3F85-45F8-A5FD-3E5D5FA5068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7BE4F5-BF4B-49A4-9EE6-62B3F8739A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90BA0E-C953-43DA-B780-655AB75A3A1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A604E7DE-612D-4B76-8083-70696D4FC2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4B739B6-4716-4327-A234-02F73AE80DB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583312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FC620-D743-4E59-9AB9-038A6517B3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EAEB869-17FF-4A5C-9863-FD8B0E5D91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78C5F13-2386-4423-8911-CE5BCC029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26C84-C25D-45A6-B8E9-2541E87E25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272DF-2D07-4156-B210-6E83B172063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10172DD-11AC-47F3-8DFD-A795827F339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851B82B-2877-4B0C-8455-0BC14235183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D0690-9978-4EE9-A46D-313AD8CD361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533405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60041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84971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78874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44506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909"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98767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80" r:id="rId3"/>
    <p:sldLayoutId id="2147483881" r:id="rId4"/>
    <p:sldLayoutId id="2147483882" r:id="rId5"/>
    <p:sldLayoutId id="2147483883" r:id="rId6"/>
    <p:sldLayoutId id="2147483884" r:id="rId7"/>
    <p:sldLayoutId id="2147483892" r:id="rId8"/>
    <p:sldLayoutId id="2147483893" r:id="rId9"/>
    <p:sldLayoutId id="2147483894" r:id="rId10"/>
    <p:sldLayoutId id="2147483895" r:id="rId11"/>
    <p:sldLayoutId id="2147483896"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2660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6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hể dục buổi sáng_1080p">
            <a:hlinkClick r:id="" action="ppaction://media"/>
            <a:extLst>
              <a:ext uri="{FF2B5EF4-FFF2-40B4-BE49-F238E27FC236}">
                <a16:creationId xmlns:a16="http://schemas.microsoft.com/office/drawing/2014/main" id="{53E285B1-DB5A-D0A3-2B09-6F55CB2D06E1}"/>
              </a:ext>
            </a:extLst>
          </p:cNvPr>
          <p:cNvPicPr>
            <a:picLocks noChangeAspect="1"/>
          </p:cNvPicPr>
          <p:nvPr>
            <a:videoFile r:link="rId1"/>
            <p:extLst>
              <p:ext uri="{DAA4B4D4-6D71-4841-9C94-3DE7FCFB9230}">
                <p14:media xmlns:p14="http://schemas.microsoft.com/office/powerpoint/2010/main" r:embed="rId2">
                  <p14:trim st="64568" end="5962"/>
                </p14:media>
              </p:ext>
            </p:extLst>
          </p:nvPr>
        </p:nvPicPr>
        <p:blipFill>
          <a:blip r:embed="rId4"/>
          <a:stretch>
            <a:fillRect/>
          </a:stretch>
        </p:blipFill>
        <p:spPr>
          <a:xfrm>
            <a:off x="-2680138" y="-2490952"/>
            <a:ext cx="18290553" cy="10288436"/>
          </a:xfrm>
          <a:prstGeom prst="rect">
            <a:avLst/>
          </a:prstGeom>
        </p:spPr>
      </p:pic>
    </p:spTree>
    <p:extLst>
      <p:ext uri="{BB962C8B-B14F-4D97-AF65-F5344CB8AC3E}">
        <p14:creationId xmlns:p14="http://schemas.microsoft.com/office/powerpoint/2010/main" val="101845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780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luo_Video_Create an animated video of fo_426369813832536072">
            <a:hlinkClick r:id="" action="ppaction://media"/>
            <a:extLst>
              <a:ext uri="{FF2B5EF4-FFF2-40B4-BE49-F238E27FC236}">
                <a16:creationId xmlns:a16="http://schemas.microsoft.com/office/drawing/2014/main" id="{E87CD3F6-2AF6-4A97-97CD-93C1A809D4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8778875" cy="5851525"/>
          </a:xfrm>
          <a:prstGeom prst="rect">
            <a:avLst/>
          </a:prstGeom>
        </p:spPr>
      </p:pic>
      <p:sp>
        <p:nvSpPr>
          <p:cNvPr id="3" name="TextBox 2">
            <a:extLst>
              <a:ext uri="{FF2B5EF4-FFF2-40B4-BE49-F238E27FC236}">
                <a16:creationId xmlns:a16="http://schemas.microsoft.com/office/drawing/2014/main" id="{D480D604-28B6-4DC4-B999-6382E7FD8B1A}"/>
              </a:ext>
            </a:extLst>
          </p:cNvPr>
          <p:cNvSpPr txBox="1"/>
          <p:nvPr/>
        </p:nvSpPr>
        <p:spPr>
          <a:xfrm>
            <a:off x="9465546" y="743578"/>
            <a:ext cx="2301073" cy="677108"/>
          </a:xfrm>
          <a:prstGeom prst="rect">
            <a:avLst/>
          </a:prstGeom>
          <a:noFill/>
        </p:spPr>
        <p:txBody>
          <a:bodyPr wrap="square" rtlCol="0">
            <a:spAutoFit/>
          </a:bodyPr>
          <a:lstStyle/>
          <a:p>
            <a:r>
              <a:rPr lang="en-US" sz="3800">
                <a:latin typeface="Times New Roman" panose="02020603050405020304" pitchFamily="18" charset="0"/>
                <a:cs typeface="Times New Roman" panose="02020603050405020304" pitchFamily="18" charset="0"/>
              </a:rPr>
              <a:t>tập thể dục</a:t>
            </a:r>
          </a:p>
        </p:txBody>
      </p:sp>
    </p:spTree>
    <p:extLst>
      <p:ext uri="{BB962C8B-B14F-4D97-AF65-F5344CB8AC3E}">
        <p14:creationId xmlns:p14="http://schemas.microsoft.com/office/powerpoint/2010/main" val="2389211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luo_Video_ngân">
            <a:hlinkClick r:id="" action="ppaction://media"/>
            <a:extLst>
              <a:ext uri="{FF2B5EF4-FFF2-40B4-BE49-F238E27FC236}">
                <a16:creationId xmlns:a16="http://schemas.microsoft.com/office/drawing/2014/main" id="{A00BE275-DE4F-4341-9DDA-037B7EA8E2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8778875" cy="5851525"/>
          </a:xfrm>
          <a:prstGeom prst="rect">
            <a:avLst/>
          </a:prstGeom>
        </p:spPr>
      </p:pic>
      <p:sp>
        <p:nvSpPr>
          <p:cNvPr id="3" name="TextBox 2">
            <a:extLst>
              <a:ext uri="{FF2B5EF4-FFF2-40B4-BE49-F238E27FC236}">
                <a16:creationId xmlns:a16="http://schemas.microsoft.com/office/drawing/2014/main" id="{59C0A441-885B-428C-A076-14BC69456870}"/>
              </a:ext>
            </a:extLst>
          </p:cNvPr>
          <p:cNvSpPr txBox="1"/>
          <p:nvPr/>
        </p:nvSpPr>
        <p:spPr>
          <a:xfrm>
            <a:off x="9515788" y="914399"/>
            <a:ext cx="2100106" cy="2431435"/>
          </a:xfrm>
          <a:prstGeom prst="rect">
            <a:avLst/>
          </a:prstGeom>
          <a:noFill/>
        </p:spPr>
        <p:txBody>
          <a:bodyPr wrap="square" rtlCol="0">
            <a:spAutoFit/>
          </a:bodyPr>
          <a:lstStyle/>
          <a:p>
            <a:r>
              <a:rPr lang="en-US" sz="3800">
                <a:latin typeface="Times New Roman" panose="02020603050405020304" pitchFamily="18" charset="0"/>
                <a:cs typeface="Times New Roman" panose="02020603050405020304" pitchFamily="18" charset="0"/>
              </a:rPr>
              <a:t>đuổi bắt, rượt đuổi</a:t>
            </a:r>
          </a:p>
          <a:p>
            <a:r>
              <a:rPr lang="en-US" sz="3800">
                <a:latin typeface="Times New Roman" panose="02020603050405020304" pitchFamily="18" charset="0"/>
                <a:cs typeface="Times New Roman" panose="02020603050405020304" pitchFamily="18" charset="0"/>
              </a:rPr>
              <a:t>nhảy dây</a:t>
            </a:r>
          </a:p>
          <a:p>
            <a:r>
              <a:rPr lang="en-US" sz="3800">
                <a:latin typeface="Times New Roman" panose="02020603050405020304" pitchFamily="18" charset="0"/>
                <a:cs typeface="Times New Roman" panose="02020603050405020304" pitchFamily="18" charset="0"/>
              </a:rPr>
              <a:t>đá cầu</a:t>
            </a:r>
          </a:p>
        </p:txBody>
      </p:sp>
    </p:spTree>
    <p:extLst>
      <p:ext uri="{BB962C8B-B14F-4D97-AF65-F5344CB8AC3E}">
        <p14:creationId xmlns:p14="http://schemas.microsoft.com/office/powerpoint/2010/main" val="1210348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EB1C6F-8CB5-4CD7-991F-DB49DA676CCD}"/>
              </a:ext>
            </a:extLst>
          </p:cNvPr>
          <p:cNvGraphicFramePr>
            <a:graphicFrameLocks noGrp="1"/>
          </p:cNvGraphicFramePr>
          <p:nvPr>
            <p:extLst>
              <p:ext uri="{D42A27DB-BD31-4B8C-83A1-F6EECF244321}">
                <p14:modId xmlns:p14="http://schemas.microsoft.com/office/powerpoint/2010/main" val="1601179996"/>
              </p:ext>
            </p:extLst>
          </p:nvPr>
        </p:nvGraphicFramePr>
        <p:xfrm>
          <a:off x="914400" y="458406"/>
          <a:ext cx="10400044" cy="5211436"/>
        </p:xfrm>
        <a:graphic>
          <a:graphicData uri="http://schemas.openxmlformats.org/drawingml/2006/table">
            <a:tbl>
              <a:tblPr firstRow="1" bandRow="1">
                <a:tableStyleId>{5C22544A-7EE6-4342-B048-85BDC9FD1C3A}</a:tableStyleId>
              </a:tblPr>
              <a:tblGrid>
                <a:gridCol w="5104028">
                  <a:extLst>
                    <a:ext uri="{9D8B030D-6E8A-4147-A177-3AD203B41FA5}">
                      <a16:colId xmlns:a16="http://schemas.microsoft.com/office/drawing/2014/main" val="2058232525"/>
                    </a:ext>
                  </a:extLst>
                </a:gridCol>
                <a:gridCol w="5296016">
                  <a:extLst>
                    <a:ext uri="{9D8B030D-6E8A-4147-A177-3AD203B41FA5}">
                      <a16:colId xmlns:a16="http://schemas.microsoft.com/office/drawing/2014/main" val="2959693565"/>
                    </a:ext>
                  </a:extLst>
                </a:gridCol>
              </a:tblGrid>
              <a:tr h="669916">
                <a:tc>
                  <a:txBody>
                    <a:bodyPr/>
                    <a:lstStyle/>
                    <a:p>
                      <a:pPr algn="ctr"/>
                      <a:r>
                        <a:rPr lang="en-US" sz="3600">
                          <a:latin typeface="Times New Roman" panose="02020603050405020304" pitchFamily="18" charset="0"/>
                          <a:cs typeface="Times New Roman" panose="02020603050405020304" pitchFamily="18" charset="0"/>
                        </a:rPr>
                        <a:t>Từ chỉ sự vật</a:t>
                      </a:r>
                    </a:p>
                  </a:txBody>
                  <a:tcPr>
                    <a:solidFill>
                      <a:srgbClr val="FF0000"/>
                    </a:solidFill>
                  </a:tcPr>
                </a:tc>
                <a:tc>
                  <a:txBody>
                    <a:bodyPr/>
                    <a:lstStyle/>
                    <a:p>
                      <a:pPr algn="ctr"/>
                      <a:r>
                        <a:rPr lang="en-US" sz="3600">
                          <a:latin typeface="Times New Roman" panose="02020603050405020304" pitchFamily="18" charset="0"/>
                          <a:cs typeface="Times New Roman" panose="02020603050405020304" pitchFamily="18" charset="0"/>
                        </a:rPr>
                        <a:t>Từ chỉ hoạt động</a:t>
                      </a:r>
                    </a:p>
                  </a:txBody>
                  <a:tcPr>
                    <a:solidFill>
                      <a:srgbClr val="FF0000"/>
                    </a:solidFill>
                  </a:tcPr>
                </a:tc>
                <a:extLst>
                  <a:ext uri="{0D108BD9-81ED-4DB2-BD59-A6C34878D82A}">
                    <a16:rowId xmlns:a16="http://schemas.microsoft.com/office/drawing/2014/main" val="2008400940"/>
                  </a:ext>
                </a:extLst>
              </a:tr>
              <a:tr h="1061475">
                <a:tc>
                  <a:txBody>
                    <a:bodyPr/>
                    <a:lstStyle/>
                    <a:p>
                      <a:r>
                        <a:rPr lang="en-US" sz="3200">
                          <a:solidFill>
                            <a:srgbClr val="002060"/>
                          </a:solidFill>
                          <a:latin typeface="Times New Roman" panose="02020603050405020304" pitchFamily="18" charset="0"/>
                          <a:cs typeface="Times New Roman" panose="02020603050405020304" pitchFamily="18" charset="0"/>
                        </a:rPr>
                        <a:t>học sinh, thầy giáo, </a:t>
                      </a:r>
                    </a:p>
                  </a:txBody>
                  <a:tcPr>
                    <a:solidFill>
                      <a:schemeClr val="accent2">
                        <a:lumMod val="20000"/>
                        <a:lumOff val="80000"/>
                      </a:schemeClr>
                    </a:solidFill>
                  </a:tcPr>
                </a:tc>
                <a:tc>
                  <a:txBody>
                    <a:bodyPr/>
                    <a:lstStyle/>
                    <a:p>
                      <a:r>
                        <a:rPr lang="en-US" sz="3200">
                          <a:solidFill>
                            <a:srgbClr val="002060"/>
                          </a:solidFill>
                          <a:latin typeface="Times New Roman" panose="02020603050405020304" pitchFamily="18" charset="0"/>
                          <a:cs typeface="Times New Roman" panose="02020603050405020304" pitchFamily="18" charset="0"/>
                        </a:rPr>
                        <a:t>đọc sách, học bài, </a:t>
                      </a:r>
                    </a:p>
                    <a:p>
                      <a:r>
                        <a:rPr lang="en-US" sz="3200">
                          <a:solidFill>
                            <a:srgbClr val="002060"/>
                          </a:solidFill>
                          <a:latin typeface="Times New Roman" panose="02020603050405020304" pitchFamily="18" charset="0"/>
                          <a:cs typeface="Times New Roman" panose="02020603050405020304" pitchFamily="18" charset="0"/>
                        </a:rPr>
                        <a:t>viết bài, làm bài, </a:t>
                      </a:r>
                    </a:p>
                  </a:txBody>
                  <a:tcPr>
                    <a:solidFill>
                      <a:schemeClr val="accent2">
                        <a:lumMod val="20000"/>
                        <a:lumOff val="80000"/>
                      </a:schemeClr>
                    </a:solidFill>
                  </a:tcPr>
                </a:tc>
                <a:extLst>
                  <a:ext uri="{0D108BD9-81ED-4DB2-BD59-A6C34878D82A}">
                    <a16:rowId xmlns:a16="http://schemas.microsoft.com/office/drawing/2014/main" val="3833816183"/>
                  </a:ext>
                </a:extLst>
              </a:tr>
              <a:tr h="5762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cs typeface="Times New Roman" panose="02020603050405020304" pitchFamily="18" charset="0"/>
                        </a:rPr>
                        <a:t>sách vở, bàn ghế, </a:t>
                      </a:r>
                    </a:p>
                  </a:txBody>
                  <a:tcPr>
                    <a:solidFill>
                      <a:schemeClr val="accent2">
                        <a:lumMod val="20000"/>
                        <a:lumOff val="80000"/>
                      </a:schemeClr>
                    </a:solidFill>
                  </a:tcPr>
                </a:tc>
                <a:tc>
                  <a:txBody>
                    <a:bodyPr/>
                    <a:lstStyle/>
                    <a:p>
                      <a:r>
                        <a:rPr lang="en-US" sz="3200">
                          <a:solidFill>
                            <a:srgbClr val="002060"/>
                          </a:solidFill>
                          <a:latin typeface="Times New Roman" panose="02020603050405020304" pitchFamily="18" charset="0"/>
                          <a:cs typeface="Times New Roman" panose="02020603050405020304" pitchFamily="18" charset="0"/>
                        </a:rPr>
                        <a:t>vẽ tranh, tô màu,</a:t>
                      </a:r>
                    </a:p>
                  </a:txBody>
                  <a:tcPr>
                    <a:solidFill>
                      <a:schemeClr val="accent2">
                        <a:lumMod val="20000"/>
                        <a:lumOff val="80000"/>
                      </a:schemeClr>
                    </a:solidFill>
                  </a:tcPr>
                </a:tc>
                <a:extLst>
                  <a:ext uri="{0D108BD9-81ED-4DB2-BD59-A6C34878D82A}">
                    <a16:rowId xmlns:a16="http://schemas.microsoft.com/office/drawing/2014/main" val="701900620"/>
                  </a:ext>
                </a:extLst>
              </a:tr>
              <a:tr h="576230">
                <a:tc>
                  <a:txBody>
                    <a:bodyPr/>
                    <a:lstStyle/>
                    <a:p>
                      <a:r>
                        <a:rPr lang="en-US" sz="3200">
                          <a:solidFill>
                            <a:srgbClr val="002060"/>
                          </a:solidFill>
                          <a:latin typeface="Times New Roman" panose="02020603050405020304" pitchFamily="18" charset="0"/>
                          <a:cs typeface="Times New Roman" panose="02020603050405020304" pitchFamily="18" charset="0"/>
                        </a:rPr>
                        <a:t>tranh, bảng, đàn </a:t>
                      </a:r>
                    </a:p>
                  </a:txBody>
                  <a:tcPr>
                    <a:solidFill>
                      <a:schemeClr val="accent2">
                        <a:lumMod val="20000"/>
                        <a:lumOff val="80000"/>
                      </a:schemeClr>
                    </a:solidFill>
                  </a:tcPr>
                </a:tc>
                <a:tc>
                  <a:txBody>
                    <a:bodyPr/>
                    <a:lstStyle/>
                    <a:p>
                      <a:r>
                        <a:rPr lang="en-US" sz="3200">
                          <a:solidFill>
                            <a:srgbClr val="002060"/>
                          </a:solidFill>
                          <a:latin typeface="Times New Roman" panose="02020603050405020304" pitchFamily="18" charset="0"/>
                          <a:cs typeface="Times New Roman" panose="02020603050405020304" pitchFamily="18" charset="0"/>
                        </a:rPr>
                        <a:t>đánh đàn, dạy đàn, hát, vỗ tay</a:t>
                      </a:r>
                    </a:p>
                  </a:txBody>
                  <a:tcPr>
                    <a:solidFill>
                      <a:schemeClr val="accent2">
                        <a:lumMod val="20000"/>
                        <a:lumOff val="80000"/>
                      </a:schemeClr>
                    </a:solidFill>
                  </a:tcPr>
                </a:tc>
                <a:extLst>
                  <a:ext uri="{0D108BD9-81ED-4DB2-BD59-A6C34878D82A}">
                    <a16:rowId xmlns:a16="http://schemas.microsoft.com/office/drawing/2014/main" val="989884581"/>
                  </a:ext>
                </a:extLst>
              </a:tr>
              <a:tr h="576230">
                <a:tc>
                  <a:txBody>
                    <a:bodyPr/>
                    <a:lstStyle/>
                    <a:p>
                      <a:r>
                        <a:rPr lang="en-US" sz="3200">
                          <a:solidFill>
                            <a:srgbClr val="002060"/>
                          </a:solidFill>
                          <a:latin typeface="Times New Roman" panose="02020603050405020304" pitchFamily="18" charset="0"/>
                          <a:cs typeface="Times New Roman" panose="02020603050405020304" pitchFamily="18" charset="0"/>
                        </a:rPr>
                        <a:t>cửa, </a:t>
                      </a:r>
                    </a:p>
                  </a:txBody>
                  <a:tcPr>
                    <a:solidFill>
                      <a:schemeClr val="accent2">
                        <a:lumMod val="20000"/>
                        <a:lumOff val="80000"/>
                      </a:schemeClr>
                    </a:solidFill>
                  </a:tcPr>
                </a:tc>
                <a:tc>
                  <a:txBody>
                    <a:bodyPr/>
                    <a:lstStyle/>
                    <a:p>
                      <a:r>
                        <a:rPr lang="en-US" sz="3200">
                          <a:solidFill>
                            <a:srgbClr val="002060"/>
                          </a:solidFill>
                          <a:latin typeface="Times New Roman" panose="02020603050405020304" pitchFamily="18" charset="0"/>
                          <a:cs typeface="Times New Roman" panose="02020603050405020304" pitchFamily="18" charset="0"/>
                        </a:rPr>
                        <a:t>tập thể dục, </a:t>
                      </a:r>
                    </a:p>
                  </a:txBody>
                  <a:tcPr>
                    <a:solidFill>
                      <a:schemeClr val="accent2">
                        <a:lumMod val="20000"/>
                        <a:lumOff val="80000"/>
                      </a:schemeClr>
                    </a:solidFill>
                  </a:tcPr>
                </a:tc>
                <a:extLst>
                  <a:ext uri="{0D108BD9-81ED-4DB2-BD59-A6C34878D82A}">
                    <a16:rowId xmlns:a16="http://schemas.microsoft.com/office/drawing/2014/main" val="3832093552"/>
                  </a:ext>
                </a:extLst>
              </a:tr>
              <a:tr h="576230">
                <a:tc>
                  <a:txBody>
                    <a:bodyPr/>
                    <a:lstStyle/>
                    <a:p>
                      <a:r>
                        <a:rPr lang="en-US" sz="3200">
                          <a:solidFill>
                            <a:srgbClr val="002060"/>
                          </a:solidFill>
                          <a:latin typeface="Times New Roman" panose="02020603050405020304" pitchFamily="18" charset="0"/>
                          <a:cs typeface="Times New Roman" panose="02020603050405020304" pitchFamily="18" charset="0"/>
                        </a:rPr>
                        <a:t>dây, quả cầu</a:t>
                      </a:r>
                    </a:p>
                  </a:txBody>
                  <a:tcPr>
                    <a:solidFill>
                      <a:schemeClr val="accent2">
                        <a:lumMod val="20000"/>
                        <a:lumOff val="80000"/>
                      </a:schemeClr>
                    </a:solidFill>
                  </a:tcPr>
                </a:tc>
                <a:tc>
                  <a:txBody>
                    <a:bodyPr/>
                    <a:lstStyle/>
                    <a:p>
                      <a:r>
                        <a:rPr lang="en-US" sz="3200">
                          <a:solidFill>
                            <a:srgbClr val="002060"/>
                          </a:solidFill>
                          <a:latin typeface="Times New Roman" panose="02020603050405020304" pitchFamily="18" charset="0"/>
                          <a:cs typeface="Times New Roman" panose="02020603050405020304" pitchFamily="18" charset="0"/>
                        </a:rPr>
                        <a:t>nhảy dây, </a:t>
                      </a:r>
                    </a:p>
                  </a:txBody>
                  <a:tcPr>
                    <a:solidFill>
                      <a:schemeClr val="accent2">
                        <a:lumMod val="20000"/>
                        <a:lumOff val="80000"/>
                      </a:schemeClr>
                    </a:solidFill>
                  </a:tcPr>
                </a:tc>
                <a:extLst>
                  <a:ext uri="{0D108BD9-81ED-4DB2-BD59-A6C34878D82A}">
                    <a16:rowId xmlns:a16="http://schemas.microsoft.com/office/drawing/2014/main" val="255762001"/>
                  </a:ext>
                </a:extLst>
              </a:tr>
              <a:tr h="576230">
                <a:tc>
                  <a:txBody>
                    <a:bodyPr/>
                    <a:lstStyle/>
                    <a:p>
                      <a:r>
                        <a:rPr lang="en-US" sz="3200">
                          <a:solidFill>
                            <a:srgbClr val="002060"/>
                          </a:solidFill>
                          <a:latin typeface="Times New Roman" panose="02020603050405020304" pitchFamily="18" charset="0"/>
                          <a:cs typeface="Times New Roman" panose="02020603050405020304" pitchFamily="18" charset="0"/>
                        </a:rPr>
                        <a:t>ghế đá</a:t>
                      </a:r>
                    </a:p>
                  </a:txBody>
                  <a:tcPr>
                    <a:solidFill>
                      <a:schemeClr val="accent2">
                        <a:lumMod val="20000"/>
                        <a:lumOff val="80000"/>
                      </a:schemeClr>
                    </a:solidFill>
                  </a:tcPr>
                </a:tc>
                <a:tc>
                  <a:txBody>
                    <a:bodyPr/>
                    <a:lstStyle/>
                    <a:p>
                      <a:r>
                        <a:rPr lang="en-US" sz="3200">
                          <a:solidFill>
                            <a:srgbClr val="002060"/>
                          </a:solidFill>
                          <a:latin typeface="Times New Roman" panose="02020603050405020304" pitchFamily="18" charset="0"/>
                          <a:cs typeface="Times New Roman" panose="02020603050405020304" pitchFamily="18" charset="0"/>
                        </a:rPr>
                        <a:t>đá cầu,</a:t>
                      </a:r>
                    </a:p>
                  </a:txBody>
                  <a:tcPr>
                    <a:solidFill>
                      <a:schemeClr val="accent2">
                        <a:lumMod val="20000"/>
                        <a:lumOff val="80000"/>
                      </a:schemeClr>
                    </a:solidFill>
                  </a:tcPr>
                </a:tc>
                <a:extLst>
                  <a:ext uri="{0D108BD9-81ED-4DB2-BD59-A6C34878D82A}">
                    <a16:rowId xmlns:a16="http://schemas.microsoft.com/office/drawing/2014/main" val="2725564270"/>
                  </a:ext>
                </a:extLst>
              </a:tr>
              <a:tr h="576230">
                <a:tc>
                  <a:txBody>
                    <a:bodyPr/>
                    <a:lstStyle/>
                    <a:p>
                      <a:r>
                        <a:rPr lang="en-US" sz="3200">
                          <a:solidFill>
                            <a:srgbClr val="002060"/>
                          </a:solidFill>
                          <a:latin typeface="Times New Roman" panose="02020603050405020304" pitchFamily="18" charset="0"/>
                          <a:cs typeface="Times New Roman" panose="02020603050405020304" pitchFamily="18" charset="0"/>
                        </a:rPr>
                        <a:t>cây…</a:t>
                      </a:r>
                    </a:p>
                  </a:txBody>
                  <a:tcPr>
                    <a:solidFill>
                      <a:schemeClr val="accent2">
                        <a:lumMod val="20000"/>
                        <a:lumOff val="80000"/>
                      </a:schemeClr>
                    </a:solidFill>
                  </a:tcPr>
                </a:tc>
                <a:tc>
                  <a:txBody>
                    <a:bodyPr/>
                    <a:lstStyle/>
                    <a:p>
                      <a:r>
                        <a:rPr lang="en-US" sz="3200">
                          <a:solidFill>
                            <a:srgbClr val="002060"/>
                          </a:solidFill>
                          <a:latin typeface="Times New Roman" panose="02020603050405020304" pitchFamily="18" charset="0"/>
                          <a:cs typeface="Times New Roman" panose="02020603050405020304" pitchFamily="18" charset="0"/>
                        </a:rPr>
                        <a:t>đuổi bắt …</a:t>
                      </a:r>
                    </a:p>
                  </a:txBody>
                  <a:tcPr>
                    <a:solidFill>
                      <a:schemeClr val="accent2">
                        <a:lumMod val="20000"/>
                        <a:lumOff val="80000"/>
                      </a:schemeClr>
                    </a:solidFill>
                  </a:tcPr>
                </a:tc>
                <a:extLst>
                  <a:ext uri="{0D108BD9-81ED-4DB2-BD59-A6C34878D82A}">
                    <a16:rowId xmlns:a16="http://schemas.microsoft.com/office/drawing/2014/main" val="2791020977"/>
                  </a:ext>
                </a:extLst>
              </a:tr>
            </a:tbl>
          </a:graphicData>
        </a:graphic>
      </p:graphicFrame>
    </p:spTree>
    <p:extLst>
      <p:ext uri="{BB962C8B-B14F-4D97-AF65-F5344CB8AC3E}">
        <p14:creationId xmlns:p14="http://schemas.microsoft.com/office/powerpoint/2010/main" val="201565991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845209" y="258573"/>
            <a:ext cx="7792635" cy="1982209"/>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1015" y="2024057"/>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Đặt một câu nêu hoạt động với từ ngữ vừa tìm được</a:t>
              </a: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cxnSp>
        <p:nvCxnSpPr>
          <p:cNvPr id="12" name="Straight Connector 11">
            <a:extLst>
              <a:ext uri="{FF2B5EF4-FFF2-40B4-BE49-F238E27FC236}">
                <a16:creationId xmlns:a16="http://schemas.microsoft.com/office/drawing/2014/main" id="{FD7E3DE5-667A-4693-9244-2CAACA1874FA}"/>
              </a:ext>
            </a:extLst>
          </p:cNvPr>
          <p:cNvCxnSpPr/>
          <p:nvPr/>
        </p:nvCxnSpPr>
        <p:spPr>
          <a:xfrm>
            <a:off x="4100263" y="1137208"/>
            <a:ext cx="245179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BE2898EE-F59B-4172-854C-096D8D04AB7B}"/>
              </a:ext>
            </a:extLst>
          </p:cNvPr>
          <p:cNvCxnSpPr/>
          <p:nvPr/>
        </p:nvCxnSpPr>
        <p:spPr>
          <a:xfrm>
            <a:off x="6968569" y="1137208"/>
            <a:ext cx="302242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C1E25439-458C-4C5F-8A08-E089FD65804C}"/>
              </a:ext>
            </a:extLst>
          </p:cNvPr>
          <p:cNvCxnSpPr/>
          <p:nvPr/>
        </p:nvCxnSpPr>
        <p:spPr>
          <a:xfrm>
            <a:off x="4854725" y="1743397"/>
            <a:ext cx="436098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FE9A4AA3-4C28-4EB2-A081-27A13BA7E162}"/>
              </a:ext>
            </a:extLst>
          </p:cNvPr>
          <p:cNvSpPr txBox="1"/>
          <p:nvPr/>
        </p:nvSpPr>
        <p:spPr>
          <a:xfrm>
            <a:off x="6663317" y="481783"/>
            <a:ext cx="6094324" cy="707886"/>
          </a:xfrm>
          <a:prstGeom prst="rect">
            <a:avLst/>
          </a:prstGeom>
          <a:noFill/>
        </p:spPr>
        <p:txBody>
          <a:bodyPr wrap="square">
            <a:spAutoFit/>
          </a:bodyPr>
          <a:lstStyle/>
          <a:p>
            <a:r>
              <a:rPr kumimoji="0" lang="vi-VN" sz="4000"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nêu hoạt động </a:t>
            </a:r>
            <a:endParaRPr lang="en-US" sz="4000" b="1">
              <a:solidFill>
                <a:srgbClr val="FF0000"/>
              </a:solidFill>
            </a:endParaRPr>
          </a:p>
        </p:txBody>
      </p:sp>
      <p:sp>
        <p:nvSpPr>
          <p:cNvPr id="24" name="TextBox 23">
            <a:extLst>
              <a:ext uri="{FF2B5EF4-FFF2-40B4-BE49-F238E27FC236}">
                <a16:creationId xmlns:a16="http://schemas.microsoft.com/office/drawing/2014/main" id="{1BCF382C-D5AB-49BD-AA08-B7B2E8DE61C2}"/>
              </a:ext>
            </a:extLst>
          </p:cNvPr>
          <p:cNvSpPr txBox="1"/>
          <p:nvPr/>
        </p:nvSpPr>
        <p:spPr>
          <a:xfrm>
            <a:off x="3066176" y="2299944"/>
            <a:ext cx="8419000" cy="1754326"/>
          </a:xfrm>
          <a:prstGeom prst="rect">
            <a:avLst/>
          </a:prstGeom>
          <a:noFill/>
        </p:spPr>
        <p:txBody>
          <a:bodyPr wrap="square">
            <a:spAutoFit/>
          </a:bodyPr>
          <a:lstStyle/>
          <a:p>
            <a:pPr algn="just"/>
            <a:r>
              <a:rPr lang="en-US" sz="2800" b="1">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Từ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thầy</a:t>
            </a:r>
            <a:r>
              <a:rPr lang="en-US" sz="3600">
                <a:latin typeface="Times New Roman" panose="02020603050405020304" pitchFamily="18" charset="0"/>
                <a:cs typeface="Times New Roman" panose="02020603050405020304" pitchFamily="18" charset="0"/>
              </a:rPr>
              <a:t> giáo, 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a:t>
            </a:r>
            <a:r>
              <a:rPr lang="en-US" sz="3600">
                <a:latin typeface="Times New Roman" panose="02020603050405020304" pitchFamily="18" charset="0"/>
                <a:cs typeface="Times New Roman" panose="02020603050405020304" pitchFamily="18" charset="0"/>
              </a:rPr>
              <a:t>, dây,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ghế</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đá</a:t>
            </a:r>
            <a:r>
              <a:rPr lang="en-US" sz="360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4B118F3-161B-4DCA-9807-FFA551DA1715}"/>
              </a:ext>
            </a:extLst>
          </p:cNvPr>
          <p:cNvSpPr txBox="1"/>
          <p:nvPr/>
        </p:nvSpPr>
        <p:spPr>
          <a:xfrm>
            <a:off x="3063956" y="4291103"/>
            <a:ext cx="7942521" cy="2308324"/>
          </a:xfrm>
          <a:prstGeom prst="rect">
            <a:avLst/>
          </a:prstGeom>
          <a:noFill/>
        </p:spPr>
        <p:txBody>
          <a:bodyPr wrap="square">
            <a:spAutoFit/>
          </a:bodyPr>
          <a:lstStyle/>
          <a:p>
            <a:pPr algn="just"/>
            <a:r>
              <a:rPr lang="en-US" sz="2800" b="1">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Từ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73060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1183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33022" y="1144165"/>
            <a:ext cx="5358137" cy="5358137"/>
          </a:xfrm>
          <a:prstGeom prst="rect">
            <a:avLst/>
          </a:prstGeom>
        </p:spPr>
      </p:pic>
      <p:pic>
        <p:nvPicPr>
          <p:cNvPr id="3" name="Picture 2">
            <a:extLst>
              <a:ext uri="{FF2B5EF4-FFF2-40B4-BE49-F238E27FC236}">
                <a16:creationId xmlns:a16="http://schemas.microsoft.com/office/drawing/2014/main" id="{A518320F-C2D5-DF41-28E4-E949E4DB5E5A}"/>
              </a:ext>
            </a:extLst>
          </p:cNvPr>
          <p:cNvPicPr>
            <a:picLocks noChangeAspect="1"/>
          </p:cNvPicPr>
          <p:nvPr/>
        </p:nvPicPr>
        <p:blipFill>
          <a:blip r:embed="rId3"/>
          <a:stretch>
            <a:fillRect/>
          </a:stretch>
        </p:blipFill>
        <p:spPr>
          <a:xfrm>
            <a:off x="1232903" y="1873639"/>
            <a:ext cx="6663506" cy="3353091"/>
          </a:xfrm>
          <a:prstGeom prst="rect">
            <a:avLst/>
          </a:prstGeom>
        </p:spPr>
      </p:pic>
    </p:spTree>
    <p:extLst>
      <p:ext uri="{BB962C8B-B14F-4D97-AF65-F5344CB8AC3E}">
        <p14:creationId xmlns:p14="http://schemas.microsoft.com/office/powerpoint/2010/main" val="2080064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29F0808-FC53-48E8-9C32-B2C5023CB701}"/>
              </a:ext>
            </a:extLst>
          </p:cNvPr>
          <p:cNvSpPr/>
          <p:nvPr/>
        </p:nvSpPr>
        <p:spPr>
          <a:xfrm>
            <a:off x="0" y="0"/>
            <a:ext cx="12192000" cy="6858000"/>
          </a:xfrm>
          <a:prstGeom prst="rect">
            <a:avLst/>
          </a:prstGeom>
          <a:solidFill>
            <a:srgbClr val="8A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AB32CAC3-E8F2-4C49-929D-A049F7EC415C}"/>
              </a:ext>
            </a:extLst>
          </p:cNvPr>
          <p:cNvSpPr/>
          <p:nvPr/>
        </p:nvSpPr>
        <p:spPr>
          <a:xfrm>
            <a:off x="0" y="5486401"/>
            <a:ext cx="12192000" cy="1371600"/>
          </a:xfrm>
          <a:prstGeom prst="rect">
            <a:avLst/>
          </a:prstGeom>
          <a:solidFill>
            <a:srgbClr val="F9B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B2650CF0-8A12-47C1-AC95-2646F51A3811}"/>
              </a:ext>
            </a:extLst>
          </p:cNvPr>
          <p:cNvSpPr/>
          <p:nvPr/>
        </p:nvSpPr>
        <p:spPr>
          <a:xfrm>
            <a:off x="0" y="5756957"/>
            <a:ext cx="12192000" cy="1122814"/>
          </a:xfrm>
          <a:prstGeom prst="rect">
            <a:avLst/>
          </a:prstGeom>
          <a:solidFill>
            <a:srgbClr val="EA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91D0BC40-DC8F-4E04-B597-C4E149121F6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H="1">
            <a:off x="8847164" y="3260567"/>
            <a:ext cx="3827701" cy="3827701"/>
          </a:xfrm>
          <a:prstGeom prst="rect">
            <a:avLst/>
          </a:prstGeom>
        </p:spPr>
      </p:pic>
      <p:pic>
        <p:nvPicPr>
          <p:cNvPr id="20" name="图片 19">
            <a:extLst>
              <a:ext uri="{FF2B5EF4-FFF2-40B4-BE49-F238E27FC236}">
                <a16:creationId xmlns:a16="http://schemas.microsoft.com/office/drawing/2014/main" id="{6E0B8AEF-B2BB-434A-9913-B8A7216647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47314" y="5699"/>
            <a:ext cx="3736481" cy="2519122"/>
          </a:xfrm>
          <a:prstGeom prst="rect">
            <a:avLst/>
          </a:prstGeom>
        </p:spPr>
      </p:pic>
      <p:pic>
        <p:nvPicPr>
          <p:cNvPr id="21" name="图片 20">
            <a:extLst>
              <a:ext uri="{FF2B5EF4-FFF2-40B4-BE49-F238E27FC236}">
                <a16:creationId xmlns:a16="http://schemas.microsoft.com/office/drawing/2014/main" id="{27A3843F-4E58-4B34-AF53-4E7796E5FCF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8205" y="7739"/>
            <a:ext cx="2047442" cy="2623456"/>
          </a:xfrm>
          <a:prstGeom prst="rect">
            <a:avLst/>
          </a:prstGeom>
        </p:spPr>
      </p:pic>
      <p:pic>
        <p:nvPicPr>
          <p:cNvPr id="17" name="图片 16">
            <a:extLst>
              <a:ext uri="{FF2B5EF4-FFF2-40B4-BE49-F238E27FC236}">
                <a16:creationId xmlns:a16="http://schemas.microsoft.com/office/drawing/2014/main" id="{7B5C5C73-C923-4CCC-81B2-35DEBB2349F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2481943" cy="1577978"/>
          </a:xfrm>
          <a:prstGeom prst="rect">
            <a:avLst/>
          </a:prstGeom>
        </p:spPr>
      </p:pic>
      <p:pic>
        <p:nvPicPr>
          <p:cNvPr id="23" name="图片 22">
            <a:extLst>
              <a:ext uri="{FF2B5EF4-FFF2-40B4-BE49-F238E27FC236}">
                <a16:creationId xmlns:a16="http://schemas.microsoft.com/office/drawing/2014/main" id="{8D09B5D1-3686-4F55-876A-51E5EA3EE1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0" y="1022998"/>
            <a:ext cx="3288114" cy="3288114"/>
          </a:xfrm>
          <a:prstGeom prst="rect">
            <a:avLst/>
          </a:prstGeom>
        </p:spPr>
      </p:pic>
      <p:pic>
        <p:nvPicPr>
          <p:cNvPr id="26" name="图片 25">
            <a:extLst>
              <a:ext uri="{FF2B5EF4-FFF2-40B4-BE49-F238E27FC236}">
                <a16:creationId xmlns:a16="http://schemas.microsoft.com/office/drawing/2014/main" id="{D0E2144E-E48E-4E82-AC11-35461C31F1F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53064"/>
          <a:stretch/>
        </p:blipFill>
        <p:spPr>
          <a:xfrm>
            <a:off x="166915" y="4293326"/>
            <a:ext cx="6070600" cy="2849262"/>
          </a:xfrm>
          <a:prstGeom prst="rect">
            <a:avLst/>
          </a:prstGeom>
        </p:spPr>
      </p:pic>
      <p:pic>
        <p:nvPicPr>
          <p:cNvPr id="28" name="Picture 27" descr="Logo, company name&#10;&#10;Description automatically generated">
            <a:extLst>
              <a:ext uri="{FF2B5EF4-FFF2-40B4-BE49-F238E27FC236}">
                <a16:creationId xmlns:a16="http://schemas.microsoft.com/office/drawing/2014/main" id="{F4D3C7C1-9D1B-3BA1-74B8-38E631A218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37868" y="1036216"/>
            <a:ext cx="1415439" cy="1415439"/>
          </a:xfrm>
          <a:prstGeom prst="rect">
            <a:avLst/>
          </a:prstGeom>
        </p:spPr>
      </p:pic>
      <p:pic>
        <p:nvPicPr>
          <p:cNvPr id="5" name="Picture 4">
            <a:extLst>
              <a:ext uri="{FF2B5EF4-FFF2-40B4-BE49-F238E27FC236}">
                <a16:creationId xmlns:a16="http://schemas.microsoft.com/office/drawing/2014/main" id="{F7124662-31D6-545C-2A42-B9A8FC0356D5}"/>
              </a:ext>
            </a:extLst>
          </p:cNvPr>
          <p:cNvPicPr>
            <a:picLocks noChangeAspect="1"/>
          </p:cNvPicPr>
          <p:nvPr/>
        </p:nvPicPr>
        <p:blipFill>
          <a:blip r:embed="rId10"/>
          <a:stretch>
            <a:fillRect/>
          </a:stretch>
        </p:blipFill>
        <p:spPr>
          <a:xfrm>
            <a:off x="2936019" y="82154"/>
            <a:ext cx="8309568" cy="3043135"/>
          </a:xfrm>
          <a:prstGeom prst="rect">
            <a:avLst/>
          </a:prstGeom>
        </p:spPr>
      </p:pic>
      <p:sp>
        <p:nvSpPr>
          <p:cNvPr id="3" name="TextBox 2">
            <a:extLst>
              <a:ext uri="{FF2B5EF4-FFF2-40B4-BE49-F238E27FC236}">
                <a16:creationId xmlns:a16="http://schemas.microsoft.com/office/drawing/2014/main" id="{2109405A-097C-4808-9770-A6B6EFB4750A}"/>
              </a:ext>
            </a:extLst>
          </p:cNvPr>
          <p:cNvSpPr txBox="1"/>
          <p:nvPr/>
        </p:nvSpPr>
        <p:spPr>
          <a:xfrm>
            <a:off x="2704697" y="1819712"/>
            <a:ext cx="8772211" cy="3249479"/>
          </a:xfrm>
          <a:prstGeom prst="rect">
            <a:avLst/>
          </a:prstGeom>
          <a:noFill/>
        </p:spPr>
        <p:txBody>
          <a:bodyPr wrap="square" rtlCol="0">
            <a:spAutoFit/>
          </a:bodyPr>
          <a:lstStyle/>
          <a:p>
            <a:pPr algn="ctr">
              <a:lnSpc>
                <a:spcPct val="150000"/>
              </a:lnSpc>
            </a:pPr>
            <a:r>
              <a:rPr lang="en-US" sz="4800" b="1">
                <a:solidFill>
                  <a:srgbClr val="FF0000"/>
                </a:solidFill>
                <a:latin typeface="UTM Androgyne" panose="02040603050506020204" pitchFamily="18" charset="0"/>
              </a:rPr>
              <a:t>TỪ NGỮ CHỈ SỰ VẬT, HOẠT ĐỘNG</a:t>
            </a:r>
          </a:p>
          <a:p>
            <a:pPr algn="ctr">
              <a:lnSpc>
                <a:spcPct val="150000"/>
              </a:lnSpc>
            </a:pPr>
            <a:r>
              <a:rPr lang="en-US" sz="4800" b="1">
                <a:solidFill>
                  <a:srgbClr val="FF0000"/>
                </a:solidFill>
                <a:latin typeface="UTM Androgyne" panose="02040603050506020204" pitchFamily="18" charset="0"/>
              </a:rPr>
              <a:t>CÂU NÊU HOẠT ĐỘNG</a:t>
            </a:r>
          </a:p>
        </p:txBody>
      </p:sp>
    </p:spTree>
    <p:extLst>
      <p:ext uri="{BB962C8B-B14F-4D97-AF65-F5344CB8AC3E}">
        <p14:creationId xmlns:p14="http://schemas.microsoft.com/office/powerpoint/2010/main" val="1410397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8" name="Picture 7">
            <a:extLst>
              <a:ext uri="{FF2B5EF4-FFF2-40B4-BE49-F238E27FC236}">
                <a16:creationId xmlns:a16="http://schemas.microsoft.com/office/drawing/2014/main" id="{7B095519-BDEC-03D3-F403-3D2EF3C1A38F}"/>
              </a:ext>
            </a:extLst>
          </p:cNvPr>
          <p:cNvPicPr>
            <a:picLocks noChangeAspect="1"/>
          </p:cNvPicPr>
          <p:nvPr/>
        </p:nvPicPr>
        <p:blipFill>
          <a:blip r:embed="rId3"/>
          <a:stretch>
            <a:fillRect/>
          </a:stretch>
        </p:blipFill>
        <p:spPr>
          <a:xfrm>
            <a:off x="3498511" y="3260501"/>
            <a:ext cx="603589" cy="536316"/>
          </a:xfrm>
          <a:prstGeom prst="rect">
            <a:avLst/>
          </a:prstGeom>
        </p:spPr>
      </p:pic>
      <p:pic>
        <p:nvPicPr>
          <p:cNvPr id="24" name="Picture 23">
            <a:extLst>
              <a:ext uri="{FF2B5EF4-FFF2-40B4-BE49-F238E27FC236}">
                <a16:creationId xmlns:a16="http://schemas.microsoft.com/office/drawing/2014/main" id="{5C29E528-D5A0-0C64-1E18-40BCFBC51B42}"/>
              </a:ext>
            </a:extLst>
          </p:cNvPr>
          <p:cNvPicPr>
            <a:picLocks noChangeAspect="1"/>
          </p:cNvPicPr>
          <p:nvPr/>
        </p:nvPicPr>
        <p:blipFill>
          <a:blip r:embed="rId3"/>
          <a:stretch>
            <a:fillRect/>
          </a:stretch>
        </p:blipFill>
        <p:spPr>
          <a:xfrm>
            <a:off x="10039011" y="3260501"/>
            <a:ext cx="603589" cy="536316"/>
          </a:xfrm>
          <a:prstGeom prst="rect">
            <a:avLst/>
          </a:prstGeom>
        </p:spPr>
      </p:pic>
      <p:pic>
        <p:nvPicPr>
          <p:cNvPr id="25" name="Picture 24">
            <a:extLst>
              <a:ext uri="{FF2B5EF4-FFF2-40B4-BE49-F238E27FC236}">
                <a16:creationId xmlns:a16="http://schemas.microsoft.com/office/drawing/2014/main" id="{CAFDD0A1-5CD8-B761-BE4E-D24D3DBE61DE}"/>
              </a:ext>
            </a:extLst>
          </p:cNvPr>
          <p:cNvPicPr>
            <a:picLocks noChangeAspect="1"/>
          </p:cNvPicPr>
          <p:nvPr/>
        </p:nvPicPr>
        <p:blipFill>
          <a:blip r:embed="rId3"/>
          <a:stretch>
            <a:fillRect/>
          </a:stretch>
        </p:blipFill>
        <p:spPr>
          <a:xfrm>
            <a:off x="11093111" y="415701"/>
            <a:ext cx="603589" cy="536316"/>
          </a:xfrm>
          <a:prstGeom prst="rect">
            <a:avLst/>
          </a:prstGeom>
        </p:spPr>
      </p:pic>
      <p:pic>
        <p:nvPicPr>
          <p:cNvPr id="12" name="Picture 11">
            <a:extLst>
              <a:ext uri="{FF2B5EF4-FFF2-40B4-BE49-F238E27FC236}">
                <a16:creationId xmlns:a16="http://schemas.microsoft.com/office/drawing/2014/main" id="{64F7D7F8-F0F3-63FD-5870-B3E6B9B36230}"/>
              </a:ext>
            </a:extLst>
          </p:cNvPr>
          <p:cNvPicPr>
            <a:picLocks noChangeAspect="1"/>
          </p:cNvPicPr>
          <p:nvPr/>
        </p:nvPicPr>
        <p:blipFill>
          <a:blip r:embed="rId4"/>
          <a:stretch>
            <a:fillRect/>
          </a:stretch>
        </p:blipFill>
        <p:spPr>
          <a:xfrm>
            <a:off x="0" y="-4743"/>
            <a:ext cx="12293600" cy="6862743"/>
          </a:xfrm>
          <a:prstGeom prst="rect">
            <a:avLst/>
          </a:prstGeom>
        </p:spPr>
      </p:pic>
      <p:sp>
        <p:nvSpPr>
          <p:cNvPr id="13" name="Rectangle: Rounded Corners 12">
            <a:extLst>
              <a:ext uri="{FF2B5EF4-FFF2-40B4-BE49-F238E27FC236}">
                <a16:creationId xmlns:a16="http://schemas.microsoft.com/office/drawing/2014/main" id="{7EE42FEE-D88E-98A2-FE30-DBA9F115A98C}"/>
              </a:ext>
            </a:extLst>
          </p:cNvPr>
          <p:cNvSpPr/>
          <p:nvPr/>
        </p:nvSpPr>
        <p:spPr>
          <a:xfrm>
            <a:off x="219075" y="344935"/>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08E288DA-7128-9771-268F-44454577E04A}"/>
              </a:ext>
            </a:extLst>
          </p:cNvPr>
          <p:cNvSpPr/>
          <p:nvPr/>
        </p:nvSpPr>
        <p:spPr>
          <a:xfrm>
            <a:off x="44174" y="110265"/>
            <a:ext cx="12205252" cy="630942"/>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911E8FA7-A910-2CBB-BEF9-DF66619AF5E8}"/>
              </a:ext>
            </a:extLst>
          </p:cNvPr>
          <p:cNvSpPr txBox="1"/>
          <p:nvPr/>
        </p:nvSpPr>
        <p:spPr>
          <a:xfrm>
            <a:off x="236538" y="90417"/>
            <a:ext cx="12192000" cy="630942"/>
          </a:xfrm>
          <a:prstGeom prst="rect">
            <a:avLst/>
          </a:prstGeom>
          <a:noFill/>
        </p:spPr>
        <p:txBody>
          <a:bodyPr wrap="square" rtlCol="0">
            <a:spAutoFit/>
          </a:bodyPr>
          <a:lstStyle/>
          <a:p>
            <a:pPr lvl="0" algn="ctr">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r>
              <a:rPr kumimoji="0" lang="en-US" sz="3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Dựa vào</a:t>
            </a:r>
            <a:r>
              <a:rPr lang="en-US" sz="3500" b="1">
                <a:solidFill>
                  <a:prstClr val="black"/>
                </a:solidFill>
                <a:latin typeface="Cambria" panose="02040503050406030204" pitchFamily="18" charset="0"/>
                <a:ea typeface="Cambria" panose="02040503050406030204" pitchFamily="18" charset="0"/>
              </a:rPr>
              <a:t> </a:t>
            </a:r>
            <a:r>
              <a:rPr lang="en-US" sz="3500" b="1" dirty="0" err="1">
                <a:solidFill>
                  <a:prstClr val="black"/>
                </a:solidFill>
                <a:latin typeface="Cambria" panose="02040503050406030204" pitchFamily="18" charset="0"/>
                <a:ea typeface="Cambria" panose="02040503050406030204" pitchFamily="18" charset="0"/>
              </a:rPr>
              <a:t>tranh</a:t>
            </a:r>
            <a:r>
              <a:rPr lang="en-US" sz="3500" b="1" dirty="0">
                <a:solidFill>
                  <a:prstClr val="black"/>
                </a:solidFill>
                <a:latin typeface="Cambria" panose="02040503050406030204" pitchFamily="18" charset="0"/>
                <a:ea typeface="Cambria" panose="02040503050406030204" pitchFamily="18" charset="0"/>
              </a:rPr>
              <a:t>, </a:t>
            </a:r>
            <a:r>
              <a:rPr lang="en-US" sz="3500" b="1" dirty="0" err="1">
                <a:solidFill>
                  <a:prstClr val="black"/>
                </a:solidFill>
                <a:latin typeface="Cambria" panose="02040503050406030204" pitchFamily="18" charset="0"/>
                <a:ea typeface="Cambria" panose="02040503050406030204" pitchFamily="18" charset="0"/>
              </a:rPr>
              <a:t>tìm</a:t>
            </a:r>
            <a:r>
              <a:rPr lang="en-US" sz="3500" b="1" dirty="0">
                <a:solidFill>
                  <a:prstClr val="black"/>
                </a:solidFill>
                <a:latin typeface="Cambria" panose="02040503050406030204" pitchFamily="18" charset="0"/>
                <a:ea typeface="Cambria" panose="02040503050406030204" pitchFamily="18" charset="0"/>
              </a:rPr>
              <a:t> </a:t>
            </a:r>
            <a:r>
              <a:rPr lang="en-US" sz="3500" b="1" dirty="0" err="1">
                <a:solidFill>
                  <a:prstClr val="black"/>
                </a:solidFill>
                <a:latin typeface="Cambria" panose="02040503050406030204" pitchFamily="18" charset="0"/>
                <a:ea typeface="Cambria" panose="02040503050406030204" pitchFamily="18" charset="0"/>
              </a:rPr>
              <a:t>từ</a:t>
            </a:r>
            <a:r>
              <a:rPr lang="en-US" sz="3500" b="1" dirty="0">
                <a:solidFill>
                  <a:prstClr val="black"/>
                </a:solidFill>
                <a:latin typeface="Cambria" panose="02040503050406030204" pitchFamily="18" charset="0"/>
                <a:ea typeface="Cambria" panose="02040503050406030204" pitchFamily="18" charset="0"/>
              </a:rPr>
              <a:t> </a:t>
            </a:r>
            <a:r>
              <a:rPr lang="en-US" sz="3500" b="1" dirty="0" err="1">
                <a:solidFill>
                  <a:prstClr val="black"/>
                </a:solidFill>
                <a:latin typeface="Cambria" panose="02040503050406030204" pitchFamily="18" charset="0"/>
                <a:ea typeface="Cambria" panose="02040503050406030204" pitchFamily="18" charset="0"/>
              </a:rPr>
              <a:t>ngữ</a:t>
            </a:r>
            <a:endParaRPr lang="en-US" sz="3500" b="1" dirty="0">
              <a:solidFill>
                <a:prstClr val="black"/>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F1BE734E-FF23-401F-B568-755D42E74A80}"/>
              </a:ext>
            </a:extLst>
          </p:cNvPr>
          <p:cNvSpPr txBox="1"/>
          <p:nvPr/>
        </p:nvSpPr>
        <p:spPr>
          <a:xfrm>
            <a:off x="889000" y="1336730"/>
            <a:ext cx="7391400" cy="650451"/>
          </a:xfrm>
          <a:prstGeom prst="rect">
            <a:avLst/>
          </a:prstGeom>
          <a:noFill/>
        </p:spPr>
        <p:txBody>
          <a:bodyPr wrap="square" lIns="91391" tIns="45696" rIns="91391" bIns="45696"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91253148-FE70-0788-7AE2-5C58D5732B1B}"/>
              </a:ext>
            </a:extLst>
          </p:cNvPr>
          <p:cNvSpPr txBox="1"/>
          <p:nvPr/>
        </p:nvSpPr>
        <p:spPr>
          <a:xfrm>
            <a:off x="866156" y="2056482"/>
            <a:ext cx="7391400" cy="523172"/>
          </a:xfrm>
          <a:prstGeom prst="rect">
            <a:avLst/>
          </a:prstGeom>
          <a:noFill/>
        </p:spPr>
        <p:txBody>
          <a:bodyPr wrap="square" lIns="91391" tIns="45696" rIns="91391" bIns="45696"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B5422D11-504C-723C-10EB-6762A02EC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099" y="3737969"/>
            <a:ext cx="7870826" cy="3031029"/>
          </a:xfrm>
          <a:prstGeom prst="rect">
            <a:avLst/>
          </a:prstGeom>
          <a:ln>
            <a:noFill/>
          </a:ln>
          <a:effectLst>
            <a:softEdge rad="112500"/>
          </a:effectLst>
        </p:spPr>
      </p:pic>
      <p:pic>
        <p:nvPicPr>
          <p:cNvPr id="17" name="Picture 16">
            <a:extLst>
              <a:ext uri="{FF2B5EF4-FFF2-40B4-BE49-F238E27FC236}">
                <a16:creationId xmlns:a16="http://schemas.microsoft.com/office/drawing/2014/main" id="{7B0DD9E2-5A07-17D0-C930-74A7D10223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2101" y="761055"/>
            <a:ext cx="7599956" cy="3031029"/>
          </a:xfrm>
          <a:prstGeom prst="rect">
            <a:avLst/>
          </a:prstGeom>
          <a:ln>
            <a:noFill/>
          </a:ln>
          <a:effectLst>
            <a:softEdge rad="112500"/>
          </a:effectLst>
        </p:spPr>
      </p:pic>
      <p:cxnSp>
        <p:nvCxnSpPr>
          <p:cNvPr id="5" name="Straight Connector 4">
            <a:extLst>
              <a:ext uri="{FF2B5EF4-FFF2-40B4-BE49-F238E27FC236}">
                <a16:creationId xmlns:a16="http://schemas.microsoft.com/office/drawing/2014/main" id="{C5D00215-32F3-4AFA-9F3D-5DCB2E481F8F}"/>
              </a:ext>
            </a:extLst>
          </p:cNvPr>
          <p:cNvCxnSpPr>
            <a:cxnSpLocks/>
          </p:cNvCxnSpPr>
          <p:nvPr/>
        </p:nvCxnSpPr>
        <p:spPr>
          <a:xfrm>
            <a:off x="1446963" y="1939994"/>
            <a:ext cx="149720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DEDDD01A-516E-48FB-8EDD-2F868A2CBCD7}"/>
              </a:ext>
            </a:extLst>
          </p:cNvPr>
          <p:cNvCxnSpPr>
            <a:cxnSpLocks/>
          </p:cNvCxnSpPr>
          <p:nvPr/>
        </p:nvCxnSpPr>
        <p:spPr>
          <a:xfrm>
            <a:off x="1446963" y="2543561"/>
            <a:ext cx="197953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E319610A-914D-472A-82FB-79F56A83DA2B}"/>
              </a:ext>
            </a:extLst>
          </p:cNvPr>
          <p:cNvCxnSpPr>
            <a:cxnSpLocks/>
          </p:cNvCxnSpPr>
          <p:nvPr/>
        </p:nvCxnSpPr>
        <p:spPr>
          <a:xfrm>
            <a:off x="4320791" y="643095"/>
            <a:ext cx="2823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92A8EB-2B06-4293-A229-4D68644D4B22}"/>
              </a:ext>
            </a:extLst>
          </p:cNvPr>
          <p:cNvCxnSpPr/>
          <p:nvPr/>
        </p:nvCxnSpPr>
        <p:spPr>
          <a:xfrm>
            <a:off x="7496070" y="643095"/>
            <a:ext cx="21001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870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B3BC7ED9-7D7D-791C-413C-E31D8976973D}"/>
              </a:ext>
            </a:extLst>
          </p:cNvPr>
          <p:cNvSpPr/>
          <p:nvPr/>
        </p:nvSpPr>
        <p:spPr>
          <a:xfrm>
            <a:off x="374650" y="2356655"/>
            <a:ext cx="9253252" cy="4032259"/>
          </a:xfrm>
          <a:custGeom>
            <a:avLst/>
            <a:gdLst>
              <a:gd name="connsiteX0" fmla="*/ 0 w 9253252"/>
              <a:gd name="connsiteY0" fmla="*/ 672057 h 4032259"/>
              <a:gd name="connsiteX1" fmla="*/ 672057 w 9253252"/>
              <a:gd name="connsiteY1" fmla="*/ 0 h 4032259"/>
              <a:gd name="connsiteX2" fmla="*/ 1089730 w 9253252"/>
              <a:gd name="connsiteY2" fmla="*/ 0 h 4032259"/>
              <a:gd name="connsiteX3" fmla="*/ 1542209 w 9253252"/>
              <a:gd name="connsiteY3" fmla="*/ 0 h 4032259"/>
              <a:gd name="connsiteX4" fmla="*/ 1542209 w 9253252"/>
              <a:gd name="connsiteY4" fmla="*/ 0 h 4032259"/>
              <a:gd name="connsiteX5" fmla="*/ 2166804 w 9253252"/>
              <a:gd name="connsiteY5" fmla="*/ 0 h 4032259"/>
              <a:gd name="connsiteX6" fmla="*/ 2675732 w 9253252"/>
              <a:gd name="connsiteY6" fmla="*/ 0 h 4032259"/>
              <a:gd name="connsiteX7" fmla="*/ 3184661 w 9253252"/>
              <a:gd name="connsiteY7" fmla="*/ 0 h 4032259"/>
              <a:gd name="connsiteX8" fmla="*/ 3855522 w 9253252"/>
              <a:gd name="connsiteY8" fmla="*/ 0 h 4032259"/>
              <a:gd name="connsiteX9" fmla="*/ 4351718 w 9253252"/>
              <a:gd name="connsiteY9" fmla="*/ 0 h 4032259"/>
              <a:gd name="connsiteX10" fmla="*/ 4989684 w 9253252"/>
              <a:gd name="connsiteY10" fmla="*/ 0 h 4032259"/>
              <a:gd name="connsiteX11" fmla="*/ 5533136 w 9253252"/>
              <a:gd name="connsiteY11" fmla="*/ 0 h 4032259"/>
              <a:gd name="connsiteX12" fmla="*/ 6171102 w 9253252"/>
              <a:gd name="connsiteY12" fmla="*/ 0 h 4032259"/>
              <a:gd name="connsiteX13" fmla="*/ 6620041 w 9253252"/>
              <a:gd name="connsiteY13" fmla="*/ 0 h 4032259"/>
              <a:gd name="connsiteX14" fmla="*/ 7305263 w 9253252"/>
              <a:gd name="connsiteY14" fmla="*/ 0 h 4032259"/>
              <a:gd name="connsiteX15" fmla="*/ 7848716 w 9253252"/>
              <a:gd name="connsiteY15" fmla="*/ 0 h 4032259"/>
              <a:gd name="connsiteX16" fmla="*/ 8581195 w 9253252"/>
              <a:gd name="connsiteY16" fmla="*/ 0 h 4032259"/>
              <a:gd name="connsiteX17" fmla="*/ 9253252 w 9253252"/>
              <a:gd name="connsiteY17" fmla="*/ 672057 h 4032259"/>
              <a:gd name="connsiteX18" fmla="*/ 9253252 w 9253252"/>
              <a:gd name="connsiteY18" fmla="*/ 672043 h 4032259"/>
              <a:gd name="connsiteX19" fmla="*/ 9253252 w 9253252"/>
              <a:gd name="connsiteY19" fmla="*/ 672043 h 4032259"/>
              <a:gd name="connsiteX20" fmla="*/ 9253252 w 9253252"/>
              <a:gd name="connsiteY20" fmla="*/ 1196237 h 4032259"/>
              <a:gd name="connsiteX21" fmla="*/ 9253252 w 9253252"/>
              <a:gd name="connsiteY21" fmla="*/ 1680108 h 4032259"/>
              <a:gd name="connsiteX22" fmla="*/ 9253252 w 9253252"/>
              <a:gd name="connsiteY22" fmla="*/ 2206537 h 4032259"/>
              <a:gd name="connsiteX23" fmla="*/ 9253252 w 9253252"/>
              <a:gd name="connsiteY23" fmla="*/ 2766569 h 4032259"/>
              <a:gd name="connsiteX24" fmla="*/ 9253252 w 9253252"/>
              <a:gd name="connsiteY24" fmla="*/ 3360202 h 4032259"/>
              <a:gd name="connsiteX25" fmla="*/ 8581195 w 9253252"/>
              <a:gd name="connsiteY25" fmla="*/ 4032259 h 4032259"/>
              <a:gd name="connsiteX26" fmla="*/ 8132256 w 9253252"/>
              <a:gd name="connsiteY26" fmla="*/ 4032259 h 4032259"/>
              <a:gd name="connsiteX27" fmla="*/ 7447033 w 9253252"/>
              <a:gd name="connsiteY27" fmla="*/ 4032259 h 4032259"/>
              <a:gd name="connsiteX28" fmla="*/ 6809068 w 9253252"/>
              <a:gd name="connsiteY28" fmla="*/ 4032259 h 4032259"/>
              <a:gd name="connsiteX29" fmla="*/ 6171102 w 9253252"/>
              <a:gd name="connsiteY29" fmla="*/ 4032259 h 4032259"/>
              <a:gd name="connsiteX30" fmla="*/ 5722163 w 9253252"/>
              <a:gd name="connsiteY30" fmla="*/ 4032259 h 4032259"/>
              <a:gd name="connsiteX31" fmla="*/ 5084197 w 9253252"/>
              <a:gd name="connsiteY31" fmla="*/ 4032259 h 4032259"/>
              <a:gd name="connsiteX32" fmla="*/ 4588001 w 9253252"/>
              <a:gd name="connsiteY32" fmla="*/ 4032259 h 4032259"/>
              <a:gd name="connsiteX33" fmla="*/ 3855522 w 9253252"/>
              <a:gd name="connsiteY33" fmla="*/ 4032259 h 4032259"/>
              <a:gd name="connsiteX34" fmla="*/ 3346593 w 9253252"/>
              <a:gd name="connsiteY34" fmla="*/ 4032259 h 4032259"/>
              <a:gd name="connsiteX35" fmla="*/ 2721999 w 9253252"/>
              <a:gd name="connsiteY35" fmla="*/ 4032259 h 4032259"/>
              <a:gd name="connsiteX36" fmla="*/ 2097404 w 9253252"/>
              <a:gd name="connsiteY36" fmla="*/ 4032259 h 4032259"/>
              <a:gd name="connsiteX37" fmla="*/ 1542209 w 9253252"/>
              <a:gd name="connsiteY37" fmla="*/ 4032259 h 4032259"/>
              <a:gd name="connsiteX38" fmla="*/ 1542209 w 9253252"/>
              <a:gd name="connsiteY38" fmla="*/ 4032259 h 4032259"/>
              <a:gd name="connsiteX39" fmla="*/ 1133238 w 9253252"/>
              <a:gd name="connsiteY39" fmla="*/ 4032259 h 4032259"/>
              <a:gd name="connsiteX40" fmla="*/ 672057 w 9253252"/>
              <a:gd name="connsiteY40" fmla="*/ 4032259 h 4032259"/>
              <a:gd name="connsiteX41" fmla="*/ 0 w 9253252"/>
              <a:gd name="connsiteY41" fmla="*/ 3360202 h 4032259"/>
              <a:gd name="connsiteX42" fmla="*/ 0 w 9253252"/>
              <a:gd name="connsiteY42" fmla="*/ 2783370 h 4032259"/>
              <a:gd name="connsiteX43" fmla="*/ 0 w 9253252"/>
              <a:gd name="connsiteY43" fmla="*/ 2273741 h 4032259"/>
              <a:gd name="connsiteX44" fmla="*/ 0 w 9253252"/>
              <a:gd name="connsiteY44" fmla="*/ 1680108 h 4032259"/>
              <a:gd name="connsiteX45" fmla="*/ 0 w 9253252"/>
              <a:gd name="connsiteY45" fmla="*/ 1453791 h 4032259"/>
              <a:gd name="connsiteX46" fmla="*/ 0 w 9253252"/>
              <a:gd name="connsiteY46" fmla="*/ 1062917 h 4032259"/>
              <a:gd name="connsiteX47" fmla="*/ 0 w 9253252"/>
              <a:gd name="connsiteY47" fmla="*/ 672043 h 4032259"/>
              <a:gd name="connsiteX48" fmla="*/ 0 w 9253252"/>
              <a:gd name="connsiteY48" fmla="*/ 672057 h 403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253252" h="4032259" fill="none" extrusionOk="0">
                <a:moveTo>
                  <a:pt x="0" y="672057"/>
                </a:moveTo>
                <a:cubicBezTo>
                  <a:pt x="18014" y="344435"/>
                  <a:pt x="252729" y="94809"/>
                  <a:pt x="672057" y="0"/>
                </a:cubicBezTo>
                <a:cubicBezTo>
                  <a:pt x="805658" y="-48830"/>
                  <a:pt x="908486" y="1142"/>
                  <a:pt x="1089730" y="0"/>
                </a:cubicBezTo>
                <a:cubicBezTo>
                  <a:pt x="1270974" y="-1142"/>
                  <a:pt x="1395247" y="1176"/>
                  <a:pt x="1542209" y="0"/>
                </a:cubicBezTo>
                <a:lnTo>
                  <a:pt x="1542209" y="0"/>
                </a:lnTo>
                <a:cubicBezTo>
                  <a:pt x="1738952" y="-26672"/>
                  <a:pt x="1876206" y="56213"/>
                  <a:pt x="2166804" y="0"/>
                </a:cubicBezTo>
                <a:cubicBezTo>
                  <a:pt x="2457403" y="-56213"/>
                  <a:pt x="2521002" y="60573"/>
                  <a:pt x="2675732" y="0"/>
                </a:cubicBezTo>
                <a:cubicBezTo>
                  <a:pt x="2830462" y="-60573"/>
                  <a:pt x="3081170" y="17314"/>
                  <a:pt x="3184661" y="0"/>
                </a:cubicBezTo>
                <a:cubicBezTo>
                  <a:pt x="3288152" y="-17314"/>
                  <a:pt x="3688814" y="8307"/>
                  <a:pt x="3855522" y="0"/>
                </a:cubicBezTo>
                <a:cubicBezTo>
                  <a:pt x="4004548" y="-32438"/>
                  <a:pt x="4151916" y="12616"/>
                  <a:pt x="4351718" y="0"/>
                </a:cubicBezTo>
                <a:cubicBezTo>
                  <a:pt x="4551520" y="-12616"/>
                  <a:pt x="4683875" y="74152"/>
                  <a:pt x="4989684" y="0"/>
                </a:cubicBezTo>
                <a:cubicBezTo>
                  <a:pt x="5295493" y="-74152"/>
                  <a:pt x="5269578" y="27882"/>
                  <a:pt x="5533136" y="0"/>
                </a:cubicBezTo>
                <a:cubicBezTo>
                  <a:pt x="5796694" y="-27882"/>
                  <a:pt x="6013199" y="15638"/>
                  <a:pt x="6171102" y="0"/>
                </a:cubicBezTo>
                <a:cubicBezTo>
                  <a:pt x="6329005" y="-15638"/>
                  <a:pt x="6446669" y="48463"/>
                  <a:pt x="6620041" y="0"/>
                </a:cubicBezTo>
                <a:cubicBezTo>
                  <a:pt x="6793413" y="-48463"/>
                  <a:pt x="7090036" y="74163"/>
                  <a:pt x="7305263" y="0"/>
                </a:cubicBezTo>
                <a:cubicBezTo>
                  <a:pt x="7520490" y="-74163"/>
                  <a:pt x="7695919" y="29549"/>
                  <a:pt x="7848716" y="0"/>
                </a:cubicBezTo>
                <a:cubicBezTo>
                  <a:pt x="8001513" y="-29549"/>
                  <a:pt x="8375928" y="43213"/>
                  <a:pt x="8581195" y="0"/>
                </a:cubicBezTo>
                <a:cubicBezTo>
                  <a:pt x="8921425" y="45133"/>
                  <a:pt x="9355000" y="314501"/>
                  <a:pt x="9253252" y="672057"/>
                </a:cubicBezTo>
                <a:cubicBezTo>
                  <a:pt x="9253252" y="672051"/>
                  <a:pt x="9253253" y="672045"/>
                  <a:pt x="9253252" y="672043"/>
                </a:cubicBezTo>
                <a:lnTo>
                  <a:pt x="9253252" y="672043"/>
                </a:lnTo>
                <a:cubicBezTo>
                  <a:pt x="9288395" y="882987"/>
                  <a:pt x="9211911" y="968455"/>
                  <a:pt x="9253252" y="1196237"/>
                </a:cubicBezTo>
                <a:cubicBezTo>
                  <a:pt x="9294593" y="1424019"/>
                  <a:pt x="9222902" y="1554975"/>
                  <a:pt x="9253252" y="1680108"/>
                </a:cubicBezTo>
                <a:cubicBezTo>
                  <a:pt x="9289880" y="1887116"/>
                  <a:pt x="9233997" y="2009309"/>
                  <a:pt x="9253252" y="2206537"/>
                </a:cubicBezTo>
                <a:cubicBezTo>
                  <a:pt x="9272507" y="2403765"/>
                  <a:pt x="9227711" y="2528127"/>
                  <a:pt x="9253252" y="2766569"/>
                </a:cubicBezTo>
                <a:cubicBezTo>
                  <a:pt x="9278793" y="3005011"/>
                  <a:pt x="9197263" y="3167033"/>
                  <a:pt x="9253252" y="3360202"/>
                </a:cubicBezTo>
                <a:cubicBezTo>
                  <a:pt x="9193615" y="3755048"/>
                  <a:pt x="8985119" y="4106351"/>
                  <a:pt x="8581195" y="4032259"/>
                </a:cubicBezTo>
                <a:cubicBezTo>
                  <a:pt x="8408817" y="4083810"/>
                  <a:pt x="8304150" y="4002062"/>
                  <a:pt x="8132256" y="4032259"/>
                </a:cubicBezTo>
                <a:cubicBezTo>
                  <a:pt x="7960362" y="4062456"/>
                  <a:pt x="7662699" y="4025885"/>
                  <a:pt x="7447033" y="4032259"/>
                </a:cubicBezTo>
                <a:cubicBezTo>
                  <a:pt x="7231367" y="4038633"/>
                  <a:pt x="6981747" y="3987101"/>
                  <a:pt x="6809068" y="4032259"/>
                </a:cubicBezTo>
                <a:cubicBezTo>
                  <a:pt x="6636390" y="4077417"/>
                  <a:pt x="6346163" y="3976119"/>
                  <a:pt x="6171102" y="4032259"/>
                </a:cubicBezTo>
                <a:cubicBezTo>
                  <a:pt x="5996041" y="4088399"/>
                  <a:pt x="5898800" y="4010944"/>
                  <a:pt x="5722163" y="4032259"/>
                </a:cubicBezTo>
                <a:cubicBezTo>
                  <a:pt x="5545526" y="4053574"/>
                  <a:pt x="5283097" y="3980050"/>
                  <a:pt x="5084197" y="4032259"/>
                </a:cubicBezTo>
                <a:cubicBezTo>
                  <a:pt x="4885297" y="4084468"/>
                  <a:pt x="4779199" y="3984590"/>
                  <a:pt x="4588001" y="4032259"/>
                </a:cubicBezTo>
                <a:cubicBezTo>
                  <a:pt x="4396803" y="4079928"/>
                  <a:pt x="4127099" y="4001679"/>
                  <a:pt x="3855522" y="4032259"/>
                </a:cubicBezTo>
                <a:cubicBezTo>
                  <a:pt x="3744962" y="4082693"/>
                  <a:pt x="3451101" y="4022170"/>
                  <a:pt x="3346593" y="4032259"/>
                </a:cubicBezTo>
                <a:cubicBezTo>
                  <a:pt x="3242085" y="4042348"/>
                  <a:pt x="2936516" y="4001657"/>
                  <a:pt x="2721999" y="4032259"/>
                </a:cubicBezTo>
                <a:cubicBezTo>
                  <a:pt x="2507482" y="4062861"/>
                  <a:pt x="2330854" y="4017664"/>
                  <a:pt x="2097404" y="4032259"/>
                </a:cubicBezTo>
                <a:cubicBezTo>
                  <a:pt x="1863955" y="4046854"/>
                  <a:pt x="1654169" y="4027818"/>
                  <a:pt x="1542209" y="4032259"/>
                </a:cubicBezTo>
                <a:lnTo>
                  <a:pt x="1542209" y="4032259"/>
                </a:lnTo>
                <a:cubicBezTo>
                  <a:pt x="1438410" y="4049991"/>
                  <a:pt x="1284182" y="4027668"/>
                  <a:pt x="1133238" y="4032259"/>
                </a:cubicBezTo>
                <a:cubicBezTo>
                  <a:pt x="982294" y="4036850"/>
                  <a:pt x="836069" y="4024702"/>
                  <a:pt x="672057" y="4032259"/>
                </a:cubicBezTo>
                <a:cubicBezTo>
                  <a:pt x="302237" y="4019922"/>
                  <a:pt x="68735" y="3752814"/>
                  <a:pt x="0" y="3360202"/>
                </a:cubicBezTo>
                <a:cubicBezTo>
                  <a:pt x="-28909" y="3108140"/>
                  <a:pt x="29011" y="3011337"/>
                  <a:pt x="0" y="2783370"/>
                </a:cubicBezTo>
                <a:cubicBezTo>
                  <a:pt x="-29011" y="2555403"/>
                  <a:pt x="9408" y="2474381"/>
                  <a:pt x="0" y="2273741"/>
                </a:cubicBezTo>
                <a:cubicBezTo>
                  <a:pt x="-9408" y="2073101"/>
                  <a:pt x="48755" y="1809771"/>
                  <a:pt x="0" y="1680108"/>
                </a:cubicBezTo>
                <a:cubicBezTo>
                  <a:pt x="-13504" y="1633136"/>
                  <a:pt x="24656" y="1530411"/>
                  <a:pt x="0" y="1453791"/>
                </a:cubicBezTo>
                <a:cubicBezTo>
                  <a:pt x="-8541" y="1359533"/>
                  <a:pt x="15525" y="1177153"/>
                  <a:pt x="0" y="1062917"/>
                </a:cubicBezTo>
                <a:cubicBezTo>
                  <a:pt x="-15525" y="948681"/>
                  <a:pt x="24260" y="800137"/>
                  <a:pt x="0" y="672043"/>
                </a:cubicBezTo>
                <a:cubicBezTo>
                  <a:pt x="1" y="672046"/>
                  <a:pt x="0" y="672053"/>
                  <a:pt x="0" y="672057"/>
                </a:cubicBezTo>
                <a:close/>
              </a:path>
              <a:path w="9253252" h="4032259" stroke="0" extrusionOk="0">
                <a:moveTo>
                  <a:pt x="0" y="672057"/>
                </a:moveTo>
                <a:cubicBezTo>
                  <a:pt x="-77986" y="348702"/>
                  <a:pt x="296969" y="-45560"/>
                  <a:pt x="672057" y="0"/>
                </a:cubicBezTo>
                <a:cubicBezTo>
                  <a:pt x="777447" y="-6905"/>
                  <a:pt x="959804" y="40894"/>
                  <a:pt x="1098431" y="0"/>
                </a:cubicBezTo>
                <a:cubicBezTo>
                  <a:pt x="1237058" y="-40894"/>
                  <a:pt x="1360972" y="23538"/>
                  <a:pt x="1542209" y="0"/>
                </a:cubicBezTo>
                <a:lnTo>
                  <a:pt x="1542209" y="0"/>
                </a:lnTo>
                <a:cubicBezTo>
                  <a:pt x="1713651" y="-55125"/>
                  <a:pt x="1989365" y="42016"/>
                  <a:pt x="2166804" y="0"/>
                </a:cubicBezTo>
                <a:cubicBezTo>
                  <a:pt x="2344243" y="-42016"/>
                  <a:pt x="2565392" y="19930"/>
                  <a:pt x="2675732" y="0"/>
                </a:cubicBezTo>
                <a:cubicBezTo>
                  <a:pt x="2786072" y="-19930"/>
                  <a:pt x="3088389" y="5869"/>
                  <a:pt x="3254061" y="0"/>
                </a:cubicBezTo>
                <a:cubicBezTo>
                  <a:pt x="3419733" y="-5869"/>
                  <a:pt x="3668728" y="70725"/>
                  <a:pt x="3855522" y="0"/>
                </a:cubicBezTo>
                <a:cubicBezTo>
                  <a:pt x="4055760" y="-63466"/>
                  <a:pt x="4211166" y="918"/>
                  <a:pt x="4446231" y="0"/>
                </a:cubicBezTo>
                <a:cubicBezTo>
                  <a:pt x="4681296" y="-918"/>
                  <a:pt x="4860901" y="29983"/>
                  <a:pt x="5036940" y="0"/>
                </a:cubicBezTo>
                <a:cubicBezTo>
                  <a:pt x="5212979" y="-29983"/>
                  <a:pt x="5504870" y="45189"/>
                  <a:pt x="5722163" y="0"/>
                </a:cubicBezTo>
                <a:cubicBezTo>
                  <a:pt x="5939456" y="-45189"/>
                  <a:pt x="6041312" y="41949"/>
                  <a:pt x="6360129" y="0"/>
                </a:cubicBezTo>
                <a:cubicBezTo>
                  <a:pt x="6678946" y="-41949"/>
                  <a:pt x="6810967" y="68152"/>
                  <a:pt x="6950838" y="0"/>
                </a:cubicBezTo>
                <a:cubicBezTo>
                  <a:pt x="7090709" y="-68152"/>
                  <a:pt x="7325694" y="40419"/>
                  <a:pt x="7541547" y="0"/>
                </a:cubicBezTo>
                <a:cubicBezTo>
                  <a:pt x="7757400" y="-40419"/>
                  <a:pt x="8157151" y="122243"/>
                  <a:pt x="8581195" y="0"/>
                </a:cubicBezTo>
                <a:cubicBezTo>
                  <a:pt x="8977336" y="-44062"/>
                  <a:pt x="9168556" y="250060"/>
                  <a:pt x="9253252" y="672057"/>
                </a:cubicBezTo>
                <a:cubicBezTo>
                  <a:pt x="9253251" y="672052"/>
                  <a:pt x="9253252" y="672045"/>
                  <a:pt x="9253252" y="672043"/>
                </a:cubicBezTo>
                <a:lnTo>
                  <a:pt x="9253252" y="672043"/>
                </a:lnTo>
                <a:cubicBezTo>
                  <a:pt x="9289858" y="918122"/>
                  <a:pt x="9242248" y="990659"/>
                  <a:pt x="9253252" y="1176076"/>
                </a:cubicBezTo>
                <a:cubicBezTo>
                  <a:pt x="9264256" y="1361493"/>
                  <a:pt x="9196173" y="1430506"/>
                  <a:pt x="9253252" y="1680108"/>
                </a:cubicBezTo>
                <a:cubicBezTo>
                  <a:pt x="9314839" y="1951265"/>
                  <a:pt x="9194029" y="2086434"/>
                  <a:pt x="9253252" y="2223338"/>
                </a:cubicBezTo>
                <a:cubicBezTo>
                  <a:pt x="9312475" y="2360242"/>
                  <a:pt x="9246065" y="2587807"/>
                  <a:pt x="9253252" y="2766569"/>
                </a:cubicBezTo>
                <a:cubicBezTo>
                  <a:pt x="9260439" y="2945331"/>
                  <a:pt x="9245798" y="3100148"/>
                  <a:pt x="9253252" y="3360202"/>
                </a:cubicBezTo>
                <a:cubicBezTo>
                  <a:pt x="9254382" y="3748528"/>
                  <a:pt x="8900571" y="4104837"/>
                  <a:pt x="8581195" y="4032259"/>
                </a:cubicBezTo>
                <a:cubicBezTo>
                  <a:pt x="8403821" y="4071702"/>
                  <a:pt x="8289071" y="4006590"/>
                  <a:pt x="8037743" y="4032259"/>
                </a:cubicBezTo>
                <a:cubicBezTo>
                  <a:pt x="7786415" y="4057928"/>
                  <a:pt x="7639388" y="3991350"/>
                  <a:pt x="7447033" y="4032259"/>
                </a:cubicBezTo>
                <a:cubicBezTo>
                  <a:pt x="7254678" y="4073168"/>
                  <a:pt x="7008149" y="4027736"/>
                  <a:pt x="6856324" y="4032259"/>
                </a:cubicBezTo>
                <a:cubicBezTo>
                  <a:pt x="6704499" y="4036782"/>
                  <a:pt x="6457647" y="3967813"/>
                  <a:pt x="6218359" y="4032259"/>
                </a:cubicBezTo>
                <a:cubicBezTo>
                  <a:pt x="5979072" y="4096705"/>
                  <a:pt x="5848885" y="3980790"/>
                  <a:pt x="5674906" y="4032259"/>
                </a:cubicBezTo>
                <a:cubicBezTo>
                  <a:pt x="5500927" y="4083728"/>
                  <a:pt x="5406730" y="3999242"/>
                  <a:pt x="5178710" y="4032259"/>
                </a:cubicBezTo>
                <a:cubicBezTo>
                  <a:pt x="4950690" y="4065276"/>
                  <a:pt x="4817444" y="3989934"/>
                  <a:pt x="4682515" y="4032259"/>
                </a:cubicBezTo>
                <a:cubicBezTo>
                  <a:pt x="4547587" y="4074584"/>
                  <a:pt x="4222823" y="4022750"/>
                  <a:pt x="3855522" y="4032259"/>
                </a:cubicBezTo>
                <a:cubicBezTo>
                  <a:pt x="3555577" y="4066399"/>
                  <a:pt x="3438958" y="3981840"/>
                  <a:pt x="3230927" y="4032259"/>
                </a:cubicBezTo>
                <a:cubicBezTo>
                  <a:pt x="3022896" y="4082678"/>
                  <a:pt x="2940840" y="4021261"/>
                  <a:pt x="2652599" y="4032259"/>
                </a:cubicBezTo>
                <a:cubicBezTo>
                  <a:pt x="2364358" y="4043257"/>
                  <a:pt x="2265498" y="3986466"/>
                  <a:pt x="2074271" y="4032259"/>
                </a:cubicBezTo>
                <a:cubicBezTo>
                  <a:pt x="1883044" y="4078052"/>
                  <a:pt x="1795902" y="3977146"/>
                  <a:pt x="1542209" y="4032259"/>
                </a:cubicBezTo>
                <a:lnTo>
                  <a:pt x="1542209" y="4032259"/>
                </a:lnTo>
                <a:cubicBezTo>
                  <a:pt x="1380693" y="4078133"/>
                  <a:pt x="1277887" y="3993737"/>
                  <a:pt x="1098431" y="4032259"/>
                </a:cubicBezTo>
                <a:cubicBezTo>
                  <a:pt x="918975" y="4070781"/>
                  <a:pt x="846946" y="4008470"/>
                  <a:pt x="672057" y="4032259"/>
                </a:cubicBezTo>
                <a:cubicBezTo>
                  <a:pt x="330061" y="4128609"/>
                  <a:pt x="1060" y="3707370"/>
                  <a:pt x="0" y="3360202"/>
                </a:cubicBezTo>
                <a:cubicBezTo>
                  <a:pt x="-59022" y="3245315"/>
                  <a:pt x="51772" y="3012269"/>
                  <a:pt x="0" y="2850573"/>
                </a:cubicBezTo>
                <a:cubicBezTo>
                  <a:pt x="-51772" y="2688877"/>
                  <a:pt x="66749" y="2448593"/>
                  <a:pt x="0" y="2290542"/>
                </a:cubicBezTo>
                <a:cubicBezTo>
                  <a:pt x="-66749" y="2132491"/>
                  <a:pt x="58629" y="1947209"/>
                  <a:pt x="0" y="1680108"/>
                </a:cubicBezTo>
                <a:cubicBezTo>
                  <a:pt x="-11771" y="1608272"/>
                  <a:pt x="9101" y="1532311"/>
                  <a:pt x="0" y="1453791"/>
                </a:cubicBezTo>
                <a:cubicBezTo>
                  <a:pt x="-19955" y="1369580"/>
                  <a:pt x="16253" y="1174616"/>
                  <a:pt x="0" y="1086369"/>
                </a:cubicBezTo>
                <a:cubicBezTo>
                  <a:pt x="-16253" y="998122"/>
                  <a:pt x="30073" y="819325"/>
                  <a:pt x="0" y="672043"/>
                </a:cubicBezTo>
                <a:cubicBezTo>
                  <a:pt x="0" y="672046"/>
                  <a:pt x="0" y="672052"/>
                  <a:pt x="0" y="672057"/>
                </a:cubicBezTo>
                <a:close/>
              </a:path>
            </a:pathLst>
          </a:custGeom>
          <a:ln w="38100">
            <a:solidFill>
              <a:srgbClr val="00B0F0"/>
            </a:solidFill>
            <a:prstDash val="dashDot"/>
            <a:extLst>
              <a:ext uri="{C807C97D-BFC1-408E-A445-0C87EB9F89A2}">
                <ask:lineSketchStyleProps xmlns:ask="http://schemas.microsoft.com/office/drawing/2018/sketchyshapes" sd="969608708">
                  <a:prstGeom prst="wedgeRoundRectCallout">
                    <a:avLst>
                      <a:gd name="adj1" fmla="val -49701"/>
                      <a:gd name="adj2" fmla="val -13946"/>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400" dirty="0">
                <a:solidFill>
                  <a:prstClr val="black"/>
                </a:solidFill>
                <a:latin typeface="+mj-lt"/>
              </a:rPr>
              <a:t>Cách chơi: Cô chia lớp thành 3 tổ. Khi có hiệu lệnh bắt đầu, từng thành viên của mỗi tổ, lần lượt lên bảng viết 1 từ chỉ sự vật, hoạt động trong tranh. Sau khi viết xong, con trở về cuối hàng và bạn đứng sau tiếp tục thực hiện. Trong thời gian 5 phút tổ nào viết được nhiều từ và đúng thì đội đó sẽ giành chiến thắng.</a:t>
            </a:r>
            <a:endParaRPr kumimoji="0" lang="en-US" sz="3400" b="0" i="0" u="none" strike="noStrike" kern="1200" cap="none" spc="0" normalizeH="0" baseline="0" noProof="0" dirty="0">
              <a:ln>
                <a:noFill/>
              </a:ln>
              <a:solidFill>
                <a:prstClr val="black"/>
              </a:solidFill>
              <a:effectLst/>
              <a:uLnTx/>
              <a:uFillTx/>
              <a:latin typeface="+mj-lt"/>
              <a:ea typeface="+mn-ea"/>
              <a:cs typeface="+mn-cs"/>
            </a:endParaRPr>
          </a:p>
        </p:txBody>
      </p:sp>
      <p:sp>
        <p:nvSpPr>
          <p:cNvPr id="2" name="Rectangle 1">
            <a:extLst>
              <a:ext uri="{FF2B5EF4-FFF2-40B4-BE49-F238E27FC236}">
                <a16:creationId xmlns:a16="http://schemas.microsoft.com/office/drawing/2014/main" id="{9EBA443F-B507-8EB0-EE77-52DB835F905F}"/>
              </a:ext>
            </a:extLst>
          </p:cNvPr>
          <p:cNvSpPr>
            <a:spLocks noChangeArrowheads="1"/>
          </p:cNvSpPr>
          <p:nvPr/>
        </p:nvSpPr>
        <p:spPr bwMode="auto">
          <a:xfrm>
            <a:off x="0" y="-461665"/>
            <a:ext cx="5693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D504D2A3-5C49-BE06-0262-4A2FE3934B4C}"/>
              </a:ext>
            </a:extLst>
          </p:cNvPr>
          <p:cNvSpPr>
            <a:spLocks noChangeArrowheads="1"/>
          </p:cNvSpPr>
          <p:nvPr/>
        </p:nvSpPr>
        <p:spPr bwMode="auto">
          <a:xfrm>
            <a:off x="0" y="-266723"/>
            <a:ext cx="89805" cy="53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38088" rIns="44436"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vi-VN" sz="1000" b="0" i="0" u="none" strike="noStrike" cap="none" normalizeH="0" baseline="0" dirty="0">
                <a:ln>
                  <a:noFill/>
                </a:ln>
                <a:solidFill>
                  <a:srgbClr val="081C36"/>
                </a:solidFill>
                <a:effectLst/>
                <a:latin typeface="SegoeuiPc"/>
              </a:rPr>
            </a:b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020136D0-373F-1CDC-172F-BB658F9F1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0"/>
            <a:ext cx="2476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artoon of a person in a pink dress&#10;&#10;AI-generated content may be incorrect.">
            <a:extLst>
              <a:ext uri="{FF2B5EF4-FFF2-40B4-BE49-F238E27FC236}">
                <a16:creationId xmlns:a16="http://schemas.microsoft.com/office/drawing/2014/main" id="{683ABE0A-9CAF-E430-4A02-119115824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318" y="2477794"/>
            <a:ext cx="3305979" cy="4276148"/>
          </a:xfrm>
          <a:prstGeom prst="rect">
            <a:avLst/>
          </a:prstGeom>
        </p:spPr>
      </p:pic>
      <p:pic>
        <p:nvPicPr>
          <p:cNvPr id="15" name="mp3-output-ttsfree(dot)com">
            <a:hlinkClick r:id="" action="ppaction://media"/>
            <a:extLst>
              <a:ext uri="{FF2B5EF4-FFF2-40B4-BE49-F238E27FC236}">
                <a16:creationId xmlns:a16="http://schemas.microsoft.com/office/drawing/2014/main" id="{0344B899-445A-CB2D-966F-27A2A98FD0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096" y="285750"/>
            <a:ext cx="487363" cy="487363"/>
          </a:xfrm>
          <a:prstGeom prst="rect">
            <a:avLst/>
          </a:prstGeom>
        </p:spPr>
      </p:pic>
      <p:sp>
        <p:nvSpPr>
          <p:cNvPr id="9" name="Rectangle 8">
            <a:extLst>
              <a:ext uri="{FF2B5EF4-FFF2-40B4-BE49-F238E27FC236}">
                <a16:creationId xmlns:a16="http://schemas.microsoft.com/office/drawing/2014/main" id="{16038945-5B34-454F-AA1C-0014AD576BBD}"/>
              </a:ext>
            </a:extLst>
          </p:cNvPr>
          <p:cNvSpPr/>
          <p:nvPr/>
        </p:nvSpPr>
        <p:spPr>
          <a:xfrm>
            <a:off x="4191795" y="0"/>
            <a:ext cx="3808409" cy="1969766"/>
          </a:xfrm>
          <a:prstGeom prst="rect">
            <a:avLst/>
          </a:prstGeom>
          <a:noFill/>
        </p:spPr>
        <p:txBody>
          <a:bodyPr wrap="none" lIns="121917" tIns="60958" rIns="121917" bIns="60958">
            <a:spAutoFit/>
          </a:bodyPr>
          <a:lstStyle/>
          <a:p>
            <a:pPr algn="ctr"/>
            <a:r>
              <a:rPr lang="en-US" sz="6000" b="1" cap="all" dirty="0" err="1">
                <a:ln w="9000" cmpd="sng">
                  <a:solidFill>
                    <a:srgbClr val="00B050"/>
                  </a:solidFill>
                  <a:prstDash val="solid"/>
                </a:ln>
                <a:solidFill>
                  <a:srgbClr val="00B050"/>
                </a:solidFill>
                <a:effectLst>
                  <a:reflection blurRad="12700" stA="28000" endPos="45000" dist="1000" dir="5400000" sy="-100000" algn="bl" rotWithShape="0"/>
                </a:effectLst>
                <a:latin typeface="Cambria" panose="02040503050406030204" pitchFamily="18" charset="0"/>
                <a:ea typeface="Cambria" panose="02040503050406030204" pitchFamily="18" charset="0"/>
              </a:rPr>
              <a:t>Trò</a:t>
            </a:r>
            <a:r>
              <a:rPr lang="en-US" sz="6000" b="1" cap="all" dirty="0">
                <a:ln w="9000" cmpd="sng">
                  <a:solidFill>
                    <a:srgbClr val="00B050"/>
                  </a:solidFill>
                  <a:prstDash val="solid"/>
                </a:ln>
                <a:solidFill>
                  <a:srgbClr val="00B050"/>
                </a:solidFill>
                <a:effectLst>
                  <a:reflection blurRad="12700" stA="28000" endPos="45000" dist="1000" dir="5400000" sy="-100000" algn="bl" rotWithShape="0"/>
                </a:effectLst>
                <a:latin typeface="Cambria" panose="02040503050406030204" pitchFamily="18" charset="0"/>
                <a:ea typeface="Cambria" panose="02040503050406030204" pitchFamily="18" charset="0"/>
              </a:rPr>
              <a:t> </a:t>
            </a:r>
            <a:r>
              <a:rPr lang="en-US" sz="6000" b="1" cap="all" dirty="0" err="1">
                <a:ln w="9000" cmpd="sng">
                  <a:solidFill>
                    <a:srgbClr val="00B050"/>
                  </a:solidFill>
                  <a:prstDash val="solid"/>
                </a:ln>
                <a:solidFill>
                  <a:srgbClr val="00B050"/>
                </a:solidFill>
                <a:effectLst>
                  <a:reflection blurRad="12700" stA="28000" endPos="45000" dist="1000" dir="5400000" sy="-100000" algn="bl" rotWithShape="0"/>
                </a:effectLst>
                <a:latin typeface="Cambria" panose="02040503050406030204" pitchFamily="18" charset="0"/>
                <a:ea typeface="Cambria" panose="02040503050406030204" pitchFamily="18" charset="0"/>
              </a:rPr>
              <a:t>chơi</a:t>
            </a:r>
            <a:endParaRPr lang="en-US" sz="6000" b="1" cap="all" dirty="0">
              <a:ln w="9000" cmpd="sng">
                <a:solidFill>
                  <a:srgbClr val="00B050"/>
                </a:solidFill>
                <a:prstDash val="solid"/>
              </a:ln>
              <a:solidFill>
                <a:srgbClr val="00B050"/>
              </a:solidFill>
              <a:effectLst>
                <a:reflection blurRad="12700" stA="28000" endPos="45000" dist="1000" dir="5400000" sy="-100000" algn="bl" rotWithShape="0"/>
              </a:effectLst>
              <a:latin typeface="Cambria" panose="02040503050406030204" pitchFamily="18" charset="0"/>
              <a:ea typeface="Cambria" panose="02040503050406030204" pitchFamily="18" charset="0"/>
            </a:endParaRPr>
          </a:p>
          <a:p>
            <a:pPr algn="ctr"/>
            <a:r>
              <a:rPr lang="en-US" sz="6000" b="1" cap="all">
                <a:ln w="9000" cmpd="sng">
                  <a:solidFill>
                    <a:srgbClr val="00B050"/>
                  </a:solidFill>
                  <a:prstDash val="solid"/>
                </a:ln>
                <a:solidFill>
                  <a:srgbClr val="00B050"/>
                </a:solidFill>
                <a:effectLst>
                  <a:reflection blurRad="12700" stA="28000" endPos="45000" dist="1000" dir="5400000" sy="-100000" algn="bl" rotWithShape="0"/>
                </a:effectLst>
                <a:latin typeface="Cambria" panose="02040503050406030204" pitchFamily="18" charset="0"/>
                <a:ea typeface="Cambria" panose="02040503050406030204" pitchFamily="18" charset="0"/>
              </a:rPr>
              <a:t>TIẾP SỨC </a:t>
            </a:r>
            <a:endParaRPr lang="en-US" sz="6000" b="1" cap="all" dirty="0">
              <a:ln w="9000" cmpd="sng">
                <a:solidFill>
                  <a:srgbClr val="00B050"/>
                </a:solidFill>
                <a:prstDash val="solid"/>
              </a:ln>
              <a:solidFill>
                <a:srgbClr val="00B050"/>
              </a:solidFill>
              <a:effectLst>
                <a:reflection blurRad="12700" stA="28000" endPos="45000" dist="1000" dir="5400000" sy="-100000" algn="bl" rotWithShape="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2591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45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7DE802-6C1F-4FEB-83B0-BA0E5F929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77" y="-140677"/>
            <a:ext cx="9807191" cy="3778180"/>
          </a:xfrm>
          <a:prstGeom prst="rect">
            <a:avLst/>
          </a:prstGeom>
          <a:ln>
            <a:noFill/>
          </a:ln>
          <a:effectLst>
            <a:softEdge rad="112500"/>
          </a:effectLst>
        </p:spPr>
      </p:pic>
      <p:pic>
        <p:nvPicPr>
          <p:cNvPr id="5" name="Picture 4">
            <a:extLst>
              <a:ext uri="{FF2B5EF4-FFF2-40B4-BE49-F238E27FC236}">
                <a16:creationId xmlns:a16="http://schemas.microsoft.com/office/drawing/2014/main" id="{0D0CEDC5-8E04-4768-81C1-014D5168B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7" y="3637503"/>
            <a:ext cx="9998110" cy="3220497"/>
          </a:xfrm>
          <a:prstGeom prst="rect">
            <a:avLst/>
          </a:prstGeom>
          <a:ln>
            <a:noFill/>
          </a:ln>
          <a:effectLst>
            <a:softEdge rad="112500"/>
          </a:effectLst>
        </p:spPr>
      </p:pic>
    </p:spTree>
    <p:extLst>
      <p:ext uri="{BB962C8B-B14F-4D97-AF65-F5344CB8AC3E}">
        <p14:creationId xmlns:p14="http://schemas.microsoft.com/office/powerpoint/2010/main" val="362747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F7D7F8-F0F3-63FD-5870-B3E6B9B36230}"/>
              </a:ext>
            </a:extLst>
          </p:cNvPr>
          <p:cNvPicPr>
            <a:picLocks noChangeAspect="1"/>
          </p:cNvPicPr>
          <p:nvPr/>
        </p:nvPicPr>
        <p:blipFill>
          <a:blip r:embed="rId3"/>
          <a:stretch>
            <a:fillRect/>
          </a:stretch>
        </p:blipFill>
        <p:spPr>
          <a:xfrm>
            <a:off x="0" y="-4743"/>
            <a:ext cx="12293600" cy="6862743"/>
          </a:xfrm>
          <a:prstGeom prst="rect">
            <a:avLst/>
          </a:prstGeom>
        </p:spPr>
      </p:pic>
      <p:sp>
        <p:nvSpPr>
          <p:cNvPr id="13" name="Rectangle: Rounded Corners 12">
            <a:extLst>
              <a:ext uri="{FF2B5EF4-FFF2-40B4-BE49-F238E27FC236}">
                <a16:creationId xmlns:a16="http://schemas.microsoft.com/office/drawing/2014/main" id="{7EE42FEE-D88E-98A2-FE30-DBA9F115A98C}"/>
              </a:ext>
            </a:extLst>
          </p:cNvPr>
          <p:cNvSpPr/>
          <p:nvPr/>
        </p:nvSpPr>
        <p:spPr>
          <a:xfrm>
            <a:off x="73987" y="525862"/>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299EF107-3939-D0BE-70AF-7E5743E99BC3}"/>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13C54265-5EE1-C928-2272-AABBA284661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Rectangle: Top Corners Rounded 18">
              <a:extLst>
                <a:ext uri="{FF2B5EF4-FFF2-40B4-BE49-F238E27FC236}">
                  <a16:creationId xmlns:a16="http://schemas.microsoft.com/office/drawing/2014/main" id="{BF6FCF37-8890-4F07-647A-2BE2EE1CC56C}"/>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 name="Picture 2" descr="20210409090849_wm_shs-tieng-viet-2-tap-1">
            <a:extLst>
              <a:ext uri="{FF2B5EF4-FFF2-40B4-BE49-F238E27FC236}">
                <a16:creationId xmlns:a16="http://schemas.microsoft.com/office/drawing/2014/main" id="{1AE8F640-E84F-D8B9-B528-CFA06909DC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1071" t="22283" r="11730" b="18467"/>
          <a:stretch/>
        </p:blipFill>
        <p:spPr bwMode="auto">
          <a:xfrm>
            <a:off x="3701050" y="860417"/>
            <a:ext cx="8114986" cy="559475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5807DE37-3F71-6F45-8D9B-C2704C15CDB1}"/>
              </a:ext>
            </a:extLst>
          </p:cNvPr>
          <p:cNvSpPr/>
          <p:nvPr/>
        </p:nvSpPr>
        <p:spPr>
          <a:xfrm>
            <a:off x="375964" y="860516"/>
            <a:ext cx="2562332" cy="5301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000000"/>
                </a:solidFill>
                <a:latin typeface="Arial" panose="020B0604020202020204" pitchFamily="34" charset="0"/>
                <a:cs typeface="Arial" panose="020B0604020202020204" pitchFamily="34" charset="0"/>
              </a:rPr>
              <a:t>Từ chỉ sự </a:t>
            </a:r>
            <a:r>
              <a:rPr lang="en-US" sz="2800" b="1" dirty="0" err="1">
                <a:solidFill>
                  <a:srgbClr val="000000"/>
                </a:solidFill>
                <a:latin typeface="Arial" panose="020B0604020202020204" pitchFamily="34" charset="0"/>
                <a:cs typeface="Arial" panose="020B0604020202020204" pitchFamily="34" charset="0"/>
              </a:rPr>
              <a:t>vật</a:t>
            </a:r>
            <a:endParaRPr lang="en-US" sz="2800" b="1" dirty="0">
              <a:solidFill>
                <a:srgbClr val="000000"/>
              </a:solidFill>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7126446B-56D6-EEF8-A435-44E7DBFA0281}"/>
              </a:ext>
            </a:extLst>
          </p:cNvPr>
          <p:cNvSpPr/>
          <p:nvPr/>
        </p:nvSpPr>
        <p:spPr>
          <a:xfrm>
            <a:off x="4683817" y="2140727"/>
            <a:ext cx="784237" cy="889073"/>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6F155476-C307-A537-4691-050F5D67804B}"/>
              </a:ext>
            </a:extLst>
          </p:cNvPr>
          <p:cNvSpPr/>
          <p:nvPr/>
        </p:nvSpPr>
        <p:spPr>
          <a:xfrm>
            <a:off x="7249006" y="2575384"/>
            <a:ext cx="819218" cy="1002468"/>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5855ACA2-4458-EC74-19D7-2666EC935C47}"/>
              </a:ext>
            </a:extLst>
          </p:cNvPr>
          <p:cNvSpPr/>
          <p:nvPr/>
        </p:nvSpPr>
        <p:spPr>
          <a:xfrm>
            <a:off x="8407192" y="2293705"/>
            <a:ext cx="710832" cy="889073"/>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CA64822C-049F-3677-787A-5F363CBA7E5D}"/>
              </a:ext>
            </a:extLst>
          </p:cNvPr>
          <p:cNvSpPr/>
          <p:nvPr/>
        </p:nvSpPr>
        <p:spPr>
          <a:xfrm>
            <a:off x="9590163" y="4592719"/>
            <a:ext cx="819218" cy="1281868"/>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222D2283-7E93-0165-4AD1-A30BA367E966}"/>
              </a:ext>
            </a:extLst>
          </p:cNvPr>
          <p:cNvSpPr/>
          <p:nvPr/>
        </p:nvSpPr>
        <p:spPr>
          <a:xfrm>
            <a:off x="8545760" y="1159806"/>
            <a:ext cx="819218" cy="1002468"/>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285E130A-1297-31CA-128B-248B481226C6}"/>
              </a:ext>
            </a:extLst>
          </p:cNvPr>
          <p:cNvSpPr/>
          <p:nvPr/>
        </p:nvSpPr>
        <p:spPr>
          <a:xfrm>
            <a:off x="4758415" y="4755976"/>
            <a:ext cx="1152525" cy="1325405"/>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83CB2B71-67C3-A86F-FEEF-1CCE51F6C2C8}"/>
              </a:ext>
            </a:extLst>
          </p:cNvPr>
          <p:cNvSpPr txBox="1"/>
          <p:nvPr/>
        </p:nvSpPr>
        <p:spPr>
          <a:xfrm>
            <a:off x="415181" y="1606898"/>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t</a:t>
            </a:r>
            <a:r>
              <a:rPr lang="en-US" sz="2600">
                <a:latin typeface="Times New Roman" panose="02020603050405020304" pitchFamily="18" charset="0"/>
                <a:cs typeface="Times New Roman" panose="02020603050405020304" pitchFamily="18" charset="0"/>
              </a:rPr>
              <a:t>hầy </a:t>
            </a:r>
            <a:r>
              <a:rPr lang="en-US" sz="2600" dirty="0" err="1">
                <a:latin typeface="Times New Roman" panose="02020603050405020304" pitchFamily="18" charset="0"/>
                <a:cs typeface="Times New Roman" panose="02020603050405020304" pitchFamily="18" charset="0"/>
              </a:rPr>
              <a:t>giáo</a:t>
            </a:r>
            <a:endParaRPr lang="en-US" sz="2600"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25464747-B636-4A47-DD89-7F4EE658E9E6}"/>
              </a:ext>
            </a:extLst>
          </p:cNvPr>
          <p:cNvSpPr txBox="1"/>
          <p:nvPr/>
        </p:nvSpPr>
        <p:spPr>
          <a:xfrm>
            <a:off x="417236" y="2062062"/>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h</a:t>
            </a:r>
            <a:r>
              <a:rPr lang="en-US" sz="2600">
                <a:latin typeface="Times New Roman" panose="02020603050405020304" pitchFamily="18" charset="0"/>
                <a:cs typeface="Times New Roman" panose="02020603050405020304" pitchFamily="18" charset="0"/>
              </a:rPr>
              <a:t>ọc </a:t>
            </a:r>
            <a:r>
              <a:rPr lang="en-US" sz="2600" dirty="0" err="1">
                <a:latin typeface="Times New Roman" panose="02020603050405020304" pitchFamily="18" charset="0"/>
                <a:cs typeface="Times New Roman" panose="02020603050405020304" pitchFamily="18" charset="0"/>
              </a:rPr>
              <a:t>sinh</a:t>
            </a:r>
            <a:endParaRPr lang="en-US" sz="26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CE783C46-C3B5-46D1-B986-842C92F23CD2}"/>
              </a:ext>
            </a:extLst>
          </p:cNvPr>
          <p:cNvSpPr txBox="1"/>
          <p:nvPr/>
        </p:nvSpPr>
        <p:spPr>
          <a:xfrm>
            <a:off x="415181" y="2519755"/>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s</a:t>
            </a:r>
            <a:r>
              <a:rPr lang="en-US" sz="2600">
                <a:latin typeface="Times New Roman" panose="02020603050405020304" pitchFamily="18" charset="0"/>
                <a:cs typeface="Times New Roman" panose="02020603050405020304" pitchFamily="18" charset="0"/>
              </a:rPr>
              <a:t>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vở</a:t>
            </a:r>
            <a:endParaRPr lang="en-US" sz="2600" dirty="0">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DC04507C-2150-B7B6-E7EE-E28F05DAB665}"/>
              </a:ext>
            </a:extLst>
          </p:cNvPr>
          <p:cNvSpPr txBox="1"/>
          <p:nvPr/>
        </p:nvSpPr>
        <p:spPr>
          <a:xfrm>
            <a:off x="422811" y="2922485"/>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b</a:t>
            </a:r>
            <a:r>
              <a:rPr lang="en-US" sz="2600">
                <a:latin typeface="Times New Roman" panose="02020603050405020304" pitchFamily="18" charset="0"/>
                <a:cs typeface="Times New Roman" panose="02020603050405020304" pitchFamily="18" charset="0"/>
              </a:rPr>
              <a:t>àn </a:t>
            </a:r>
            <a:r>
              <a:rPr lang="en-US" sz="2600" dirty="0" err="1">
                <a:latin typeface="Times New Roman" panose="02020603050405020304" pitchFamily="18" charset="0"/>
                <a:cs typeface="Times New Roman" panose="02020603050405020304" pitchFamily="18" charset="0"/>
              </a:rPr>
              <a:t>ghế</a:t>
            </a:r>
            <a:endParaRPr lang="en-US" sz="2600" dirty="0">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9BFBB6B8-46B2-5181-30B3-D19999880868}"/>
              </a:ext>
            </a:extLst>
          </p:cNvPr>
          <p:cNvSpPr txBox="1"/>
          <p:nvPr/>
        </p:nvSpPr>
        <p:spPr>
          <a:xfrm>
            <a:off x="415181" y="3415746"/>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b</a:t>
            </a:r>
            <a:r>
              <a:rPr lang="en-US" sz="2600">
                <a:latin typeface="Times New Roman" panose="02020603050405020304" pitchFamily="18" charset="0"/>
                <a:cs typeface="Times New Roman" panose="02020603050405020304" pitchFamily="18" charset="0"/>
              </a:rPr>
              <a:t>ảng</a:t>
            </a:r>
            <a:endParaRPr lang="en-US" sz="2600" dirty="0">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6304AB87-0BA1-B4EB-9B65-6BB1615AD079}"/>
              </a:ext>
            </a:extLst>
          </p:cNvPr>
          <p:cNvSpPr txBox="1"/>
          <p:nvPr/>
        </p:nvSpPr>
        <p:spPr>
          <a:xfrm>
            <a:off x="415181" y="5689483"/>
            <a:ext cx="1663512"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cây…..</a:t>
            </a:r>
            <a:endParaRPr lang="en-US" sz="26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B0B062AE-0DEA-EE79-9CB2-1FB6B9265A7C}"/>
              </a:ext>
            </a:extLst>
          </p:cNvPr>
          <p:cNvSpPr txBox="1"/>
          <p:nvPr/>
        </p:nvSpPr>
        <p:spPr>
          <a:xfrm>
            <a:off x="385340" y="4755976"/>
            <a:ext cx="1663512"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dây</a:t>
            </a:r>
            <a:endParaRPr lang="en-US" sz="2600"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AAE624F7-3D57-FD3A-4797-4193B7ABC94A}"/>
              </a:ext>
            </a:extLst>
          </p:cNvPr>
          <p:cNvSpPr txBox="1"/>
          <p:nvPr/>
        </p:nvSpPr>
        <p:spPr>
          <a:xfrm>
            <a:off x="401134" y="5221911"/>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q</a:t>
            </a:r>
            <a:r>
              <a:rPr lang="en-US" sz="2600">
                <a:latin typeface="Times New Roman" panose="02020603050405020304" pitchFamily="18" charset="0"/>
                <a:cs typeface="Times New Roman" panose="02020603050405020304" pitchFamily="18" charset="0"/>
              </a:rPr>
              <a:t>uả </a:t>
            </a:r>
            <a:r>
              <a:rPr lang="en-US" sz="2600" dirty="0" err="1">
                <a:latin typeface="Times New Roman" panose="02020603050405020304" pitchFamily="18" charset="0"/>
                <a:cs typeface="Times New Roman" panose="02020603050405020304" pitchFamily="18" charset="0"/>
              </a:rPr>
              <a:t>cầu</a:t>
            </a:r>
            <a:endParaRPr lang="en-US" sz="2600"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F3402DD6-D21C-DE0D-F1F5-2F5664E33B5C}"/>
              </a:ext>
            </a:extLst>
          </p:cNvPr>
          <p:cNvSpPr txBox="1"/>
          <p:nvPr/>
        </p:nvSpPr>
        <p:spPr>
          <a:xfrm>
            <a:off x="385340" y="3878593"/>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g</a:t>
            </a:r>
            <a:r>
              <a:rPr lang="en-US" sz="2600">
                <a:latin typeface="Times New Roman" panose="02020603050405020304" pitchFamily="18" charset="0"/>
                <a:cs typeface="Times New Roman" panose="02020603050405020304" pitchFamily="18" charset="0"/>
              </a:rPr>
              <a:t>hế </a:t>
            </a:r>
            <a:r>
              <a:rPr lang="en-US" sz="2600" dirty="0" err="1">
                <a:latin typeface="Times New Roman" panose="02020603050405020304" pitchFamily="18" charset="0"/>
                <a:cs typeface="Times New Roman" panose="02020603050405020304" pitchFamily="18" charset="0"/>
              </a:rPr>
              <a:t>đá</a:t>
            </a:r>
            <a:endParaRPr lang="en-US" sz="2600"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16FD437E-EF64-72CF-FF26-517F548BC74D}"/>
              </a:ext>
            </a:extLst>
          </p:cNvPr>
          <p:cNvSpPr txBox="1"/>
          <p:nvPr/>
        </p:nvSpPr>
        <p:spPr>
          <a:xfrm>
            <a:off x="1124473" y="3402492"/>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endParaRPr lang="en-US" sz="2600"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860E00B9-D992-D3C0-95E0-3E9CFDCF7AA7}"/>
              </a:ext>
            </a:extLst>
          </p:cNvPr>
          <p:cNvSpPr txBox="1"/>
          <p:nvPr/>
        </p:nvSpPr>
        <p:spPr>
          <a:xfrm>
            <a:off x="422811" y="4306383"/>
            <a:ext cx="1663512"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c</a:t>
            </a:r>
            <a:r>
              <a:rPr lang="en-US" sz="2600">
                <a:latin typeface="Times New Roman" panose="02020603050405020304" pitchFamily="18" charset="0"/>
                <a:cs typeface="Times New Roman" panose="02020603050405020304" pitchFamily="18" charset="0"/>
              </a:rPr>
              <a:t>ửa</a:t>
            </a:r>
            <a:endParaRPr lang="en-US" sz="2600" dirty="0">
              <a:latin typeface="Times New Roman" panose="02020603050405020304" pitchFamily="18" charset="0"/>
              <a:cs typeface="Times New Roman" panose="02020603050405020304" pitchFamily="18" charset="0"/>
            </a:endParaRPr>
          </a:p>
        </p:txBody>
      </p:sp>
      <p:sp>
        <p:nvSpPr>
          <p:cNvPr id="70" name="Oval 69">
            <a:extLst>
              <a:ext uri="{FF2B5EF4-FFF2-40B4-BE49-F238E27FC236}">
                <a16:creationId xmlns:a16="http://schemas.microsoft.com/office/drawing/2014/main" id="{5FBB9AF2-8118-0BF2-9CD8-DE9AC2A12D39}"/>
              </a:ext>
            </a:extLst>
          </p:cNvPr>
          <p:cNvSpPr/>
          <p:nvPr/>
        </p:nvSpPr>
        <p:spPr>
          <a:xfrm>
            <a:off x="5334678" y="1000008"/>
            <a:ext cx="819218" cy="1002468"/>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21B06C37-E506-406C-9413-9F594E52873C}"/>
              </a:ext>
            </a:extLst>
          </p:cNvPr>
          <p:cNvSpPr/>
          <p:nvPr/>
        </p:nvSpPr>
        <p:spPr>
          <a:xfrm>
            <a:off x="6784477" y="1671085"/>
            <a:ext cx="584054" cy="508792"/>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D2358D8B-21E0-95FA-9DC3-0C862B4C70E6}"/>
              </a:ext>
            </a:extLst>
          </p:cNvPr>
          <p:cNvSpPr/>
          <p:nvPr/>
        </p:nvSpPr>
        <p:spPr>
          <a:xfrm>
            <a:off x="5737191" y="1588276"/>
            <a:ext cx="819218" cy="591601"/>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11B641BE-83D0-61AE-858F-1C02F9D39F09}"/>
              </a:ext>
            </a:extLst>
          </p:cNvPr>
          <p:cNvSpPr/>
          <p:nvPr/>
        </p:nvSpPr>
        <p:spPr>
          <a:xfrm>
            <a:off x="4592063" y="1709343"/>
            <a:ext cx="613906" cy="492262"/>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EBA3ADCD-89B0-178E-E9E4-D84CFF6D6163}"/>
              </a:ext>
            </a:extLst>
          </p:cNvPr>
          <p:cNvSpPr/>
          <p:nvPr/>
        </p:nvSpPr>
        <p:spPr>
          <a:xfrm>
            <a:off x="7358533" y="983413"/>
            <a:ext cx="584054" cy="508792"/>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C1229D65-64C2-B707-E4AB-55F7BF76EB97}"/>
              </a:ext>
            </a:extLst>
          </p:cNvPr>
          <p:cNvSpPr/>
          <p:nvPr/>
        </p:nvSpPr>
        <p:spPr>
          <a:xfrm>
            <a:off x="5272777" y="2593658"/>
            <a:ext cx="980723" cy="482960"/>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C03665C3-BFB8-4B12-B129-3BBA0D85E0AA}"/>
              </a:ext>
            </a:extLst>
          </p:cNvPr>
          <p:cNvSpPr/>
          <p:nvPr/>
        </p:nvSpPr>
        <p:spPr>
          <a:xfrm>
            <a:off x="10127732" y="860516"/>
            <a:ext cx="1688303" cy="1433189"/>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62D3DCE1-04E9-0462-59B3-253FB16CD4CD}"/>
              </a:ext>
            </a:extLst>
          </p:cNvPr>
          <p:cNvSpPr/>
          <p:nvPr/>
        </p:nvSpPr>
        <p:spPr>
          <a:xfrm>
            <a:off x="6300423" y="3076618"/>
            <a:ext cx="819218" cy="591601"/>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3A90AE79-4FA5-D22C-7B81-008DE344B0DA}"/>
              </a:ext>
            </a:extLst>
          </p:cNvPr>
          <p:cNvSpPr/>
          <p:nvPr/>
        </p:nvSpPr>
        <p:spPr>
          <a:xfrm>
            <a:off x="4488540" y="5166260"/>
            <a:ext cx="784237" cy="599437"/>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D7E7ADE4-C2C9-57C7-5616-49F681F84D86}"/>
              </a:ext>
            </a:extLst>
          </p:cNvPr>
          <p:cNvSpPr/>
          <p:nvPr/>
        </p:nvSpPr>
        <p:spPr>
          <a:xfrm>
            <a:off x="10546286" y="3545941"/>
            <a:ext cx="819218" cy="697988"/>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80" name="Oval 79">
            <a:extLst>
              <a:ext uri="{FF2B5EF4-FFF2-40B4-BE49-F238E27FC236}">
                <a16:creationId xmlns:a16="http://schemas.microsoft.com/office/drawing/2014/main" id="{C81122C6-F0F5-626B-CBAD-565EAF78636A}"/>
              </a:ext>
            </a:extLst>
          </p:cNvPr>
          <p:cNvSpPr/>
          <p:nvPr/>
        </p:nvSpPr>
        <p:spPr>
          <a:xfrm>
            <a:off x="6001712" y="943660"/>
            <a:ext cx="708320" cy="597612"/>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FA6F493B-B80C-0961-A436-67699229DD1B}"/>
              </a:ext>
            </a:extLst>
          </p:cNvPr>
          <p:cNvSpPr/>
          <p:nvPr/>
        </p:nvSpPr>
        <p:spPr>
          <a:xfrm>
            <a:off x="5925739" y="5465978"/>
            <a:ext cx="784293" cy="697988"/>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DF8596C0-8629-12F3-DA46-2BA56DA571A0}"/>
              </a:ext>
            </a:extLst>
          </p:cNvPr>
          <p:cNvSpPr/>
          <p:nvPr/>
        </p:nvSpPr>
        <p:spPr>
          <a:xfrm>
            <a:off x="10548465" y="5176599"/>
            <a:ext cx="374637" cy="589098"/>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C39F42E0-DED0-A50C-72A2-645B39D8EBF4}"/>
              </a:ext>
            </a:extLst>
          </p:cNvPr>
          <p:cNvSpPr/>
          <p:nvPr/>
        </p:nvSpPr>
        <p:spPr>
          <a:xfrm>
            <a:off x="4008474" y="3742660"/>
            <a:ext cx="1197495" cy="1007757"/>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7380B74E-9129-15CA-4E53-8620EB0BA611}"/>
              </a:ext>
            </a:extLst>
          </p:cNvPr>
          <p:cNvSpPr/>
          <p:nvPr/>
        </p:nvSpPr>
        <p:spPr>
          <a:xfrm>
            <a:off x="8619956" y="3668219"/>
            <a:ext cx="1324144" cy="805589"/>
          </a:xfrm>
          <a:prstGeom prst="ellipse">
            <a:avLst/>
          </a:prstGeom>
          <a:noFill/>
          <a:ln w="38100">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1947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53"/>
                                        </p:tgtEl>
                                      </p:cBhvr>
                                    </p:animEffect>
                                    <p:set>
                                      <p:cBhvr>
                                        <p:cTn id="20" dur="1" fill="hold">
                                          <p:stCondLst>
                                            <p:cond delay="499"/>
                                          </p:stCondLst>
                                        </p:cTn>
                                        <p:tgtEl>
                                          <p:spTgt spid="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70"/>
                                        </p:tgtEl>
                                      </p:cBhvr>
                                    </p:animEffect>
                                    <p:set>
                                      <p:cBhvr>
                                        <p:cTn id="48" dur="1" fill="hold">
                                          <p:stCondLst>
                                            <p:cond delay="499"/>
                                          </p:stCondLst>
                                        </p:cTn>
                                        <p:tgtEl>
                                          <p:spTgt spid="70"/>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par>
                                <p:cTn id="55" presetID="9" presetClass="exit" presetSubtype="0" fill="hold" grpId="1" nodeType="withEffect">
                                  <p:stCondLst>
                                    <p:cond delay="0"/>
                                  </p:stCondLst>
                                  <p:childTnLst>
                                    <p:animEffect transition="out" filter="dissolve">
                                      <p:cBhvr>
                                        <p:cTn id="56" dur="500"/>
                                        <p:tgtEl>
                                          <p:spTgt spid="55"/>
                                        </p:tgtEl>
                                      </p:cBhvr>
                                    </p:animEffect>
                                    <p:set>
                                      <p:cBhvr>
                                        <p:cTn id="57" dur="1" fill="hold">
                                          <p:stCondLst>
                                            <p:cond delay="499"/>
                                          </p:stCondLst>
                                        </p:cTn>
                                        <p:tgtEl>
                                          <p:spTgt spid="55"/>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56"/>
                                        </p:tgtEl>
                                      </p:cBhvr>
                                    </p:animEffect>
                                    <p:set>
                                      <p:cBhvr>
                                        <p:cTn id="60" dur="1" fill="hold">
                                          <p:stCondLst>
                                            <p:cond delay="499"/>
                                          </p:stCondLst>
                                        </p:cTn>
                                        <p:tgtEl>
                                          <p:spTgt spid="56"/>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58"/>
                                        </p:tgtEl>
                                      </p:cBhvr>
                                    </p:animEffect>
                                    <p:set>
                                      <p:cBhvr>
                                        <p:cTn id="63" dur="1" fill="hold">
                                          <p:stCondLst>
                                            <p:cond delay="499"/>
                                          </p:stCondLst>
                                        </p:cTn>
                                        <p:tgtEl>
                                          <p:spTgt spid="5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fade">
                                      <p:cBhvr>
                                        <p:cTn id="71" dur="500"/>
                                        <p:tgtEl>
                                          <p:spTgt spid="7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500"/>
                                        <p:tgtEl>
                                          <p:spTgt spid="7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1" nodeType="clickEffect">
                                  <p:stCondLst>
                                    <p:cond delay="0"/>
                                  </p:stCondLst>
                                  <p:childTnLst>
                                    <p:animEffect transition="out" filter="dissolve">
                                      <p:cBhvr>
                                        <p:cTn id="81" dur="500"/>
                                        <p:tgtEl>
                                          <p:spTgt spid="73"/>
                                        </p:tgtEl>
                                      </p:cBhvr>
                                    </p:animEffect>
                                    <p:set>
                                      <p:cBhvr>
                                        <p:cTn id="82" dur="1" fill="hold">
                                          <p:stCondLst>
                                            <p:cond delay="499"/>
                                          </p:stCondLst>
                                        </p:cTn>
                                        <p:tgtEl>
                                          <p:spTgt spid="73"/>
                                        </p:tgtEl>
                                        <p:attrNameLst>
                                          <p:attrName>style.visibility</p:attrName>
                                        </p:attrNameLst>
                                      </p:cBhvr>
                                      <p:to>
                                        <p:strVal val="hidden"/>
                                      </p:to>
                                    </p:set>
                                  </p:childTnLst>
                                </p:cTn>
                              </p:par>
                              <p:par>
                                <p:cTn id="83" presetID="9" presetClass="exit" presetSubtype="0" fill="hold" grpId="1" nodeType="withEffect">
                                  <p:stCondLst>
                                    <p:cond delay="0"/>
                                  </p:stCondLst>
                                  <p:childTnLst>
                                    <p:animEffect transition="out" filter="dissolve">
                                      <p:cBhvr>
                                        <p:cTn id="84" dur="500"/>
                                        <p:tgtEl>
                                          <p:spTgt spid="72"/>
                                        </p:tgtEl>
                                      </p:cBhvr>
                                    </p:animEffect>
                                    <p:set>
                                      <p:cBhvr>
                                        <p:cTn id="85" dur="1" fill="hold">
                                          <p:stCondLst>
                                            <p:cond delay="499"/>
                                          </p:stCondLst>
                                        </p:cTn>
                                        <p:tgtEl>
                                          <p:spTgt spid="72"/>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78"/>
                                        </p:tgtEl>
                                      </p:cBhvr>
                                    </p:animEffect>
                                    <p:set>
                                      <p:cBhvr>
                                        <p:cTn id="88" dur="1" fill="hold">
                                          <p:stCondLst>
                                            <p:cond delay="499"/>
                                          </p:stCondLst>
                                        </p:cTn>
                                        <p:tgtEl>
                                          <p:spTgt spid="7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7"/>
                                        </p:tgtEl>
                                        <p:attrNameLst>
                                          <p:attrName>style.visibility</p:attrName>
                                        </p:attrNameLst>
                                      </p:cBhvr>
                                      <p:to>
                                        <p:strVal val="visible"/>
                                      </p:to>
                                    </p:set>
                                    <p:animEffect transition="in" filter="fade">
                                      <p:cBhvr>
                                        <p:cTn id="96" dur="500"/>
                                        <p:tgtEl>
                                          <p:spTgt spid="7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fade">
                                      <p:cBhvr>
                                        <p:cTn id="99" dur="500"/>
                                        <p:tgtEl>
                                          <p:spTgt spid="7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xit" presetSubtype="0" fill="hold" grpId="1" nodeType="clickEffect">
                                  <p:stCondLst>
                                    <p:cond delay="0"/>
                                  </p:stCondLst>
                                  <p:childTnLst>
                                    <p:animEffect transition="out" filter="dissolv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500"/>
                                        <p:tgtEl>
                                          <p:spTgt spid="71"/>
                                        </p:tgtEl>
                                      </p:cBhvr>
                                    </p:animEffect>
                                    <p:set>
                                      <p:cBhvr>
                                        <p:cTn id="107" dur="1" fill="hold">
                                          <p:stCondLst>
                                            <p:cond delay="499"/>
                                          </p:stCondLst>
                                        </p:cTn>
                                        <p:tgtEl>
                                          <p:spTgt spid="7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500"/>
                                        <p:tgtEl>
                                          <p:spTgt spid="6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fade">
                                      <p:cBhvr>
                                        <p:cTn id="115" dur="500"/>
                                        <p:tgtEl>
                                          <p:spTgt spid="74"/>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xit" presetSubtype="0" fill="hold" grpId="1" nodeType="clickEffect">
                                  <p:stCondLst>
                                    <p:cond delay="0"/>
                                  </p:stCondLst>
                                  <p:childTnLst>
                                    <p:animEffect transition="out" filter="dissolve">
                                      <p:cBhvr>
                                        <p:cTn id="119" dur="500"/>
                                        <p:tgtEl>
                                          <p:spTgt spid="74"/>
                                        </p:tgtEl>
                                      </p:cBhvr>
                                    </p:animEffect>
                                    <p:set>
                                      <p:cBhvr>
                                        <p:cTn id="120" dur="1" fill="hold">
                                          <p:stCondLst>
                                            <p:cond delay="499"/>
                                          </p:stCondLst>
                                        </p:cTn>
                                        <p:tgtEl>
                                          <p:spTgt spid="7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8"/>
                                        </p:tgtEl>
                                        <p:attrNameLst>
                                          <p:attrName>style.visibility</p:attrName>
                                        </p:attrNameLst>
                                      </p:cBhvr>
                                      <p:to>
                                        <p:strVal val="visible"/>
                                      </p:to>
                                    </p:set>
                                    <p:animEffect transition="in" filter="fade">
                                      <p:cBhvr>
                                        <p:cTn id="125" dur="500"/>
                                        <p:tgtEl>
                                          <p:spTgt spid="6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fade">
                                      <p:cBhvr>
                                        <p:cTn id="128" dur="500"/>
                                        <p:tgtEl>
                                          <p:spTgt spid="75"/>
                                        </p:tgtEl>
                                      </p:cBhvr>
                                    </p:animEffect>
                                  </p:childTnLst>
                                </p:cTn>
                              </p:par>
                            </p:childTnLst>
                          </p:cTn>
                        </p:par>
                      </p:childTnLst>
                    </p:cTn>
                  </p:par>
                  <p:par>
                    <p:cTn id="129" fill="hold">
                      <p:stCondLst>
                        <p:cond delay="indefinite"/>
                      </p:stCondLst>
                      <p:childTnLst>
                        <p:par>
                          <p:cTn id="130" fill="hold">
                            <p:stCondLst>
                              <p:cond delay="0"/>
                            </p:stCondLst>
                            <p:childTnLst>
                              <p:par>
                                <p:cTn id="131" presetID="9" presetClass="exit" presetSubtype="0" fill="hold" grpId="1" nodeType="clickEffect">
                                  <p:stCondLst>
                                    <p:cond delay="0"/>
                                  </p:stCondLst>
                                  <p:childTnLst>
                                    <p:animEffect transition="out" filter="dissolve">
                                      <p:cBhvr>
                                        <p:cTn id="132" dur="500"/>
                                        <p:tgtEl>
                                          <p:spTgt spid="75"/>
                                        </p:tgtEl>
                                      </p:cBhvr>
                                    </p:animEffect>
                                    <p:set>
                                      <p:cBhvr>
                                        <p:cTn id="133" dur="1" fill="hold">
                                          <p:stCondLst>
                                            <p:cond delay="499"/>
                                          </p:stCondLst>
                                        </p:cTn>
                                        <p:tgtEl>
                                          <p:spTgt spid="7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fade">
                                      <p:cBhvr>
                                        <p:cTn id="138" dur="500"/>
                                        <p:tgtEl>
                                          <p:spTgt spid="6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1"/>
                                        </p:tgtEl>
                                        <p:attrNameLst>
                                          <p:attrName>style.visibility</p:attrName>
                                        </p:attrNameLst>
                                      </p:cBhvr>
                                      <p:to>
                                        <p:strVal val="visible"/>
                                      </p:to>
                                    </p:set>
                                    <p:animEffect transition="in" filter="fade">
                                      <p:cBhvr>
                                        <p:cTn id="141" dur="500"/>
                                        <p:tgtEl>
                                          <p:spTgt spid="81"/>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xit" presetSubtype="0" fill="hold" grpId="1" nodeType="clickEffect">
                                  <p:stCondLst>
                                    <p:cond delay="0"/>
                                  </p:stCondLst>
                                  <p:childTnLst>
                                    <p:animEffect transition="out" filter="dissolve">
                                      <p:cBhvr>
                                        <p:cTn id="145" dur="500"/>
                                        <p:tgtEl>
                                          <p:spTgt spid="81"/>
                                        </p:tgtEl>
                                      </p:cBhvr>
                                    </p:animEffect>
                                    <p:set>
                                      <p:cBhvr>
                                        <p:cTn id="146" dur="1" fill="hold">
                                          <p:stCondLst>
                                            <p:cond delay="499"/>
                                          </p:stCondLst>
                                        </p:cTn>
                                        <p:tgtEl>
                                          <p:spTgt spid="8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69"/>
                                        </p:tgtEl>
                                        <p:attrNameLst>
                                          <p:attrName>style.visibility</p:attrName>
                                        </p:attrNameLst>
                                      </p:cBhvr>
                                      <p:to>
                                        <p:strVal val="visible"/>
                                      </p:to>
                                    </p:set>
                                    <p:animEffect transition="in" filter="fade">
                                      <p:cBhvr>
                                        <p:cTn id="151" dur="500"/>
                                        <p:tgtEl>
                                          <p:spTgt spid="6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0"/>
                                        </p:tgtEl>
                                        <p:attrNameLst>
                                          <p:attrName>style.visibility</p:attrName>
                                        </p:attrNameLst>
                                      </p:cBhvr>
                                      <p:to>
                                        <p:strVal val="visible"/>
                                      </p:to>
                                    </p:set>
                                    <p:animEffect transition="in" filter="fade">
                                      <p:cBhvr>
                                        <p:cTn id="154" dur="500"/>
                                        <p:tgtEl>
                                          <p:spTgt spid="80"/>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animEffect transition="in" filter="fade">
                                      <p:cBhvr>
                                        <p:cTn id="157" dur="500"/>
                                        <p:tgtEl>
                                          <p:spTgt spid="79"/>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1" nodeType="clickEffect">
                                  <p:stCondLst>
                                    <p:cond delay="0"/>
                                  </p:stCondLst>
                                  <p:childTnLst>
                                    <p:animEffect transition="out" filter="dissolve">
                                      <p:cBhvr>
                                        <p:cTn id="161" dur="500"/>
                                        <p:tgtEl>
                                          <p:spTgt spid="80"/>
                                        </p:tgtEl>
                                      </p:cBhvr>
                                    </p:animEffect>
                                    <p:set>
                                      <p:cBhvr>
                                        <p:cTn id="162" dur="1" fill="hold">
                                          <p:stCondLst>
                                            <p:cond delay="499"/>
                                          </p:stCondLst>
                                        </p:cTn>
                                        <p:tgtEl>
                                          <p:spTgt spid="80"/>
                                        </p:tgtEl>
                                        <p:attrNameLst>
                                          <p:attrName>style.visibility</p:attrName>
                                        </p:attrNameLst>
                                      </p:cBhvr>
                                      <p:to>
                                        <p:strVal val="hidden"/>
                                      </p:to>
                                    </p:set>
                                  </p:childTnLst>
                                </p:cTn>
                              </p:par>
                              <p:par>
                                <p:cTn id="163" presetID="9" presetClass="exit" presetSubtype="0" fill="hold" grpId="1" nodeType="withEffect">
                                  <p:stCondLst>
                                    <p:cond delay="0"/>
                                  </p:stCondLst>
                                  <p:childTnLst>
                                    <p:animEffect transition="out" filter="dissolve">
                                      <p:cBhvr>
                                        <p:cTn id="164" dur="500"/>
                                        <p:tgtEl>
                                          <p:spTgt spid="79"/>
                                        </p:tgtEl>
                                      </p:cBhvr>
                                    </p:animEffect>
                                    <p:set>
                                      <p:cBhvr>
                                        <p:cTn id="165" dur="1" fill="hold">
                                          <p:stCondLst>
                                            <p:cond delay="499"/>
                                          </p:stCondLst>
                                        </p:cTn>
                                        <p:tgtEl>
                                          <p:spTgt spid="79"/>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65"/>
                                        </p:tgtEl>
                                        <p:attrNameLst>
                                          <p:attrName>style.visibility</p:attrName>
                                        </p:attrNameLst>
                                      </p:cBhvr>
                                      <p:to>
                                        <p:strVal val="visible"/>
                                      </p:to>
                                    </p:set>
                                    <p:animEffect transition="in" filter="fade">
                                      <p:cBhvr>
                                        <p:cTn id="170" dur="500"/>
                                        <p:tgtEl>
                                          <p:spTgt spid="65"/>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84"/>
                                        </p:tgtEl>
                                        <p:attrNameLst>
                                          <p:attrName>style.visibility</p:attrName>
                                        </p:attrNameLst>
                                      </p:cBhvr>
                                      <p:to>
                                        <p:strVal val="visible"/>
                                      </p:to>
                                    </p:set>
                                    <p:animEffect transition="in" filter="fade">
                                      <p:cBhvr>
                                        <p:cTn id="173" dur="500"/>
                                        <p:tgtEl>
                                          <p:spTgt spid="84"/>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xit" presetSubtype="0" fill="hold" grpId="1" nodeType="clickEffect">
                                  <p:stCondLst>
                                    <p:cond delay="0"/>
                                  </p:stCondLst>
                                  <p:childTnLst>
                                    <p:animEffect transition="out" filter="dissolve">
                                      <p:cBhvr>
                                        <p:cTn id="177" dur="500"/>
                                        <p:tgtEl>
                                          <p:spTgt spid="84"/>
                                        </p:tgtEl>
                                      </p:cBhvr>
                                    </p:animEffect>
                                    <p:set>
                                      <p:cBhvr>
                                        <p:cTn id="178" dur="1" fill="hold">
                                          <p:stCondLst>
                                            <p:cond delay="499"/>
                                          </p:stCondLst>
                                        </p:cTn>
                                        <p:tgtEl>
                                          <p:spTgt spid="84"/>
                                        </p:tgtEl>
                                        <p:attrNameLst>
                                          <p:attrName>style.visibility</p:attrName>
                                        </p:attrNameLst>
                                      </p:cBhvr>
                                      <p:to>
                                        <p:strVal val="hidden"/>
                                      </p:to>
                                    </p:set>
                                  </p:childTnLst>
                                </p:cTn>
                              </p:par>
                              <p:par>
                                <p:cTn id="179" presetID="10" presetClass="entr" presetSubtype="0" fill="hold" grpId="0" nodeType="withEffect">
                                  <p:stCondLst>
                                    <p:cond delay="0"/>
                                  </p:stCondLst>
                                  <p:childTnLst>
                                    <p:set>
                                      <p:cBhvr>
                                        <p:cTn id="180" dur="1" fill="hold">
                                          <p:stCondLst>
                                            <p:cond delay="0"/>
                                          </p:stCondLst>
                                        </p:cTn>
                                        <p:tgtEl>
                                          <p:spTgt spid="66"/>
                                        </p:tgtEl>
                                        <p:attrNameLst>
                                          <p:attrName>style.visibility</p:attrName>
                                        </p:attrNameLst>
                                      </p:cBhvr>
                                      <p:to>
                                        <p:strVal val="visible"/>
                                      </p:to>
                                    </p:set>
                                    <p:animEffect transition="in" filter="fade">
                                      <p:cBhvr>
                                        <p:cTn id="181" dur="500"/>
                                        <p:tgtEl>
                                          <p:spTgt spid="6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82"/>
                                        </p:tgtEl>
                                        <p:attrNameLst>
                                          <p:attrName>style.visibility</p:attrName>
                                        </p:attrNameLst>
                                      </p:cBhvr>
                                      <p:to>
                                        <p:strVal val="visible"/>
                                      </p:to>
                                    </p:set>
                                    <p:animEffect transition="in" filter="fade">
                                      <p:cBhvr>
                                        <p:cTn id="184" dur="500"/>
                                        <p:tgtEl>
                                          <p:spTgt spid="82"/>
                                        </p:tgtEl>
                                      </p:cBhvr>
                                    </p:animEffect>
                                  </p:childTnLst>
                                </p:cTn>
                              </p:par>
                            </p:childTnLst>
                          </p:cTn>
                        </p:par>
                      </p:childTnLst>
                    </p:cTn>
                  </p:par>
                  <p:par>
                    <p:cTn id="185" fill="hold">
                      <p:stCondLst>
                        <p:cond delay="indefinite"/>
                      </p:stCondLst>
                      <p:childTnLst>
                        <p:par>
                          <p:cTn id="186" fill="hold">
                            <p:stCondLst>
                              <p:cond delay="0"/>
                            </p:stCondLst>
                            <p:childTnLst>
                              <p:par>
                                <p:cTn id="187" presetID="9" presetClass="exit" presetSubtype="0" fill="hold" grpId="1" nodeType="clickEffect">
                                  <p:stCondLst>
                                    <p:cond delay="0"/>
                                  </p:stCondLst>
                                  <p:childTnLst>
                                    <p:animEffect transition="out" filter="dissolve">
                                      <p:cBhvr>
                                        <p:cTn id="188" dur="500"/>
                                        <p:tgtEl>
                                          <p:spTgt spid="82"/>
                                        </p:tgtEl>
                                      </p:cBhvr>
                                    </p:animEffect>
                                    <p:set>
                                      <p:cBhvr>
                                        <p:cTn id="189" dur="1" fill="hold">
                                          <p:stCondLst>
                                            <p:cond delay="499"/>
                                          </p:stCondLst>
                                        </p:cTn>
                                        <p:tgtEl>
                                          <p:spTgt spid="8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grpId="0"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fade">
                                      <p:cBhvr>
                                        <p:cTn id="194" dur="500"/>
                                        <p:tgtEl>
                                          <p:spTgt spid="6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83"/>
                                        </p:tgtEl>
                                        <p:attrNameLst>
                                          <p:attrName>style.visibility</p:attrName>
                                        </p:attrNameLst>
                                      </p:cBhvr>
                                      <p:to>
                                        <p:strVal val="visible"/>
                                      </p:to>
                                    </p:set>
                                    <p:animEffect transition="in" filter="fade">
                                      <p:cBhvr>
                                        <p:cTn id="197" dur="500"/>
                                        <p:tgtEl>
                                          <p:spTgt spid="83"/>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76"/>
                                        </p:tgtEl>
                                        <p:attrNameLst>
                                          <p:attrName>style.visibility</p:attrName>
                                        </p:attrNameLst>
                                      </p:cBhvr>
                                      <p:to>
                                        <p:strVal val="visible"/>
                                      </p:to>
                                    </p:set>
                                    <p:animEffect transition="in" filter="fade">
                                      <p:cBhvr>
                                        <p:cTn id="200" dur="500"/>
                                        <p:tgtEl>
                                          <p:spTgt spid="76"/>
                                        </p:tgtEl>
                                      </p:cBhvr>
                                    </p:animEffect>
                                  </p:childTnLst>
                                </p:cTn>
                              </p:par>
                            </p:childTnLst>
                          </p:cTn>
                        </p:par>
                      </p:childTnLst>
                    </p:cTn>
                  </p:par>
                  <p:par>
                    <p:cTn id="201" fill="hold">
                      <p:stCondLst>
                        <p:cond delay="indefinite"/>
                      </p:stCondLst>
                      <p:childTnLst>
                        <p:par>
                          <p:cTn id="202" fill="hold">
                            <p:stCondLst>
                              <p:cond delay="0"/>
                            </p:stCondLst>
                            <p:childTnLst>
                              <p:par>
                                <p:cTn id="203" presetID="9" presetClass="exit" presetSubtype="0" fill="hold" grpId="1" nodeType="clickEffect">
                                  <p:stCondLst>
                                    <p:cond delay="0"/>
                                  </p:stCondLst>
                                  <p:childTnLst>
                                    <p:animEffect transition="out" filter="dissolve">
                                      <p:cBhvr>
                                        <p:cTn id="204" dur="500"/>
                                        <p:tgtEl>
                                          <p:spTgt spid="83"/>
                                        </p:tgtEl>
                                      </p:cBhvr>
                                    </p:animEffect>
                                    <p:set>
                                      <p:cBhvr>
                                        <p:cTn id="205" dur="1" fill="hold">
                                          <p:stCondLst>
                                            <p:cond delay="499"/>
                                          </p:stCondLst>
                                        </p:cTn>
                                        <p:tgtEl>
                                          <p:spTgt spid="83"/>
                                        </p:tgtEl>
                                        <p:attrNameLst>
                                          <p:attrName>style.visibility</p:attrName>
                                        </p:attrNameLst>
                                      </p:cBhvr>
                                      <p:to>
                                        <p:strVal val="hidden"/>
                                      </p:to>
                                    </p:set>
                                  </p:childTnLst>
                                </p:cTn>
                              </p:par>
                              <p:par>
                                <p:cTn id="206" presetID="9" presetClass="exit" presetSubtype="0" fill="hold" grpId="1" nodeType="withEffect">
                                  <p:stCondLst>
                                    <p:cond delay="0"/>
                                  </p:stCondLst>
                                  <p:childTnLst>
                                    <p:animEffect transition="out" filter="dissolve">
                                      <p:cBhvr>
                                        <p:cTn id="207" dur="500"/>
                                        <p:tgtEl>
                                          <p:spTgt spid="76"/>
                                        </p:tgtEl>
                                      </p:cBhvr>
                                    </p:animEffect>
                                    <p:set>
                                      <p:cBhvr>
                                        <p:cTn id="208"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p:bldP spid="60" grpId="0"/>
      <p:bldP spid="61" grpId="0"/>
      <p:bldP spid="62" grpId="0"/>
      <p:bldP spid="63" grpId="0"/>
      <p:bldP spid="64" grpId="0"/>
      <p:bldP spid="65" grpId="0"/>
      <p:bldP spid="66" grpId="0"/>
      <p:bldP spid="67" grpId="0"/>
      <p:bldP spid="68" grpId="0"/>
      <p:bldP spid="69" grpId="0"/>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 video hoạt hình về một cậu học sinh ngồi tại bàn học, cầm một cuốn sách màu xanh và đọc. Hoạt hình hóa đôi mắt chớp chớp tự nhiên và cử động miệng nhẹ nhàng để mô phỏng việc đọc to. Cảnh quay nên được lặp lại m">
            <a:hlinkClick r:id="" action="ppaction://media"/>
            <a:extLst>
              <a:ext uri="{FF2B5EF4-FFF2-40B4-BE49-F238E27FC236}">
                <a16:creationId xmlns:a16="http://schemas.microsoft.com/office/drawing/2014/main" id="{C2532A82-6D26-4DD1-97A8-1D6AC9EAA3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957" y="219006"/>
            <a:ext cx="8778875" cy="5851525"/>
          </a:xfrm>
          <a:prstGeom prst="rect">
            <a:avLst/>
          </a:prstGeom>
        </p:spPr>
      </p:pic>
      <p:sp>
        <p:nvSpPr>
          <p:cNvPr id="3" name="TextBox 2">
            <a:extLst>
              <a:ext uri="{FF2B5EF4-FFF2-40B4-BE49-F238E27FC236}">
                <a16:creationId xmlns:a16="http://schemas.microsoft.com/office/drawing/2014/main" id="{377AB96E-7CB2-4190-9C66-90BC4362FBB1}"/>
              </a:ext>
            </a:extLst>
          </p:cNvPr>
          <p:cNvSpPr txBox="1"/>
          <p:nvPr/>
        </p:nvSpPr>
        <p:spPr>
          <a:xfrm>
            <a:off x="9746901" y="663191"/>
            <a:ext cx="1979525" cy="2431435"/>
          </a:xfrm>
          <a:prstGeom prst="rect">
            <a:avLst/>
          </a:prstGeom>
          <a:noFill/>
        </p:spPr>
        <p:txBody>
          <a:bodyPr wrap="square" rtlCol="0">
            <a:spAutoFit/>
          </a:bodyPr>
          <a:lstStyle/>
          <a:p>
            <a:r>
              <a:rPr lang="en-US" sz="3800">
                <a:latin typeface="Times New Roman" panose="02020603050405020304" pitchFamily="18" charset="0"/>
                <a:cs typeface="Times New Roman" panose="02020603050405020304" pitchFamily="18" charset="0"/>
              </a:rPr>
              <a:t>học bài, </a:t>
            </a:r>
          </a:p>
          <a:p>
            <a:r>
              <a:rPr lang="en-US" sz="3800">
                <a:latin typeface="Times New Roman" panose="02020603050405020304" pitchFamily="18" charset="0"/>
                <a:cs typeface="Times New Roman" panose="02020603050405020304" pitchFamily="18" charset="0"/>
              </a:rPr>
              <a:t>đọc sách, viết bài, </a:t>
            </a:r>
          </a:p>
          <a:p>
            <a:r>
              <a:rPr lang="en-US" sz="3800">
                <a:latin typeface="Times New Roman" panose="02020603050405020304" pitchFamily="18" charset="0"/>
                <a:cs typeface="Times New Roman" panose="02020603050405020304" pitchFamily="18" charset="0"/>
              </a:rPr>
              <a:t>làm bài</a:t>
            </a:r>
          </a:p>
        </p:txBody>
      </p:sp>
    </p:spTree>
    <p:extLst>
      <p:ext uri="{BB962C8B-B14F-4D97-AF65-F5344CB8AC3E}">
        <p14:creationId xmlns:p14="http://schemas.microsoft.com/office/powerpoint/2010/main" val="580191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9623707" y="7268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5" name="Create an animated video of three children sitting around a wooden table in a classroom. They are wearing white shirts and red shorts or skirts. Each child is moving their hands naturally as if they are drawing and">
            <a:hlinkClick r:id="" action="ppaction://media"/>
            <a:extLst>
              <a:ext uri="{FF2B5EF4-FFF2-40B4-BE49-F238E27FC236}">
                <a16:creationId xmlns:a16="http://schemas.microsoft.com/office/drawing/2014/main" id="{37EBC922-D1CA-48ED-A9F8-E9ACD3196D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8570" y="88377"/>
            <a:ext cx="7827145" cy="5217153"/>
          </a:xfrm>
          <a:prstGeom prst="rect">
            <a:avLst/>
          </a:prstGeom>
        </p:spPr>
      </p:pic>
      <p:sp>
        <p:nvSpPr>
          <p:cNvPr id="16" name="TextBox 15">
            <a:extLst>
              <a:ext uri="{FF2B5EF4-FFF2-40B4-BE49-F238E27FC236}">
                <a16:creationId xmlns:a16="http://schemas.microsoft.com/office/drawing/2014/main" id="{B94F0CC4-84DE-47B4-A09A-2B21350395E8}"/>
              </a:ext>
            </a:extLst>
          </p:cNvPr>
          <p:cNvSpPr txBox="1"/>
          <p:nvPr/>
        </p:nvSpPr>
        <p:spPr>
          <a:xfrm>
            <a:off x="8490857" y="602901"/>
            <a:ext cx="1929284" cy="1261884"/>
          </a:xfrm>
          <a:prstGeom prst="rect">
            <a:avLst/>
          </a:prstGeom>
          <a:noFill/>
        </p:spPr>
        <p:txBody>
          <a:bodyPr wrap="square" rtlCol="0">
            <a:spAutoFit/>
          </a:bodyPr>
          <a:lstStyle/>
          <a:p>
            <a:r>
              <a:rPr lang="en-US" sz="3800">
                <a:latin typeface="Times New Roman" panose="02020603050405020304" pitchFamily="18" charset="0"/>
                <a:cs typeface="Times New Roman" panose="02020603050405020304" pitchFamily="18" charset="0"/>
              </a:rPr>
              <a:t>vẽ tranh,</a:t>
            </a:r>
          </a:p>
          <a:p>
            <a:r>
              <a:rPr lang="en-US" sz="3800">
                <a:latin typeface="Times New Roman" panose="02020603050405020304" pitchFamily="18" charset="0"/>
                <a:cs typeface="Times New Roman" panose="02020603050405020304" pitchFamily="18" charset="0"/>
              </a:rPr>
              <a:t> tô màu</a:t>
            </a:r>
          </a:p>
        </p:txBody>
      </p:sp>
    </p:spTree>
    <p:extLst>
      <p:ext uri="{BB962C8B-B14F-4D97-AF65-F5344CB8AC3E}">
        <p14:creationId xmlns:p14="http://schemas.microsoft.com/office/powerpoint/2010/main" val="2827158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luo_Video_Create an animated video of a _426367534677123075">
            <a:hlinkClick r:id="" action="ppaction://media"/>
            <a:extLst>
              <a:ext uri="{FF2B5EF4-FFF2-40B4-BE49-F238E27FC236}">
                <a16:creationId xmlns:a16="http://schemas.microsoft.com/office/drawing/2014/main" id="{4DACBA19-7ECB-48FD-9AC5-452E2BE0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521" y="208957"/>
            <a:ext cx="8778875" cy="5851525"/>
          </a:xfrm>
          <a:prstGeom prst="rect">
            <a:avLst/>
          </a:prstGeom>
        </p:spPr>
      </p:pic>
      <p:sp>
        <p:nvSpPr>
          <p:cNvPr id="3" name="TextBox 2">
            <a:extLst>
              <a:ext uri="{FF2B5EF4-FFF2-40B4-BE49-F238E27FC236}">
                <a16:creationId xmlns:a16="http://schemas.microsoft.com/office/drawing/2014/main" id="{60AB6C62-C111-4B6E-A584-03A95078C112}"/>
              </a:ext>
            </a:extLst>
          </p:cNvPr>
          <p:cNvSpPr txBox="1"/>
          <p:nvPr/>
        </p:nvSpPr>
        <p:spPr>
          <a:xfrm>
            <a:off x="9405257" y="703385"/>
            <a:ext cx="2301073" cy="2431435"/>
          </a:xfrm>
          <a:prstGeom prst="rect">
            <a:avLst/>
          </a:prstGeom>
          <a:noFill/>
        </p:spPr>
        <p:txBody>
          <a:bodyPr wrap="square" rtlCol="0">
            <a:spAutoFit/>
          </a:bodyPr>
          <a:lstStyle/>
          <a:p>
            <a:r>
              <a:rPr lang="en-US" sz="3800">
                <a:latin typeface="Times New Roman" panose="02020603050405020304" pitchFamily="18" charset="0"/>
                <a:cs typeface="Times New Roman" panose="02020603050405020304" pitchFamily="18" charset="0"/>
              </a:rPr>
              <a:t>học hát, </a:t>
            </a:r>
          </a:p>
          <a:p>
            <a:r>
              <a:rPr lang="en-US" sz="3800">
                <a:latin typeface="Times New Roman" panose="02020603050405020304" pitchFamily="18" charset="0"/>
                <a:cs typeface="Times New Roman" panose="02020603050405020304" pitchFamily="18" charset="0"/>
              </a:rPr>
              <a:t>đánh đàn, </a:t>
            </a:r>
          </a:p>
          <a:p>
            <a:r>
              <a:rPr lang="en-US" sz="3800">
                <a:latin typeface="Times New Roman" panose="02020603050405020304" pitchFamily="18" charset="0"/>
                <a:cs typeface="Times New Roman" panose="02020603050405020304" pitchFamily="18" charset="0"/>
              </a:rPr>
              <a:t>dạy hát</a:t>
            </a:r>
          </a:p>
          <a:p>
            <a:r>
              <a:rPr lang="en-US" sz="3800">
                <a:latin typeface="Times New Roman" panose="02020603050405020304" pitchFamily="18" charset="0"/>
                <a:cs typeface="Times New Roman" panose="02020603050405020304" pitchFamily="18" charset="0"/>
              </a:rPr>
              <a:t>vỗ tay</a:t>
            </a:r>
          </a:p>
        </p:txBody>
      </p:sp>
    </p:spTree>
    <p:extLst>
      <p:ext uri="{BB962C8B-B14F-4D97-AF65-F5344CB8AC3E}">
        <p14:creationId xmlns:p14="http://schemas.microsoft.com/office/powerpoint/2010/main" val="4050511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367</Words>
  <Application>Microsoft Office PowerPoint</Application>
  <PresentationFormat>Widescreen</PresentationFormat>
  <Paragraphs>61</Paragraphs>
  <Slides>15</Slides>
  <Notes>3</Notes>
  <HiddenSlides>0</HiddenSlides>
  <MMClips>7</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15</vt:i4>
      </vt:variant>
    </vt:vector>
  </HeadingPairs>
  <TitlesOfParts>
    <vt:vector size="31" baseType="lpstr">
      <vt:lpstr>等线</vt:lpstr>
      <vt:lpstr>等线 Light</vt:lpstr>
      <vt:lpstr>Arial</vt:lpstr>
      <vt:lpstr>Arial-Rounded</vt:lpstr>
      <vt:lpstr>Calibri</vt:lpstr>
      <vt:lpstr>Cambria</vt:lpstr>
      <vt:lpstr>SegoeuiPc</vt:lpstr>
      <vt:lpstr>Times New Roman</vt:lpstr>
      <vt:lpstr>UTM Androgyne</vt:lpstr>
      <vt:lpstr>字魂27号-布丁体</vt:lpstr>
      <vt:lpstr>2_Office 主题​​</vt:lpstr>
      <vt:lpstr>自定义设计方案</vt:lpstr>
      <vt:lpstr>1_自定义设计方案</vt:lpstr>
      <vt:lpstr>2_自定义设计方案</vt:lpstr>
      <vt:lpstr>3_Office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83</cp:revision>
  <dcterms:created xsi:type="dcterms:W3CDTF">2021-09-26T14:10:47Z</dcterms:created>
  <dcterms:modified xsi:type="dcterms:W3CDTF">2025-09-26T22:57:56Z</dcterms:modified>
</cp:coreProperties>
</file>