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97" r:id="rId3"/>
    <p:sldId id="292" r:id="rId4"/>
    <p:sldId id="283" r:id="rId5"/>
    <p:sldId id="281" r:id="rId6"/>
    <p:sldId id="285" r:id="rId7"/>
    <p:sldId id="282" r:id="rId8"/>
    <p:sldId id="293" r:id="rId9"/>
    <p:sldId id="291" r:id="rId10"/>
    <p:sldId id="294" r:id="rId11"/>
    <p:sldId id="289" r:id="rId12"/>
    <p:sldId id="277" r:id="rId13"/>
    <p:sldId id="295" r:id="rId14"/>
    <p:sldId id="296" r:id="rId15"/>
    <p:sldId id="27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0" autoAdjust="0"/>
    <p:restoredTop sz="93996" autoAdjust="0"/>
  </p:normalViewPr>
  <p:slideViewPr>
    <p:cSldViewPr snapToGrid="0">
      <p:cViewPr varScale="1">
        <p:scale>
          <a:sx n="66" d="100"/>
          <a:sy n="66" d="100"/>
        </p:scale>
        <p:origin x="76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77F7-2708-4D4E-BEC9-4BD3FC7A09B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5896-42D5-409F-ACE1-97DF9651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8106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954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842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550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9459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961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4F17B6B4-818C-9749-E59E-0E65A1029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9" y="606708"/>
            <a:ext cx="7606392" cy="26485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346539" y="2299203"/>
            <a:ext cx="111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Chia sẻ về món quà hoặc tấm bưu thiếp em tặng thầy cô</a:t>
            </a:r>
          </a:p>
        </p:txBody>
      </p:sp>
    </p:spTree>
    <p:extLst>
      <p:ext uri="{BB962C8B-B14F-4D97-AF65-F5344CB8AC3E}">
        <p14:creationId xmlns:p14="http://schemas.microsoft.com/office/powerpoint/2010/main" val="13089504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31F2103-DBF6-486B-BFE3-FA1FE7B5B709}"/>
              </a:ext>
            </a:extLst>
          </p:cNvPr>
          <p:cNvSpPr/>
          <p:nvPr/>
        </p:nvSpPr>
        <p:spPr>
          <a:xfrm>
            <a:off x="2457451" y="962026"/>
            <a:ext cx="9077324" cy="1219200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cùng bạn về kết quả thu hoạch của mình sau khi cùng gia đình làm món quà sau bài học trước.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643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6D2EE-3EB2-47C5-805E-B254D5E322E8}"/>
              </a:ext>
            </a:extLst>
          </p:cNvPr>
          <p:cNvSpPr txBox="1"/>
          <p:nvPr/>
        </p:nvSpPr>
        <p:spPr>
          <a:xfrm>
            <a:off x="895350" y="1828800"/>
            <a:ext cx="10034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 tấm bưu thiếp hay món quà đều </a:t>
            </a:r>
            <a:r>
              <a:rPr lang="nl-NL" sz="4000" b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gửi gắm </a:t>
            </a:r>
            <a:r>
              <a:rPr lang="nl-NL" sz="4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tình cảm của các em, là cách để em bày tỏ lòng biết ơn, sự tri ân với thấy cô của mình.</a:t>
            </a:r>
            <a:endParaRPr lang="en-US" sz="40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346539" y="2299203"/>
            <a:ext cx="111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 algn="ctr">
              <a:buFont typeface="Arial" panose="020B0604020202020204" pitchFamily="34" charset="0"/>
              <a:buChar char="•"/>
              <a:defRPr/>
            </a:pPr>
            <a:r>
              <a:rPr lang="en-US" sz="60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 lại những kỉ niệm của em với thấy cô.</a:t>
            </a:r>
          </a:p>
        </p:txBody>
      </p:sp>
    </p:spTree>
    <p:extLst>
      <p:ext uri="{BB962C8B-B14F-4D97-AF65-F5344CB8AC3E}">
        <p14:creationId xmlns:p14="http://schemas.microsoft.com/office/powerpoint/2010/main" val="16458212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E3AD78-931E-4EA2-BCE0-E832D690A631}"/>
              </a:ext>
            </a:extLst>
          </p:cNvPr>
          <p:cNvSpPr txBox="1"/>
          <p:nvPr/>
        </p:nvSpPr>
        <p:spPr>
          <a:xfrm>
            <a:off x="1352550" y="43815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kỉ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niệm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bắt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cụm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“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89907-9A63-4A75-9289-05F03FCB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952625"/>
            <a:ext cx="6319838" cy="38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05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9766643-7357-4045-BCD9-5A490D0A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765" y="320894"/>
            <a:ext cx="4842400" cy="7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03920C96-4417-49B6-8548-3041C56EF9C2}"/>
              </a:ext>
            </a:extLst>
          </p:cNvPr>
          <p:cNvSpPr txBox="1"/>
          <p:nvPr/>
        </p:nvSpPr>
        <p:spPr>
          <a:xfrm>
            <a:off x="2919934" y="2357708"/>
            <a:ext cx="6587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 thư, gọi điện hoặc đến chơi, thăm hỏi và chúc mừng thầy cô </a:t>
            </a:r>
            <a:r>
              <a:rPr lang="vi-VN" sz="4000" b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giáo </a:t>
            </a:r>
            <a:r>
              <a:rPr lang="en-US" sz="4000" b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cũ</a:t>
            </a:r>
            <a:r>
              <a:rPr lang="vi-VN" sz="4000" b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của </a:t>
            </a:r>
            <a:r>
              <a:rPr lang="en-US" sz="4000" b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mình</a:t>
            </a:r>
            <a:r>
              <a:rPr lang="vi-VN" sz="4000" b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en-US" sz="40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80DC91B-733D-4DD2-8A60-87997299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23" y="2870728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C6D125B5-A423-44ED-96EE-C4AA5E60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3" y="2860482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oogle Shape;880;p49">
            <a:extLst>
              <a:ext uri="{FF2B5EF4-FFF2-40B4-BE49-F238E27FC236}">
                <a16:creationId xmlns:a16="http://schemas.microsoft.com/office/drawing/2014/main" id="{8931AD30-095F-4162-988B-DCE9AC474DA6}"/>
              </a:ext>
            </a:extLst>
          </p:cNvPr>
          <p:cNvGrpSpPr/>
          <p:nvPr/>
        </p:nvGrpSpPr>
        <p:grpSpPr>
          <a:xfrm>
            <a:off x="10481990" y="423497"/>
            <a:ext cx="988333" cy="1056000"/>
            <a:chOff x="-3118700" y="2365900"/>
            <a:chExt cx="741250" cy="792000"/>
          </a:xfrm>
        </p:grpSpPr>
        <p:sp>
          <p:nvSpPr>
            <p:cNvPr id="21" name="Google Shape;881;p49">
              <a:extLst>
                <a:ext uri="{FF2B5EF4-FFF2-40B4-BE49-F238E27FC236}">
                  <a16:creationId xmlns:a16="http://schemas.microsoft.com/office/drawing/2014/main" id="{76B67DB1-F07F-4E3F-9855-D74DEC276B4F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82;p49">
              <a:extLst>
                <a:ext uri="{FF2B5EF4-FFF2-40B4-BE49-F238E27FC236}">
                  <a16:creationId xmlns:a16="http://schemas.microsoft.com/office/drawing/2014/main" id="{2D575C8E-9EFB-48CF-9E9F-EBD27C6564C2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83;p49">
              <a:extLst>
                <a:ext uri="{FF2B5EF4-FFF2-40B4-BE49-F238E27FC236}">
                  <a16:creationId xmlns:a16="http://schemas.microsoft.com/office/drawing/2014/main" id="{91D71B82-9BCE-4931-82B1-B080F91C6A3C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884;p49">
              <a:extLst>
                <a:ext uri="{FF2B5EF4-FFF2-40B4-BE49-F238E27FC236}">
                  <a16:creationId xmlns:a16="http://schemas.microsoft.com/office/drawing/2014/main" id="{4903B36A-D21F-49A3-BCB7-16EDCAA848CD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85;p49">
              <a:extLst>
                <a:ext uri="{FF2B5EF4-FFF2-40B4-BE49-F238E27FC236}">
                  <a16:creationId xmlns:a16="http://schemas.microsoft.com/office/drawing/2014/main" id="{249E4630-976B-4604-920E-826D4E2779D2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86;p49">
              <a:extLst>
                <a:ext uri="{FF2B5EF4-FFF2-40B4-BE49-F238E27FC236}">
                  <a16:creationId xmlns:a16="http://schemas.microsoft.com/office/drawing/2014/main" id="{0FA146E4-D177-4F34-96EB-C8A9EC7CA5E1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87;p49">
              <a:extLst>
                <a:ext uri="{FF2B5EF4-FFF2-40B4-BE49-F238E27FC236}">
                  <a16:creationId xmlns:a16="http://schemas.microsoft.com/office/drawing/2014/main" id="{508D7D14-D27A-42D7-AAB9-0F6F9972D595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888;p49">
              <a:extLst>
                <a:ext uri="{FF2B5EF4-FFF2-40B4-BE49-F238E27FC236}">
                  <a16:creationId xmlns:a16="http://schemas.microsoft.com/office/drawing/2014/main" id="{CC1CE830-BD38-45E2-9858-B9504464532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889;p49">
              <a:extLst>
                <a:ext uri="{FF2B5EF4-FFF2-40B4-BE49-F238E27FC236}">
                  <a16:creationId xmlns:a16="http://schemas.microsoft.com/office/drawing/2014/main" id="{0E942744-B30F-4C3A-8FA2-C4AD20B581A5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90;p49">
              <a:extLst>
                <a:ext uri="{FF2B5EF4-FFF2-40B4-BE49-F238E27FC236}">
                  <a16:creationId xmlns:a16="http://schemas.microsoft.com/office/drawing/2014/main" id="{5EF90E55-F775-4594-8538-EFDA33B6CE86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891;p49">
            <a:extLst>
              <a:ext uri="{FF2B5EF4-FFF2-40B4-BE49-F238E27FC236}">
                <a16:creationId xmlns:a16="http://schemas.microsoft.com/office/drawing/2014/main" id="{9D3EC3D8-E06F-4E34-80AF-73A512D3DDBB}"/>
              </a:ext>
            </a:extLst>
          </p:cNvPr>
          <p:cNvGrpSpPr/>
          <p:nvPr/>
        </p:nvGrpSpPr>
        <p:grpSpPr>
          <a:xfrm>
            <a:off x="9232551" y="504034"/>
            <a:ext cx="811867" cy="543333"/>
            <a:chOff x="4137713" y="525925"/>
            <a:chExt cx="608900" cy="407500"/>
          </a:xfrm>
        </p:grpSpPr>
        <p:sp>
          <p:nvSpPr>
            <p:cNvPr id="39" name="Google Shape;892;p49">
              <a:extLst>
                <a:ext uri="{FF2B5EF4-FFF2-40B4-BE49-F238E27FC236}">
                  <a16:creationId xmlns:a16="http://schemas.microsoft.com/office/drawing/2014/main" id="{0BDC0F83-7B46-4FBF-BC45-20B5A06C33D2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93;p49">
              <a:extLst>
                <a:ext uri="{FF2B5EF4-FFF2-40B4-BE49-F238E27FC236}">
                  <a16:creationId xmlns:a16="http://schemas.microsoft.com/office/drawing/2014/main" id="{257A2C60-3609-4D42-BD41-8F458358FC02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894;p49">
            <a:extLst>
              <a:ext uri="{FF2B5EF4-FFF2-40B4-BE49-F238E27FC236}">
                <a16:creationId xmlns:a16="http://schemas.microsoft.com/office/drawing/2014/main" id="{02EF2B3D-726D-4041-9B7F-675F161687FB}"/>
              </a:ext>
            </a:extLst>
          </p:cNvPr>
          <p:cNvGrpSpPr/>
          <p:nvPr/>
        </p:nvGrpSpPr>
        <p:grpSpPr>
          <a:xfrm>
            <a:off x="9819585" y="1132968"/>
            <a:ext cx="634033" cy="383633"/>
            <a:chOff x="622013" y="907250"/>
            <a:chExt cx="475525" cy="287725"/>
          </a:xfrm>
        </p:grpSpPr>
        <p:sp>
          <p:nvSpPr>
            <p:cNvPr id="42" name="Google Shape;895;p49">
              <a:extLst>
                <a:ext uri="{FF2B5EF4-FFF2-40B4-BE49-F238E27FC236}">
                  <a16:creationId xmlns:a16="http://schemas.microsoft.com/office/drawing/2014/main" id="{D2FC059C-FF58-4DE4-B0FE-2A8B56BB8025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896;p49">
              <a:extLst>
                <a:ext uri="{FF2B5EF4-FFF2-40B4-BE49-F238E27FC236}">
                  <a16:creationId xmlns:a16="http://schemas.microsoft.com/office/drawing/2014/main" id="{B15DACDA-B16B-4250-BBE2-4C65BBBEFC3E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2B8A3FA-546B-4758-9217-1181657B78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7133" y="257408"/>
            <a:ext cx="3641660" cy="15688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2">
            <a:extLst>
              <a:ext uri="{FF2B5EF4-FFF2-40B4-BE49-F238E27FC236}">
                <a16:creationId xmlns:a16="http://schemas.microsoft.com/office/drawing/2014/main" id="{5FCE191B-4EB0-4CAC-AA99-909EEEFE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5" y="1006786"/>
            <a:ext cx="6698820" cy="381286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544935" y="970441"/>
            <a:ext cx="11351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 động tập thể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kumimoji="0" lang="en-US" sz="5400" b="1" i="0" u="none" strike="noStrike" kern="1200" cap="none" spc="0" normalizeH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hoạt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noProof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lang="en-US" sz="5400" b="1" noProof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hoạt theo chủ đề: Món quà tặng thầy cô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060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785567" y="2505670"/>
            <a:ext cx="1079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Sinh hoạt 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37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696790" y="2141685"/>
            <a:ext cx="1079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Đánh 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các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 động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ộp Văn bản 37">
            <a:extLst>
              <a:ext uri="{FF2B5EF4-FFF2-40B4-BE49-F238E27FC236}">
                <a16:creationId xmlns:a16="http://schemas.microsoft.com/office/drawing/2014/main" id="{FEDCFAEB-89B3-4541-AF6C-3FBE64E2FA29}"/>
              </a:ext>
            </a:extLst>
          </p:cNvPr>
          <p:cNvSpPr txBox="1"/>
          <p:nvPr/>
        </p:nvSpPr>
        <p:spPr>
          <a:xfrm>
            <a:off x="1905000" y="611228"/>
            <a:ext cx="9727019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6" name="Hộp Văn bản 38">
            <a:extLst>
              <a:ext uri="{FF2B5EF4-FFF2-40B4-BE49-F238E27FC236}">
                <a16:creationId xmlns:a16="http://schemas.microsoft.com/office/drawing/2014/main" id="{59798212-EDB6-401A-B055-B2537BFA1F6E}"/>
              </a:ext>
            </a:extLst>
          </p:cNvPr>
          <p:cNvSpPr txBox="1"/>
          <p:nvPr/>
        </p:nvSpPr>
        <p:spPr>
          <a:xfrm>
            <a:off x="2635882" y="1821996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8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458E7642-4392-4C8D-A11E-746D77147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85" y="3913831"/>
            <a:ext cx="5098415" cy="254856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346539" y="2299203"/>
            <a:ext cx="1116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b="1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lang="en-US" sz="60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hoạt động tuần 12</a:t>
            </a:r>
            <a:endParaRPr lang="en-US" sz="6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96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6">
            <a:extLst>
              <a:ext uri="{FF2B5EF4-FFF2-40B4-BE49-F238E27FC236}">
                <a16:creationId xmlns:a16="http://schemas.microsoft.com/office/drawing/2014/main" id="{C2D2C671-FBC8-4FAA-A4D8-CE03D1E87A14}"/>
              </a:ext>
            </a:extLst>
          </p:cNvPr>
          <p:cNvSpPr/>
          <p:nvPr/>
        </p:nvSpPr>
        <p:spPr>
          <a:xfrm>
            <a:off x="514303" y="1385775"/>
            <a:ext cx="11150955" cy="4722062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D0BA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4ABFC65-C4FA-4AF8-A2C7-F0076796BDA0}"/>
              </a:ext>
            </a:extLst>
          </p:cNvPr>
          <p:cNvSpPr txBox="1"/>
          <p:nvPr/>
        </p:nvSpPr>
        <p:spPr>
          <a:xfrm>
            <a:off x="751782" y="1493345"/>
            <a:ext cx="10460716" cy="423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kumimoji="0" lang="vi-VN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 tốt các nội quy của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 trường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lớp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 ra.</a:t>
            </a:r>
          </a:p>
          <a:p>
            <a:pPr marR="0" lvl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 học tập để nâng cao chất lượng. </a:t>
            </a:r>
          </a:p>
          <a:p>
            <a:pPr marR="0" lvl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 duy trì các hoạt động: thể dục, vệ sinh trường, lớp xanh, sạch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đẹp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noProof="0" dirty="0">
                <a:solidFill>
                  <a:schemeClr val="accent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 nói lời hay, làm việc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 ...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Thực hiện hành động </a:t>
            </a:r>
            <a:r>
              <a:rPr lang="nl-NL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“1 phút làm sách môi trường”  vào ngày thứ Sáu hàng tuần. </a:t>
            </a:r>
            <a:endParaRPr lang="en-US" sz="28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triển khai hoạt động</a:t>
            </a:r>
            <a:r>
              <a:rPr lang="nl-NL" sz="2800" b="1" i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</a:t>
            </a:r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cùng tiến” nhằm giúp đỡ những bạn học sinh yếu.</a:t>
            </a:r>
          </a:p>
          <a:p>
            <a:pPr marL="457200" marR="0" lvl="0" indent="-45720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1FB0EBF-DC64-4489-BED7-AE56DB309F76}"/>
              </a:ext>
            </a:extLst>
          </p:cNvPr>
          <p:cNvSpPr txBox="1"/>
          <p:nvPr/>
        </p:nvSpPr>
        <p:spPr>
          <a:xfrm>
            <a:off x="2480193" y="570015"/>
            <a:ext cx="699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b="1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tuần</a:t>
            </a:r>
            <a:r>
              <a:rPr lang="en-US" altLang="zh-CN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12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08356-A81F-466A-A179-EBA313799362}"/>
              </a:ext>
            </a:extLst>
          </p:cNvPr>
          <p:cNvSpPr txBox="1"/>
          <p:nvPr/>
        </p:nvSpPr>
        <p:spPr>
          <a:xfrm>
            <a:off x="346539" y="2299203"/>
            <a:ext cx="111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 hoạt theo chủ đề: </a:t>
            </a:r>
          </a:p>
          <a:p>
            <a:pPr lvl="0" algn="ctr">
              <a:defRPr/>
            </a:pPr>
            <a:r>
              <a:rPr lang="en-US" sz="60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Món quà tặng thầy cô</a:t>
            </a:r>
            <a:endParaRPr lang="en-US" sz="6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227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31F2103-DBF6-486B-BFE3-FA1FE7B5B709}"/>
              </a:ext>
            </a:extLst>
          </p:cNvPr>
          <p:cNvSpPr/>
          <p:nvPr/>
        </p:nvSpPr>
        <p:spPr>
          <a:xfrm>
            <a:off x="843379" y="585927"/>
            <a:ext cx="10691396" cy="4953740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Tháng 01/ 1946, một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quốc tế các nhà giáo tiến bộ được thành lập ở Paris (thủ đô nước Pháp) lấy tên là FISE 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1949, tại Hội nghị quốc tế Vacsava tổ chức FISE xây dựng một bản “Hiến chương các nhà giáo”</a:t>
            </a:r>
          </a:p>
          <a:p>
            <a:pPr marL="457200" indent="-457200">
              <a:buFontTx/>
              <a:buChar char="-"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ngày 26 đến 30/8/1957, tại Thủ đô Vacsava, Hội nghị FISE 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57 nước tham dự, trong đó có Công đoàn giáo dục Việt Nam, quyết định lấy ngày 20 tháng 11 làm ngày Quốc tế Hiến chương các nhà giáo.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đầu tiên ngày “Quốc tế Hiến chương các nhà giáo” được tổ chức trên toàn miền Bắc nước ta vào ngày 20/11/1958.</a:t>
            </a:r>
          </a:p>
          <a:p>
            <a:pPr algn="ctr"/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898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443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Symbol</vt:lpstr>
      <vt:lpstr>Times New Roman</vt:lpstr>
      <vt:lpstr>Wingdings</vt:lpstr>
      <vt:lpstr>字魂105号-简雅黑</vt:lpstr>
      <vt:lpstr>字魂58号-创中黑</vt:lpstr>
      <vt:lpstr>方正黑体简体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2022-09-26T11:06:49Z</dcterms:created>
  <dcterms:modified xsi:type="dcterms:W3CDTF">2025-11-21T08:56:22Z</dcterms:modified>
</cp:coreProperties>
</file>