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NTH-LuoLuoNotangYuanTi 1" panose="020B0604020202020204" charset="-128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088C"/>
    <a:srgbClr val="FFFFCC"/>
    <a:srgbClr val="E16829"/>
    <a:srgbClr val="FED86B"/>
    <a:srgbClr val="C5D97A"/>
    <a:srgbClr val="FFB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FFF685-4C86-F431-2AC5-A7C18A532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C4F17D-192E-7DC9-6821-36826AE50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10B49F-AD70-676F-55E9-C5917869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F91DA4-E990-18C3-AE00-51B50A10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5321F7-7F79-213C-C49C-8487EC3A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9677C-B178-FBAA-05D4-CCF47A2F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023690-6DA5-ADCA-90B4-20F0187D9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1E8F5C-D806-0E28-137E-AD2941AC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CD4662-5BD3-9C70-86D5-B109B23C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3D9D4B-84AB-544A-9D8A-DF47387D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4189E0-168A-0FF3-EE53-6D304FF48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C043B3-D1D4-B1C2-F69A-86C3C0C3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64CEB8-927E-87AF-E9D6-BF0DA0CF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473B87-DC06-F7BF-B779-C5A934EE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3F62D0-0AE1-DC93-D8D8-15DFD358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F5139-65A2-999F-57BD-1CE082C6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AD2409-08CF-CBC6-6B90-2DA73383F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BCD14B-FEE3-0D46-D832-47CB661D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9DF6A-B780-751E-98F2-5F875135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55E00-F784-F814-F6B5-F3BBCD3E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FCCD8-43A0-6E15-2B29-C52033C8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678958-EA07-52BC-6EB6-7D01CCBEF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0735B6-1186-9ECB-F35A-7C58B7ED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FC17B3-3CF2-47C0-ABAB-FAC2D858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B381C9-5002-BEFF-F07A-2433D081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F6A3B-4560-2301-FEA5-974701F7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DC979-7EBE-104A-A89F-C7FA01238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E0EC0E-D246-4241-5B5B-A0635F233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2E6390-F5C3-FAE5-7E84-E8B03D11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69034F-AD5F-F985-7CF0-3CF3CBF2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FCA3F4-E92B-9970-30AE-85BC64BE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CA39BB-FB12-56A0-2837-BDC34F17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D9143-1859-31A8-2B5C-6D3D59A0E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F16CD7-87C8-4465-F758-97E19D961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14C687-9798-E60B-6807-5808D8F98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B48207-7434-CD9A-E334-A3C8F3E65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0C5187-878A-34AA-0DA8-C69CF0452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7C9DE8-B57C-DC9C-3206-E58C8F7A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83A55F-867E-8D91-14D9-569FA21D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8040D-63DC-F9A2-5002-EE4F9548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CF488D-E2F4-516A-8536-AF5A457B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51BF79-1CC0-DF6B-5608-8354CE0D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2513F4-FE7B-39B3-B7CB-D019E9B2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F73880-22C6-F5A9-7C36-47A45176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F0F305-CA47-8E03-03F1-D65B2EC1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97907C-0DFF-BB87-E56A-1564FBE0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79C369-670C-6C81-9466-D82754DB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9ED7B-5F93-A98F-787B-D795D1AC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BC181B-D02E-A0ED-F798-7109298B3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641AF5-52D5-CC21-9C87-F83C8689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DDD6B4-3F52-D841-1E2B-E31AFE91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3B422B-18BB-8549-2218-45AEB2E6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57F8D-DD2A-7A23-768B-610D9266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19CA9C-B1AC-2374-F891-8A472FE0F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469029-8E5F-063D-5D08-4194811FF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EA219D-8135-75F3-97A2-706D7CF4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937C83-CB38-5A7D-CCA4-30D50234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CDC352-5507-7B50-5EB8-C0CDC5D2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C954F7-3D22-284B-FF0C-931D9299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F483CD-2183-4ED9-C953-1B422197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7D6AD6-78C0-167F-9F89-D66F3E2FA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82DFC-EAF8-48D2-ACAC-CC54B589D4E1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F55D51-A314-674C-19AE-790C15FED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487475-6EDD-4F51-D123-EBC0A4D40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6EB3-C0F0-4837-901D-7B6ED24F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E43C1-3F5C-3855-68F0-E5804E8A1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185492-74AC-7E96-327D-F6BFB1BC0E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cat and dog in a pet shop&#10;&#10;Description automatically generated">
            <a:extLst>
              <a:ext uri="{FF2B5EF4-FFF2-40B4-BE49-F238E27FC236}">
                <a16:creationId xmlns:a16="http://schemas.microsoft.com/office/drawing/2014/main" xmlns="" id="{00424EE5-D55F-E743-CF4F-E2CE415B0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AD3D78A-B10F-8F8A-46EC-4D8938F3E46C}"/>
              </a:ext>
            </a:extLst>
          </p:cNvPr>
          <p:cNvGrpSpPr/>
          <p:nvPr/>
        </p:nvGrpSpPr>
        <p:grpSpPr>
          <a:xfrm>
            <a:off x="9322345" y="23765"/>
            <a:ext cx="2691310" cy="2237214"/>
            <a:chOff x="9322345" y="23765"/>
            <a:chExt cx="2691310" cy="2237214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xmlns="" id="{728C5A6A-27D6-56EA-DA18-6DF3DD095652}"/>
                </a:ext>
              </a:extLst>
            </p:cNvPr>
            <p:cNvSpPr/>
            <p:nvPr/>
          </p:nvSpPr>
          <p:spPr>
            <a:xfrm rot="1506204">
              <a:off x="9322345" y="23765"/>
              <a:ext cx="2691310" cy="2237214"/>
            </a:xfrm>
            <a:custGeom>
              <a:avLst/>
              <a:gdLst/>
              <a:ahLst/>
              <a:cxnLst/>
              <a:rect l="l" t="t" r="r" b="b"/>
              <a:pathLst>
                <a:path w="1762170" h="1638818">
                  <a:moveTo>
                    <a:pt x="0" y="0"/>
                  </a:moveTo>
                  <a:lnTo>
                    <a:pt x="1762169" y="0"/>
                  </a:lnTo>
                  <a:lnTo>
                    <a:pt x="1762169" y="1638818"/>
                  </a:lnTo>
                  <a:lnTo>
                    <a:pt x="0" y="1638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E16B2AE-8BF3-5F8B-9F28-01C3750D9863}"/>
                </a:ext>
              </a:extLst>
            </p:cNvPr>
            <p:cNvSpPr txBox="1"/>
            <p:nvPr/>
          </p:nvSpPr>
          <p:spPr>
            <a:xfrm rot="1578647">
              <a:off x="9454659" y="943675"/>
              <a:ext cx="200888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>
                  <a:gradFill>
                    <a:gsLst>
                      <a:gs pos="0">
                        <a:srgbClr val="FE80EE"/>
                      </a:gs>
                      <a:gs pos="12000">
                        <a:srgbClr val="D17CFE"/>
                      </a:gs>
                      <a:gs pos="49000">
                        <a:srgbClr val="D17CF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4CED463-8F30-7EA9-B962-7DB4F21BBFCC}"/>
              </a:ext>
            </a:extLst>
          </p:cNvPr>
          <p:cNvGrpSpPr/>
          <p:nvPr/>
        </p:nvGrpSpPr>
        <p:grpSpPr>
          <a:xfrm>
            <a:off x="1055696" y="2730817"/>
            <a:ext cx="9371476" cy="2322834"/>
            <a:chOff x="531773" y="1423825"/>
            <a:chExt cx="9371476" cy="23228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CD823-D1E3-3858-6A4A-0136FF48228A}"/>
                </a:ext>
              </a:extLst>
            </p:cNvPr>
            <p:cNvSpPr txBox="1"/>
            <p:nvPr/>
          </p:nvSpPr>
          <p:spPr>
            <a:xfrm>
              <a:off x="643983" y="1423825"/>
              <a:ext cx="9147056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>
                  <a:ln w="190500">
                    <a:gradFill>
                      <a:gsLst>
                        <a:gs pos="0">
                          <a:srgbClr val="E16829"/>
                        </a:gs>
                        <a:gs pos="46000">
                          <a:srgbClr val="FFB14C"/>
                        </a:gs>
                        <a:gs pos="83000">
                          <a:srgbClr val="C5D97A"/>
                        </a:gs>
                        <a:gs pos="100000">
                          <a:srgbClr val="FED86B"/>
                        </a:gs>
                      </a:gsLst>
                      <a:lin ang="5400000" scaled="1"/>
                    </a:gradFill>
                  </a:ln>
                  <a:effectLst>
                    <a:outerShdw dist="38100" algn="l" rotWithShape="0">
                      <a:schemeClr val="bg1"/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BÀI TOÁN LIÊN QUAN ĐẾN</a:t>
              </a:r>
            </a:p>
            <a:p>
              <a:pPr algn="ctr"/>
              <a:r>
                <a:rPr lang="en-US" sz="7200">
                  <a:ln w="190500">
                    <a:gradFill>
                      <a:gsLst>
                        <a:gs pos="0">
                          <a:srgbClr val="E16829"/>
                        </a:gs>
                        <a:gs pos="46000">
                          <a:srgbClr val="FFB14C"/>
                        </a:gs>
                        <a:gs pos="83000">
                          <a:srgbClr val="C5D97A"/>
                        </a:gs>
                        <a:gs pos="100000">
                          <a:srgbClr val="FED86B"/>
                        </a:gs>
                      </a:gsLst>
                      <a:lin ang="5400000" scaled="1"/>
                    </a:gradFill>
                  </a:ln>
                  <a:effectLst>
                    <a:outerShdw dist="38100" algn="l" rotWithShape="0">
                      <a:schemeClr val="bg1"/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RÚT VỀ ĐƠN VỊ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D051091-7D43-6F2A-AB24-CCE9285E27B0}"/>
                </a:ext>
              </a:extLst>
            </p:cNvPr>
            <p:cNvSpPr txBox="1"/>
            <p:nvPr/>
          </p:nvSpPr>
          <p:spPr>
            <a:xfrm>
              <a:off x="531773" y="1438335"/>
              <a:ext cx="9371476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0070C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BÀI TOÁN LIÊN QUAN ĐẾN </a:t>
              </a:r>
            </a:p>
            <a:p>
              <a:pPr algn="ctr"/>
              <a:r>
                <a:rPr lang="en-US" sz="7200" dirty="0">
                  <a:solidFill>
                    <a:srgbClr val="0070C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RÚT VỀ ĐƠN VỊ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F54A76-2933-F0A2-C83F-0B45C079A9C5}"/>
              </a:ext>
            </a:extLst>
          </p:cNvPr>
          <p:cNvSpPr txBox="1"/>
          <p:nvPr/>
        </p:nvSpPr>
        <p:spPr>
          <a:xfrm flipH="1">
            <a:off x="5987845" y="5118417"/>
            <a:ext cx="244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18822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Freeform 12">
            <a:extLst>
              <a:ext uri="{FF2B5EF4-FFF2-40B4-BE49-F238E27FC236}">
                <a16:creationId xmlns:a16="http://schemas.microsoft.com/office/drawing/2014/main" xmlns="" id="{2E46A04C-9533-ABC9-029A-F94DEBC005ED}"/>
              </a:ext>
            </a:extLst>
          </p:cNvPr>
          <p:cNvSpPr/>
          <p:nvPr/>
        </p:nvSpPr>
        <p:spPr>
          <a:xfrm>
            <a:off x="269648" y="-354789"/>
            <a:ext cx="10762145" cy="6735925"/>
          </a:xfrm>
          <a:custGeom>
            <a:avLst/>
            <a:gdLst/>
            <a:ahLst/>
            <a:cxnLst/>
            <a:rect l="l" t="t" r="r" b="b"/>
            <a:pathLst>
              <a:path w="3002201" h="1754411">
                <a:moveTo>
                  <a:pt x="0" y="0"/>
                </a:moveTo>
                <a:lnTo>
                  <a:pt x="3002202" y="0"/>
                </a:lnTo>
                <a:lnTo>
                  <a:pt x="3002202" y="1754411"/>
                </a:lnTo>
                <a:lnTo>
                  <a:pt x="0" y="17544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B890A-AB0A-D6DC-8E14-6AAB86EC3CE0}"/>
              </a:ext>
            </a:extLst>
          </p:cNvPr>
          <p:cNvSpPr txBox="1"/>
          <p:nvPr/>
        </p:nvSpPr>
        <p:spPr>
          <a:xfrm>
            <a:off x="2983964" y="2228343"/>
            <a:ext cx="5391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4F088C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138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873550-D97E-D1CB-3074-9C2F9D63EDDD}"/>
              </a:ext>
            </a:extLst>
          </p:cNvPr>
          <p:cNvSpPr/>
          <p:nvPr/>
        </p:nvSpPr>
        <p:spPr>
          <a:xfrm>
            <a:off x="306521" y="278764"/>
            <a:ext cx="11401977" cy="6184491"/>
          </a:xfrm>
          <a:prstGeom prst="roundRect">
            <a:avLst>
              <a:gd name="adj" fmla="val 1062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80B7BDD-E060-F9E0-FF6A-B16633FCDAEC}"/>
              </a:ext>
            </a:extLst>
          </p:cNvPr>
          <p:cNvSpPr/>
          <p:nvPr/>
        </p:nvSpPr>
        <p:spPr>
          <a:xfrm>
            <a:off x="483502" y="473403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1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2E98C553-94D3-CBDE-D302-A3C4646DAB0C}"/>
              </a:ext>
            </a:extLst>
          </p:cNvPr>
          <p:cNvSpPr/>
          <p:nvPr/>
        </p:nvSpPr>
        <p:spPr>
          <a:xfrm>
            <a:off x="1730476" y="501445"/>
            <a:ext cx="9409471" cy="1533832"/>
          </a:xfrm>
          <a:prstGeom prst="round2DiagRect">
            <a:avLst/>
          </a:prstGeom>
          <a:noFill/>
          <a:ln w="38100">
            <a:solidFill>
              <a:srgbClr val="4F088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Mua 4 hộp sữa chua nha đam hết 32 000 đồng. Hỏi mua 6 hộp sữa chua như thế hết bao nhiêu tiền?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B2C76FEA-D60C-801E-D24E-0AE97BEC536D}"/>
              </a:ext>
            </a:extLst>
          </p:cNvPr>
          <p:cNvSpPr/>
          <p:nvPr/>
        </p:nvSpPr>
        <p:spPr>
          <a:xfrm>
            <a:off x="1730475" y="3003754"/>
            <a:ext cx="9409471" cy="1533832"/>
          </a:xfrm>
          <a:prstGeom prst="round2DiagRect">
            <a:avLst/>
          </a:prstGeom>
          <a:noFill/>
          <a:ln w="38100">
            <a:solidFill>
              <a:srgbClr val="4F088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Mua một quả dưa hấu ruột đỏ nặng 3 kg hết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48 000 đồng. Hỏi mua một quả dưa hấu ruột đỏ nặng 5 kg hết bao nhiêu tiền?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873550-D97E-D1CB-3074-9C2F9D63EDDD}"/>
              </a:ext>
            </a:extLst>
          </p:cNvPr>
          <p:cNvSpPr/>
          <p:nvPr/>
        </p:nvSpPr>
        <p:spPr>
          <a:xfrm>
            <a:off x="306521" y="278764"/>
            <a:ext cx="11401977" cy="6184491"/>
          </a:xfrm>
          <a:prstGeom prst="roundRect">
            <a:avLst>
              <a:gd name="adj" fmla="val 1062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80B7BDD-E060-F9E0-FF6A-B16633FCDAEC}"/>
              </a:ext>
            </a:extLst>
          </p:cNvPr>
          <p:cNvSpPr/>
          <p:nvPr/>
        </p:nvSpPr>
        <p:spPr>
          <a:xfrm>
            <a:off x="483502" y="473403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1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2E98C553-94D3-CBDE-D302-A3C4646DAB0C}"/>
              </a:ext>
            </a:extLst>
          </p:cNvPr>
          <p:cNvSpPr/>
          <p:nvPr/>
        </p:nvSpPr>
        <p:spPr>
          <a:xfrm>
            <a:off x="1730476" y="501444"/>
            <a:ext cx="9488130" cy="1759089"/>
          </a:xfrm>
          <a:prstGeom prst="round2DiagRect">
            <a:avLst/>
          </a:prstGeom>
          <a:noFill/>
          <a:ln w="38100">
            <a:solidFill>
              <a:srgbClr val="4F088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Mua 4 hộp sữa chua nha đam hết 32 000 đồng. Hỏi mua 6 hộp sữa chua như thế hết bao nhiêu tiền?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xmlns="" id="{B50C41D3-CB32-71E0-3FFA-3659BF14AF70}"/>
              </a:ext>
            </a:extLst>
          </p:cNvPr>
          <p:cNvSpPr/>
          <p:nvPr/>
        </p:nvSpPr>
        <p:spPr>
          <a:xfrm>
            <a:off x="483502" y="2538015"/>
            <a:ext cx="1324040" cy="1168465"/>
          </a:xfrm>
          <a:custGeom>
            <a:avLst/>
            <a:gdLst/>
            <a:ahLst/>
            <a:cxnLst/>
            <a:rect l="l" t="t" r="r" b="b"/>
            <a:pathLst>
              <a:path w="1986060" h="1752698">
                <a:moveTo>
                  <a:pt x="0" y="0"/>
                </a:moveTo>
                <a:lnTo>
                  <a:pt x="1986060" y="0"/>
                </a:lnTo>
                <a:lnTo>
                  <a:pt x="1986060" y="1752698"/>
                </a:lnTo>
                <a:lnTo>
                  <a:pt x="0" y="1752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D14EF07B-344F-A632-15F4-D97DAA793CA6}"/>
              </a:ext>
            </a:extLst>
          </p:cNvPr>
          <p:cNvSpPr/>
          <p:nvPr/>
        </p:nvSpPr>
        <p:spPr>
          <a:xfrm>
            <a:off x="1984523" y="2538015"/>
            <a:ext cx="2951271" cy="1168465"/>
          </a:xfrm>
          <a:prstGeom prst="wedgeRoundRectCallout">
            <a:avLst>
              <a:gd name="adj1" fmla="val -61309"/>
              <a:gd name="adj2" fmla="val -229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xmlns="" id="{DC7B27D7-F5EE-3410-F37E-942A43C95C8C}"/>
              </a:ext>
            </a:extLst>
          </p:cNvPr>
          <p:cNvSpPr/>
          <p:nvPr/>
        </p:nvSpPr>
        <p:spPr>
          <a:xfrm>
            <a:off x="406436" y="4151976"/>
            <a:ext cx="1324040" cy="1168465"/>
          </a:xfrm>
          <a:custGeom>
            <a:avLst/>
            <a:gdLst/>
            <a:ahLst/>
            <a:cxnLst/>
            <a:rect l="l" t="t" r="r" b="b"/>
            <a:pathLst>
              <a:path w="1986060" h="1752698">
                <a:moveTo>
                  <a:pt x="0" y="0"/>
                </a:moveTo>
                <a:lnTo>
                  <a:pt x="1986060" y="0"/>
                </a:lnTo>
                <a:lnTo>
                  <a:pt x="1986060" y="1752698"/>
                </a:lnTo>
                <a:lnTo>
                  <a:pt x="0" y="1752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908A61F0-C7FB-CA76-500E-00C51A37B8DE}"/>
              </a:ext>
            </a:extLst>
          </p:cNvPr>
          <p:cNvSpPr/>
          <p:nvPr/>
        </p:nvSpPr>
        <p:spPr>
          <a:xfrm>
            <a:off x="1907457" y="3942058"/>
            <a:ext cx="3028337" cy="1245403"/>
          </a:xfrm>
          <a:prstGeom prst="wedgeRoundRectCallout">
            <a:avLst>
              <a:gd name="adj1" fmla="val -61309"/>
              <a:gd name="adj2" fmla="val -229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B90C206-AB00-6509-F73E-4FD27B058AD0}"/>
              </a:ext>
            </a:extLst>
          </p:cNvPr>
          <p:cNvCxnSpPr>
            <a:cxnSpLocks/>
          </p:cNvCxnSpPr>
          <p:nvPr/>
        </p:nvCxnSpPr>
        <p:spPr>
          <a:xfrm>
            <a:off x="3205316" y="1105184"/>
            <a:ext cx="67842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3356001-396F-28C1-8D28-9F2F1B770C92}"/>
              </a:ext>
            </a:extLst>
          </p:cNvPr>
          <p:cNvCxnSpPr>
            <a:cxnSpLocks/>
          </p:cNvCxnSpPr>
          <p:nvPr/>
        </p:nvCxnSpPr>
        <p:spPr>
          <a:xfrm>
            <a:off x="3967316" y="1670539"/>
            <a:ext cx="67842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7E13DB5-F1E9-7D05-F1F8-E21D44D1A737}"/>
              </a:ext>
            </a:extLst>
          </p:cNvPr>
          <p:cNvCxnSpPr>
            <a:cxnSpLocks/>
          </p:cNvCxnSpPr>
          <p:nvPr/>
        </p:nvCxnSpPr>
        <p:spPr>
          <a:xfrm>
            <a:off x="1807542" y="2171171"/>
            <a:ext cx="2263013" cy="16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D28E878-68C8-02E5-3FBD-15AEF1C249A6}"/>
              </a:ext>
            </a:extLst>
          </p:cNvPr>
          <p:cNvSpPr/>
          <p:nvPr/>
        </p:nvSpPr>
        <p:spPr>
          <a:xfrm>
            <a:off x="5179735" y="2538015"/>
            <a:ext cx="6617254" cy="37564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32 000 : 4 = 8000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x 6 = 48 000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48 000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873550-D97E-D1CB-3074-9C2F9D63EDDD}"/>
              </a:ext>
            </a:extLst>
          </p:cNvPr>
          <p:cNvSpPr/>
          <p:nvPr/>
        </p:nvSpPr>
        <p:spPr>
          <a:xfrm>
            <a:off x="306521" y="278764"/>
            <a:ext cx="11401977" cy="6184491"/>
          </a:xfrm>
          <a:prstGeom prst="roundRect">
            <a:avLst>
              <a:gd name="adj" fmla="val 1062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80B7BDD-E060-F9E0-FF6A-B16633FCDAEC}"/>
              </a:ext>
            </a:extLst>
          </p:cNvPr>
          <p:cNvSpPr/>
          <p:nvPr/>
        </p:nvSpPr>
        <p:spPr>
          <a:xfrm>
            <a:off x="483502" y="473403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1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xmlns="" id="{B50C41D3-CB32-71E0-3FFA-3659BF14AF70}"/>
              </a:ext>
            </a:extLst>
          </p:cNvPr>
          <p:cNvSpPr/>
          <p:nvPr/>
        </p:nvSpPr>
        <p:spPr>
          <a:xfrm>
            <a:off x="483502" y="2470452"/>
            <a:ext cx="1324040" cy="1168465"/>
          </a:xfrm>
          <a:custGeom>
            <a:avLst/>
            <a:gdLst/>
            <a:ahLst/>
            <a:cxnLst/>
            <a:rect l="l" t="t" r="r" b="b"/>
            <a:pathLst>
              <a:path w="1986060" h="1752698">
                <a:moveTo>
                  <a:pt x="0" y="0"/>
                </a:moveTo>
                <a:lnTo>
                  <a:pt x="1986060" y="0"/>
                </a:lnTo>
                <a:lnTo>
                  <a:pt x="1986060" y="1752698"/>
                </a:lnTo>
                <a:lnTo>
                  <a:pt x="0" y="1752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D14EF07B-344F-A632-15F4-D97DAA793CA6}"/>
              </a:ext>
            </a:extLst>
          </p:cNvPr>
          <p:cNvSpPr/>
          <p:nvPr/>
        </p:nvSpPr>
        <p:spPr>
          <a:xfrm>
            <a:off x="1984523" y="2538015"/>
            <a:ext cx="2951271" cy="1168465"/>
          </a:xfrm>
          <a:prstGeom prst="wedgeRoundRectCallout">
            <a:avLst>
              <a:gd name="adj1" fmla="val -61309"/>
              <a:gd name="adj2" fmla="val -229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xmlns="" id="{DC7B27D7-F5EE-3410-F37E-942A43C95C8C}"/>
              </a:ext>
            </a:extLst>
          </p:cNvPr>
          <p:cNvSpPr/>
          <p:nvPr/>
        </p:nvSpPr>
        <p:spPr>
          <a:xfrm>
            <a:off x="406436" y="4151976"/>
            <a:ext cx="1324040" cy="1168465"/>
          </a:xfrm>
          <a:custGeom>
            <a:avLst/>
            <a:gdLst/>
            <a:ahLst/>
            <a:cxnLst/>
            <a:rect l="l" t="t" r="r" b="b"/>
            <a:pathLst>
              <a:path w="1986060" h="1752698">
                <a:moveTo>
                  <a:pt x="0" y="0"/>
                </a:moveTo>
                <a:lnTo>
                  <a:pt x="1986060" y="0"/>
                </a:lnTo>
                <a:lnTo>
                  <a:pt x="1986060" y="1752698"/>
                </a:lnTo>
                <a:lnTo>
                  <a:pt x="0" y="1752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908A61F0-C7FB-CA76-500E-00C51A37B8DE}"/>
              </a:ext>
            </a:extLst>
          </p:cNvPr>
          <p:cNvSpPr/>
          <p:nvPr/>
        </p:nvSpPr>
        <p:spPr>
          <a:xfrm>
            <a:off x="1907457" y="3942058"/>
            <a:ext cx="3028337" cy="1245403"/>
          </a:xfrm>
          <a:prstGeom prst="wedgeRoundRectCallout">
            <a:avLst>
              <a:gd name="adj1" fmla="val -61309"/>
              <a:gd name="adj2" fmla="val -229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D28E878-68C8-02E5-3FBD-15AEF1C249A6}"/>
              </a:ext>
            </a:extLst>
          </p:cNvPr>
          <p:cNvSpPr/>
          <p:nvPr/>
        </p:nvSpPr>
        <p:spPr>
          <a:xfrm>
            <a:off x="5179735" y="2538015"/>
            <a:ext cx="6617254" cy="37564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giải </a:t>
            </a:r>
          </a:p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kg dưa hấu có giá tiền là:</a:t>
            </a:r>
          </a:p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48 000 : 3 = 16 000 (đồng)</a:t>
            </a:r>
          </a:p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 1 quả dưa hấu nặng 5kg hết số tiền là:</a:t>
            </a:r>
          </a:p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16 000 x 5 = 80 000 (đông)</a:t>
            </a:r>
          </a:p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số: 80 000 đồng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040EA4F2-0929-9208-B18F-F56F1AB5108B}"/>
              </a:ext>
            </a:extLst>
          </p:cNvPr>
          <p:cNvSpPr/>
          <p:nvPr/>
        </p:nvSpPr>
        <p:spPr>
          <a:xfrm>
            <a:off x="1574883" y="573911"/>
            <a:ext cx="9409471" cy="1533832"/>
          </a:xfrm>
          <a:prstGeom prst="round2DiagRect">
            <a:avLst/>
          </a:prstGeom>
          <a:noFill/>
          <a:ln w="38100">
            <a:solidFill>
              <a:srgbClr val="4F088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Mua một quả dưa hấu ruột đỏ nặng 3 kg hết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48 000 đồng. Hỏi mua một quả dưa hấu ruột đỏ nặng 5 kg hết bao nhiêu tiền?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B90C206-AB00-6509-F73E-4FD27B058AD0}"/>
              </a:ext>
            </a:extLst>
          </p:cNvPr>
          <p:cNvCxnSpPr>
            <a:cxnSpLocks/>
          </p:cNvCxnSpPr>
          <p:nvPr/>
        </p:nvCxnSpPr>
        <p:spPr>
          <a:xfrm>
            <a:off x="3421625" y="1075687"/>
            <a:ext cx="64696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3356001-396F-28C1-8D28-9F2F1B770C92}"/>
              </a:ext>
            </a:extLst>
          </p:cNvPr>
          <p:cNvCxnSpPr>
            <a:cxnSpLocks/>
          </p:cNvCxnSpPr>
          <p:nvPr/>
        </p:nvCxnSpPr>
        <p:spPr>
          <a:xfrm>
            <a:off x="4073606" y="1572216"/>
            <a:ext cx="5817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7E13DB5-F1E9-7D05-F1F8-E21D44D1A737}"/>
              </a:ext>
            </a:extLst>
          </p:cNvPr>
          <p:cNvCxnSpPr>
            <a:cxnSpLocks/>
          </p:cNvCxnSpPr>
          <p:nvPr/>
        </p:nvCxnSpPr>
        <p:spPr>
          <a:xfrm flipV="1">
            <a:off x="1704303" y="2018371"/>
            <a:ext cx="4172390" cy="319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4B5634F-7121-5B6D-C807-838BB6B3756A}"/>
              </a:ext>
            </a:extLst>
          </p:cNvPr>
          <p:cNvCxnSpPr>
            <a:cxnSpLocks/>
          </p:cNvCxnSpPr>
          <p:nvPr/>
        </p:nvCxnSpPr>
        <p:spPr>
          <a:xfrm>
            <a:off x="1730476" y="1572216"/>
            <a:ext cx="22368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074FD6C-7A0E-AE33-4D4E-13ADAC09686B}"/>
              </a:ext>
            </a:extLst>
          </p:cNvPr>
          <p:cNvGrpSpPr/>
          <p:nvPr/>
        </p:nvGrpSpPr>
        <p:grpSpPr>
          <a:xfrm>
            <a:off x="269648" y="-354789"/>
            <a:ext cx="10762145" cy="6735925"/>
            <a:chOff x="269648" y="-354789"/>
            <a:chExt cx="10762145" cy="6735925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xmlns="" id="{2E46A04C-9533-ABC9-029A-F94DEBC005ED}"/>
                </a:ext>
              </a:extLst>
            </p:cNvPr>
            <p:cNvSpPr/>
            <p:nvPr/>
          </p:nvSpPr>
          <p:spPr>
            <a:xfrm>
              <a:off x="269648" y="-354789"/>
              <a:ext cx="10762145" cy="6735925"/>
            </a:xfrm>
            <a:custGeom>
              <a:avLst/>
              <a:gdLst/>
              <a:ahLst/>
              <a:cxnLst/>
              <a:rect l="l" t="t" r="r" b="b"/>
              <a:pathLst>
                <a:path w="3002201" h="1754411">
                  <a:moveTo>
                    <a:pt x="0" y="0"/>
                  </a:moveTo>
                  <a:lnTo>
                    <a:pt x="3002202" y="0"/>
                  </a:lnTo>
                  <a:lnTo>
                    <a:pt x="3002202" y="1754411"/>
                  </a:lnTo>
                  <a:lnTo>
                    <a:pt x="0" y="1754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51B890A-AB0A-D6DC-8E14-6AAB86EC3CE0}"/>
                </a:ext>
              </a:extLst>
            </p:cNvPr>
            <p:cNvSpPr txBox="1"/>
            <p:nvPr/>
          </p:nvSpPr>
          <p:spPr>
            <a:xfrm>
              <a:off x="2983964" y="2228343"/>
              <a:ext cx="455124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rgbClr val="4F088C"/>
                  </a:solidFill>
                  <a:effectLst/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4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873550-D97E-D1CB-3074-9C2F9D63EDDD}"/>
              </a:ext>
            </a:extLst>
          </p:cNvPr>
          <p:cNvSpPr/>
          <p:nvPr/>
        </p:nvSpPr>
        <p:spPr>
          <a:xfrm>
            <a:off x="277024" y="336754"/>
            <a:ext cx="11401977" cy="6184491"/>
          </a:xfrm>
          <a:prstGeom prst="roundRect">
            <a:avLst>
              <a:gd name="adj" fmla="val 1062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2E98C553-94D3-CBDE-D302-A3C4646DAB0C}"/>
              </a:ext>
            </a:extLst>
          </p:cNvPr>
          <p:cNvSpPr/>
          <p:nvPr/>
        </p:nvSpPr>
        <p:spPr>
          <a:xfrm>
            <a:off x="1730476" y="501445"/>
            <a:ext cx="9409471" cy="1533832"/>
          </a:xfrm>
          <a:prstGeom prst="round2DiagRect">
            <a:avLst/>
          </a:prstGeom>
          <a:noFill/>
          <a:ln w="38100">
            <a:solidFill>
              <a:srgbClr val="4F088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Mua 4 hộp sữa chua nha đam hết 32 000 đồng. Hỏi mua 6 hộp sữa chua như thế hết bao nhiêu tiền?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B2C76FEA-D60C-801E-D24E-0AE97BEC536D}"/>
              </a:ext>
            </a:extLst>
          </p:cNvPr>
          <p:cNvSpPr/>
          <p:nvPr/>
        </p:nvSpPr>
        <p:spPr>
          <a:xfrm>
            <a:off x="1730475" y="2413818"/>
            <a:ext cx="9409471" cy="1533832"/>
          </a:xfrm>
          <a:prstGeom prst="round2DiagRect">
            <a:avLst/>
          </a:prstGeom>
          <a:noFill/>
          <a:ln w="38100">
            <a:solidFill>
              <a:srgbClr val="4F088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Mua một quả dưa hấu ruột đỏ nặng 3 kg hết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48 000 đồng. Hỏi mua một quả dưa hấu ruột đỏ nặng 5 kg hết bao nhiêu tiền?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xmlns="" id="{16BF9D8B-9E5D-8BD1-8EA2-23428D23736F}"/>
              </a:ext>
            </a:extLst>
          </p:cNvPr>
          <p:cNvSpPr/>
          <p:nvPr/>
        </p:nvSpPr>
        <p:spPr>
          <a:xfrm>
            <a:off x="512999" y="4614162"/>
            <a:ext cx="1897624" cy="1742393"/>
          </a:xfrm>
          <a:custGeom>
            <a:avLst/>
            <a:gdLst/>
            <a:ahLst/>
            <a:cxnLst/>
            <a:rect l="l" t="t" r="r" b="b"/>
            <a:pathLst>
              <a:path w="1986060" h="1752698">
                <a:moveTo>
                  <a:pt x="0" y="0"/>
                </a:moveTo>
                <a:lnTo>
                  <a:pt x="1986060" y="0"/>
                </a:lnTo>
                <a:lnTo>
                  <a:pt x="1986060" y="1752698"/>
                </a:lnTo>
                <a:lnTo>
                  <a:pt x="0" y="1752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4D598909-C652-936E-85BE-43BEF8DE59D7}"/>
              </a:ext>
            </a:extLst>
          </p:cNvPr>
          <p:cNvSpPr/>
          <p:nvPr/>
        </p:nvSpPr>
        <p:spPr>
          <a:xfrm>
            <a:off x="2212256" y="4647132"/>
            <a:ext cx="8515217" cy="1245403"/>
          </a:xfrm>
          <a:prstGeom prst="wedgeRoundRectCallout">
            <a:avLst>
              <a:gd name="adj1" fmla="val -56214"/>
              <a:gd name="adj2" fmla="val 142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a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?</a:t>
            </a:r>
          </a:p>
        </p:txBody>
      </p:sp>
    </p:spTree>
    <p:extLst>
      <p:ext uri="{BB962C8B-B14F-4D97-AF65-F5344CB8AC3E}">
        <p14:creationId xmlns:p14="http://schemas.microsoft.com/office/powerpoint/2010/main" val="37140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873550-D97E-D1CB-3074-9C2F9D63EDDD}"/>
              </a:ext>
            </a:extLst>
          </p:cNvPr>
          <p:cNvSpPr/>
          <p:nvPr/>
        </p:nvSpPr>
        <p:spPr>
          <a:xfrm>
            <a:off x="277024" y="336754"/>
            <a:ext cx="11401977" cy="6184491"/>
          </a:xfrm>
          <a:prstGeom prst="roundRect">
            <a:avLst>
              <a:gd name="adj" fmla="val 1062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2E98C553-94D3-CBDE-D302-A3C4646DAB0C}"/>
              </a:ext>
            </a:extLst>
          </p:cNvPr>
          <p:cNvSpPr/>
          <p:nvPr/>
        </p:nvSpPr>
        <p:spPr>
          <a:xfrm>
            <a:off x="1730476" y="501445"/>
            <a:ext cx="9409471" cy="1533832"/>
          </a:xfrm>
          <a:prstGeom prst="round2DiagRect">
            <a:avLst/>
          </a:prstGeom>
          <a:noFill/>
          <a:ln w="38100">
            <a:solidFill>
              <a:srgbClr val="4F088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Mua 4 hộp sữa chua nha đam hết 32 000 đồng. Hỏi mua 6 hộp sữa chua như thế hết bao nhiêu tiền?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B2C76FEA-D60C-801E-D24E-0AE97BEC536D}"/>
              </a:ext>
            </a:extLst>
          </p:cNvPr>
          <p:cNvSpPr/>
          <p:nvPr/>
        </p:nvSpPr>
        <p:spPr>
          <a:xfrm>
            <a:off x="1730475" y="2413818"/>
            <a:ext cx="9409471" cy="1533832"/>
          </a:xfrm>
          <a:prstGeom prst="round2DiagRect">
            <a:avLst/>
          </a:prstGeom>
          <a:noFill/>
          <a:ln w="38100">
            <a:solidFill>
              <a:srgbClr val="4F088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Mua một quả dưa hấu ruột đỏ nặng 3 kg hết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48 000 đồng. Hỏi mua một quả dưa hấu ruột đỏ nặng 5 kg hết bao nhiêu tiền?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xmlns="" id="{16BF9D8B-9E5D-8BD1-8EA2-23428D23736F}"/>
              </a:ext>
            </a:extLst>
          </p:cNvPr>
          <p:cNvSpPr/>
          <p:nvPr/>
        </p:nvSpPr>
        <p:spPr>
          <a:xfrm>
            <a:off x="512999" y="4614162"/>
            <a:ext cx="1897624" cy="1742393"/>
          </a:xfrm>
          <a:custGeom>
            <a:avLst/>
            <a:gdLst/>
            <a:ahLst/>
            <a:cxnLst/>
            <a:rect l="l" t="t" r="r" b="b"/>
            <a:pathLst>
              <a:path w="1986060" h="1752698">
                <a:moveTo>
                  <a:pt x="0" y="0"/>
                </a:moveTo>
                <a:lnTo>
                  <a:pt x="1986060" y="0"/>
                </a:lnTo>
                <a:lnTo>
                  <a:pt x="1986060" y="1752698"/>
                </a:lnTo>
                <a:lnTo>
                  <a:pt x="0" y="1752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7DA8D6-5097-3764-934F-D790B7D527AD}"/>
              </a:ext>
            </a:extLst>
          </p:cNvPr>
          <p:cNvSpPr txBox="1"/>
          <p:nvPr/>
        </p:nvSpPr>
        <p:spPr>
          <a:xfrm>
            <a:off x="2410624" y="4378848"/>
            <a:ext cx="80410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b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a ở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dưa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hấu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1115DC-5878-CB27-D1F1-65D65503FBB1}"/>
              </a:ext>
            </a:extLst>
          </p:cNvPr>
          <p:cNvGrpSpPr/>
          <p:nvPr/>
        </p:nvGrpSpPr>
        <p:grpSpPr>
          <a:xfrm>
            <a:off x="269648" y="-354789"/>
            <a:ext cx="10762145" cy="6735925"/>
            <a:chOff x="269648" y="-354789"/>
            <a:chExt cx="10762145" cy="6735925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xmlns="" id="{2E46A04C-9533-ABC9-029A-F94DEBC005ED}"/>
                </a:ext>
              </a:extLst>
            </p:cNvPr>
            <p:cNvSpPr/>
            <p:nvPr/>
          </p:nvSpPr>
          <p:spPr>
            <a:xfrm>
              <a:off x="269648" y="-354789"/>
              <a:ext cx="10762145" cy="6735925"/>
            </a:xfrm>
            <a:custGeom>
              <a:avLst/>
              <a:gdLst/>
              <a:ahLst/>
              <a:cxnLst/>
              <a:rect l="l" t="t" r="r" b="b"/>
              <a:pathLst>
                <a:path w="3002201" h="1754411">
                  <a:moveTo>
                    <a:pt x="0" y="0"/>
                  </a:moveTo>
                  <a:lnTo>
                    <a:pt x="3002202" y="0"/>
                  </a:lnTo>
                  <a:lnTo>
                    <a:pt x="3002202" y="1754411"/>
                  </a:lnTo>
                  <a:lnTo>
                    <a:pt x="0" y="1754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51B890A-AB0A-D6DC-8E14-6AAB86EC3CE0}"/>
                </a:ext>
              </a:extLst>
            </p:cNvPr>
            <p:cNvSpPr txBox="1"/>
            <p:nvPr/>
          </p:nvSpPr>
          <p:spPr>
            <a:xfrm>
              <a:off x="2983964" y="2228343"/>
              <a:ext cx="45993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rgbClr val="4F088C"/>
                  </a:solidFill>
                  <a:effectLst/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Freeform 12">
            <a:extLst>
              <a:ext uri="{FF2B5EF4-FFF2-40B4-BE49-F238E27FC236}">
                <a16:creationId xmlns:a16="http://schemas.microsoft.com/office/drawing/2014/main" xmlns="" id="{2E46A04C-9533-ABC9-029A-F94DEBC005ED}"/>
              </a:ext>
            </a:extLst>
          </p:cNvPr>
          <p:cNvSpPr/>
          <p:nvPr/>
        </p:nvSpPr>
        <p:spPr>
          <a:xfrm>
            <a:off x="269648" y="-354789"/>
            <a:ext cx="10762145" cy="6735925"/>
          </a:xfrm>
          <a:custGeom>
            <a:avLst/>
            <a:gdLst/>
            <a:ahLst/>
            <a:cxnLst/>
            <a:rect l="l" t="t" r="r" b="b"/>
            <a:pathLst>
              <a:path w="3002201" h="1754411">
                <a:moveTo>
                  <a:pt x="0" y="0"/>
                </a:moveTo>
                <a:lnTo>
                  <a:pt x="3002202" y="0"/>
                </a:lnTo>
                <a:lnTo>
                  <a:pt x="3002202" y="1754411"/>
                </a:lnTo>
                <a:lnTo>
                  <a:pt x="0" y="17544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B890A-AB0A-D6DC-8E14-6AAB86EC3CE0}"/>
              </a:ext>
            </a:extLst>
          </p:cNvPr>
          <p:cNvSpPr txBox="1"/>
          <p:nvPr/>
        </p:nvSpPr>
        <p:spPr>
          <a:xfrm>
            <a:off x="2983964" y="2228343"/>
            <a:ext cx="5333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rgbClr val="4F088C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141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cartoon of two people in a store&#10;&#10;Description automatically generated">
            <a:extLst>
              <a:ext uri="{FF2B5EF4-FFF2-40B4-BE49-F238E27FC236}">
                <a16:creationId xmlns:a16="http://schemas.microsoft.com/office/drawing/2014/main" xmlns="" id="{C7F7667B-583D-676E-C47A-A4904D155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18366" r="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65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Freeform 12">
            <a:extLst>
              <a:ext uri="{FF2B5EF4-FFF2-40B4-BE49-F238E27FC236}">
                <a16:creationId xmlns:a16="http://schemas.microsoft.com/office/drawing/2014/main" xmlns="" id="{2E46A04C-9533-ABC9-029A-F94DEBC005ED}"/>
              </a:ext>
            </a:extLst>
          </p:cNvPr>
          <p:cNvSpPr/>
          <p:nvPr/>
        </p:nvSpPr>
        <p:spPr>
          <a:xfrm>
            <a:off x="269648" y="-354789"/>
            <a:ext cx="10762145" cy="6735925"/>
          </a:xfrm>
          <a:custGeom>
            <a:avLst/>
            <a:gdLst/>
            <a:ahLst/>
            <a:cxnLst/>
            <a:rect l="l" t="t" r="r" b="b"/>
            <a:pathLst>
              <a:path w="3002201" h="1754411">
                <a:moveTo>
                  <a:pt x="0" y="0"/>
                </a:moveTo>
                <a:lnTo>
                  <a:pt x="3002202" y="0"/>
                </a:lnTo>
                <a:lnTo>
                  <a:pt x="3002202" y="1754411"/>
                </a:lnTo>
                <a:lnTo>
                  <a:pt x="0" y="17544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B890A-AB0A-D6DC-8E14-6AAB86EC3CE0}"/>
              </a:ext>
            </a:extLst>
          </p:cNvPr>
          <p:cNvSpPr txBox="1"/>
          <p:nvPr/>
        </p:nvSpPr>
        <p:spPr>
          <a:xfrm>
            <a:off x="2983964" y="2228343"/>
            <a:ext cx="4913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4F088C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812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873550-D97E-D1CB-3074-9C2F9D63EDDD}"/>
              </a:ext>
            </a:extLst>
          </p:cNvPr>
          <p:cNvSpPr/>
          <p:nvPr/>
        </p:nvSpPr>
        <p:spPr>
          <a:xfrm>
            <a:off x="306521" y="278764"/>
            <a:ext cx="11401977" cy="6184491"/>
          </a:xfrm>
          <a:prstGeom prst="roundRect">
            <a:avLst>
              <a:gd name="adj" fmla="val 1062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C904F86-5C6F-7E93-F29A-DB3C295AAD69}"/>
              </a:ext>
            </a:extLst>
          </p:cNvPr>
          <p:cNvSpPr/>
          <p:nvPr/>
        </p:nvSpPr>
        <p:spPr>
          <a:xfrm>
            <a:off x="737418" y="619433"/>
            <a:ext cx="2369575" cy="6685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Bài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A2CC61-1873-03E0-E23D-64EFE8DAC9EB}"/>
              </a:ext>
            </a:extLst>
          </p:cNvPr>
          <p:cNvSpPr txBox="1"/>
          <p:nvPr/>
        </p:nvSpPr>
        <p:spPr>
          <a:xfrm>
            <a:off x="3236258" y="394745"/>
            <a:ext cx="8552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Cửa hàng bán 5 chiếc bút chì giá 30 000 đồng. Bạn Bình muốn mua 8 bút như thế. Hỏi bạn Bình phải trả bao nhiêu tiền?</a:t>
            </a: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10480472-AF74-2163-787C-65A44391CB20}"/>
              </a:ext>
            </a:extLst>
          </p:cNvPr>
          <p:cNvSpPr/>
          <p:nvPr/>
        </p:nvSpPr>
        <p:spPr>
          <a:xfrm>
            <a:off x="483502" y="2470452"/>
            <a:ext cx="1324040" cy="1168465"/>
          </a:xfrm>
          <a:custGeom>
            <a:avLst/>
            <a:gdLst/>
            <a:ahLst/>
            <a:cxnLst/>
            <a:rect l="l" t="t" r="r" b="b"/>
            <a:pathLst>
              <a:path w="1986060" h="1752698">
                <a:moveTo>
                  <a:pt x="0" y="0"/>
                </a:moveTo>
                <a:lnTo>
                  <a:pt x="1986060" y="0"/>
                </a:lnTo>
                <a:lnTo>
                  <a:pt x="1986060" y="1752698"/>
                </a:lnTo>
                <a:lnTo>
                  <a:pt x="0" y="1752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B4A75B5D-135B-D94B-CCF6-7E69572945B9}"/>
              </a:ext>
            </a:extLst>
          </p:cNvPr>
          <p:cNvSpPr/>
          <p:nvPr/>
        </p:nvSpPr>
        <p:spPr>
          <a:xfrm>
            <a:off x="1984523" y="2260534"/>
            <a:ext cx="3716594" cy="1168465"/>
          </a:xfrm>
          <a:prstGeom prst="wedgeRoundRectCallout">
            <a:avLst>
              <a:gd name="adj1" fmla="val -61309"/>
              <a:gd name="adj2" fmla="val -229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Bài toán cho biết gì?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xmlns="" id="{64BCA624-5314-5B9E-5B6D-A435F30A0899}"/>
              </a:ext>
            </a:extLst>
          </p:cNvPr>
          <p:cNvSpPr/>
          <p:nvPr/>
        </p:nvSpPr>
        <p:spPr>
          <a:xfrm>
            <a:off x="9330814" y="3745355"/>
            <a:ext cx="2242394" cy="1754326"/>
          </a:xfrm>
          <a:custGeom>
            <a:avLst/>
            <a:gdLst/>
            <a:ahLst/>
            <a:cxnLst/>
            <a:rect l="l" t="t" r="r" b="b"/>
            <a:pathLst>
              <a:path w="1734205" h="1480577">
                <a:moveTo>
                  <a:pt x="0" y="0"/>
                </a:moveTo>
                <a:lnTo>
                  <a:pt x="1734204" y="0"/>
                </a:lnTo>
                <a:lnTo>
                  <a:pt x="1734204" y="1480578"/>
                </a:lnTo>
                <a:lnTo>
                  <a:pt x="0" y="1480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EA1CCB3D-93C6-8E6E-0CAD-55C8570DC13C}"/>
              </a:ext>
            </a:extLst>
          </p:cNvPr>
          <p:cNvSpPr/>
          <p:nvPr/>
        </p:nvSpPr>
        <p:spPr>
          <a:xfrm>
            <a:off x="3490452" y="4022968"/>
            <a:ext cx="5687864" cy="1168465"/>
          </a:xfrm>
          <a:prstGeom prst="wedgeRoundRectCallout">
            <a:avLst>
              <a:gd name="adj1" fmla="val 63030"/>
              <a:gd name="adj2" fmla="val 153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Bài toán cho biết: cửa hàng bán 5 chiế bút chì giá 30 000 đồng</a:t>
            </a:r>
          </a:p>
        </p:txBody>
      </p:sp>
    </p:spTree>
    <p:extLst>
      <p:ext uri="{BB962C8B-B14F-4D97-AF65-F5344CB8AC3E}">
        <p14:creationId xmlns:p14="http://schemas.microsoft.com/office/powerpoint/2010/main" val="393592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873550-D97E-D1CB-3074-9C2F9D63EDDD}"/>
              </a:ext>
            </a:extLst>
          </p:cNvPr>
          <p:cNvSpPr/>
          <p:nvPr/>
        </p:nvSpPr>
        <p:spPr>
          <a:xfrm>
            <a:off x="306521" y="278764"/>
            <a:ext cx="11401977" cy="6184491"/>
          </a:xfrm>
          <a:prstGeom prst="roundRect">
            <a:avLst>
              <a:gd name="adj" fmla="val 1062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C904F86-5C6F-7E93-F29A-DB3C295AAD69}"/>
              </a:ext>
            </a:extLst>
          </p:cNvPr>
          <p:cNvSpPr/>
          <p:nvPr/>
        </p:nvSpPr>
        <p:spPr>
          <a:xfrm>
            <a:off x="737418" y="619433"/>
            <a:ext cx="2369575" cy="6685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Bài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A2CC61-1873-03E0-E23D-64EFE8DAC9EB}"/>
              </a:ext>
            </a:extLst>
          </p:cNvPr>
          <p:cNvSpPr txBox="1"/>
          <p:nvPr/>
        </p:nvSpPr>
        <p:spPr>
          <a:xfrm>
            <a:off x="3236258" y="394745"/>
            <a:ext cx="8552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Cửa hàng bán 5 chiếc bút chì giá 30 000 đồng. Bạn Bình muốn mua 8 bút như thế. Hỏi bạn Bình phải trả bao nhiêu tiền?</a:t>
            </a: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10480472-AF74-2163-787C-65A44391CB20}"/>
              </a:ext>
            </a:extLst>
          </p:cNvPr>
          <p:cNvSpPr/>
          <p:nvPr/>
        </p:nvSpPr>
        <p:spPr>
          <a:xfrm>
            <a:off x="483502" y="2470452"/>
            <a:ext cx="1324040" cy="1168465"/>
          </a:xfrm>
          <a:custGeom>
            <a:avLst/>
            <a:gdLst/>
            <a:ahLst/>
            <a:cxnLst/>
            <a:rect l="l" t="t" r="r" b="b"/>
            <a:pathLst>
              <a:path w="1986060" h="1752698">
                <a:moveTo>
                  <a:pt x="0" y="0"/>
                </a:moveTo>
                <a:lnTo>
                  <a:pt x="1986060" y="0"/>
                </a:lnTo>
                <a:lnTo>
                  <a:pt x="1986060" y="1752698"/>
                </a:lnTo>
                <a:lnTo>
                  <a:pt x="0" y="1752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B4A75B5D-135B-D94B-CCF6-7E69572945B9}"/>
              </a:ext>
            </a:extLst>
          </p:cNvPr>
          <p:cNvSpPr/>
          <p:nvPr/>
        </p:nvSpPr>
        <p:spPr>
          <a:xfrm>
            <a:off x="1984523" y="2260534"/>
            <a:ext cx="3716594" cy="1168465"/>
          </a:xfrm>
          <a:prstGeom prst="wedgeRoundRectCallout">
            <a:avLst>
              <a:gd name="adj1" fmla="val -61309"/>
              <a:gd name="adj2" fmla="val -229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Bài toán hỏi gì?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xmlns="" id="{64BCA624-5314-5B9E-5B6D-A435F30A0899}"/>
              </a:ext>
            </a:extLst>
          </p:cNvPr>
          <p:cNvSpPr/>
          <p:nvPr/>
        </p:nvSpPr>
        <p:spPr>
          <a:xfrm>
            <a:off x="9330814" y="3745355"/>
            <a:ext cx="2242394" cy="1754326"/>
          </a:xfrm>
          <a:custGeom>
            <a:avLst/>
            <a:gdLst/>
            <a:ahLst/>
            <a:cxnLst/>
            <a:rect l="l" t="t" r="r" b="b"/>
            <a:pathLst>
              <a:path w="1734205" h="1480577">
                <a:moveTo>
                  <a:pt x="0" y="0"/>
                </a:moveTo>
                <a:lnTo>
                  <a:pt x="1734204" y="0"/>
                </a:lnTo>
                <a:lnTo>
                  <a:pt x="1734204" y="1480578"/>
                </a:lnTo>
                <a:lnTo>
                  <a:pt x="0" y="1480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EA1CCB3D-93C6-8E6E-0CAD-55C8570DC13C}"/>
              </a:ext>
            </a:extLst>
          </p:cNvPr>
          <p:cNvSpPr/>
          <p:nvPr/>
        </p:nvSpPr>
        <p:spPr>
          <a:xfrm>
            <a:off x="3490452" y="4022968"/>
            <a:ext cx="5687864" cy="1168465"/>
          </a:xfrm>
          <a:prstGeom prst="wedgeRoundRectCallout">
            <a:avLst>
              <a:gd name="adj1" fmla="val 63030"/>
              <a:gd name="adj2" fmla="val 153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Bình muốn mua 8 chiếc bút chì như thế phải trả bao nhiêu tiền</a:t>
            </a:r>
            <a:endParaRPr lang="en-US" sz="3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873550-D97E-D1CB-3074-9C2F9D63EDDD}"/>
              </a:ext>
            </a:extLst>
          </p:cNvPr>
          <p:cNvSpPr/>
          <p:nvPr/>
        </p:nvSpPr>
        <p:spPr>
          <a:xfrm>
            <a:off x="306521" y="278764"/>
            <a:ext cx="11401977" cy="6184491"/>
          </a:xfrm>
          <a:prstGeom prst="roundRect">
            <a:avLst>
              <a:gd name="adj" fmla="val 1062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C904F86-5C6F-7E93-F29A-DB3C295AAD69}"/>
              </a:ext>
            </a:extLst>
          </p:cNvPr>
          <p:cNvSpPr/>
          <p:nvPr/>
        </p:nvSpPr>
        <p:spPr>
          <a:xfrm>
            <a:off x="737418" y="619433"/>
            <a:ext cx="2369575" cy="6685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Bài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A2CC61-1873-03E0-E23D-64EFE8DAC9EB}"/>
              </a:ext>
            </a:extLst>
          </p:cNvPr>
          <p:cNvSpPr txBox="1"/>
          <p:nvPr/>
        </p:nvSpPr>
        <p:spPr>
          <a:xfrm>
            <a:off x="3236258" y="394745"/>
            <a:ext cx="8552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Cửa hàng bán 5 chiếc bút chì giá 30 000 đồng. Bạn Bình muốn mua 8 bút như thế. Hỏi bạn Bình phải trả bao nhiêu tiền?</a:t>
            </a: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10480472-AF74-2163-787C-65A44391CB20}"/>
              </a:ext>
            </a:extLst>
          </p:cNvPr>
          <p:cNvSpPr/>
          <p:nvPr/>
        </p:nvSpPr>
        <p:spPr>
          <a:xfrm>
            <a:off x="483502" y="2470452"/>
            <a:ext cx="1324040" cy="1168465"/>
          </a:xfrm>
          <a:custGeom>
            <a:avLst/>
            <a:gdLst/>
            <a:ahLst/>
            <a:cxnLst/>
            <a:rect l="l" t="t" r="r" b="b"/>
            <a:pathLst>
              <a:path w="1986060" h="1752698">
                <a:moveTo>
                  <a:pt x="0" y="0"/>
                </a:moveTo>
                <a:lnTo>
                  <a:pt x="1986060" y="0"/>
                </a:lnTo>
                <a:lnTo>
                  <a:pt x="1986060" y="1752698"/>
                </a:lnTo>
                <a:lnTo>
                  <a:pt x="0" y="1752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B4A75B5D-135B-D94B-CCF6-7E69572945B9}"/>
              </a:ext>
            </a:extLst>
          </p:cNvPr>
          <p:cNvSpPr/>
          <p:nvPr/>
        </p:nvSpPr>
        <p:spPr>
          <a:xfrm>
            <a:off x="1984522" y="2260534"/>
            <a:ext cx="4327787" cy="1484821"/>
          </a:xfrm>
          <a:prstGeom prst="wedgeRoundRectCallout">
            <a:avLst>
              <a:gd name="adj1" fmla="val -61309"/>
              <a:gd name="adj2" fmla="val -229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 thế nào để biết được Bình phải trả bao nhiêu ti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ề</a:t>
            </a:r>
            <a:r>
              <a:rPr lang="vi-VN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xmlns="" id="{64BCA624-5314-5B9E-5B6D-A435F30A0899}"/>
              </a:ext>
            </a:extLst>
          </p:cNvPr>
          <p:cNvSpPr/>
          <p:nvPr/>
        </p:nvSpPr>
        <p:spPr>
          <a:xfrm>
            <a:off x="9330814" y="3745355"/>
            <a:ext cx="2242394" cy="1754326"/>
          </a:xfrm>
          <a:custGeom>
            <a:avLst/>
            <a:gdLst/>
            <a:ahLst/>
            <a:cxnLst/>
            <a:rect l="l" t="t" r="r" b="b"/>
            <a:pathLst>
              <a:path w="1734205" h="1480577">
                <a:moveTo>
                  <a:pt x="0" y="0"/>
                </a:moveTo>
                <a:lnTo>
                  <a:pt x="1734204" y="0"/>
                </a:lnTo>
                <a:lnTo>
                  <a:pt x="1734204" y="1480578"/>
                </a:lnTo>
                <a:lnTo>
                  <a:pt x="0" y="1480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0541C283-614B-2214-261A-17BC7551624B}"/>
              </a:ext>
            </a:extLst>
          </p:cNvPr>
          <p:cNvSpPr/>
          <p:nvPr/>
        </p:nvSpPr>
        <p:spPr>
          <a:xfrm>
            <a:off x="4031226" y="4433396"/>
            <a:ext cx="4724399" cy="1484821"/>
          </a:xfrm>
          <a:prstGeom prst="wedgeRoundRectCallout">
            <a:avLst>
              <a:gd name="adj1" fmla="val 66371"/>
              <a:gd name="adj2" fmla="val -122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 giá tiền 1 chiếc bút rồi tính số tiền 8 chiếc bút</a:t>
            </a:r>
            <a:endParaRPr lang="en-US" sz="3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873550-D97E-D1CB-3074-9C2F9D63EDDD}"/>
              </a:ext>
            </a:extLst>
          </p:cNvPr>
          <p:cNvSpPr/>
          <p:nvPr/>
        </p:nvSpPr>
        <p:spPr>
          <a:xfrm>
            <a:off x="306521" y="278764"/>
            <a:ext cx="11401977" cy="6184491"/>
          </a:xfrm>
          <a:prstGeom prst="roundRect">
            <a:avLst>
              <a:gd name="adj" fmla="val 1062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C904F86-5C6F-7E93-F29A-DB3C295AAD69}"/>
              </a:ext>
            </a:extLst>
          </p:cNvPr>
          <p:cNvSpPr/>
          <p:nvPr/>
        </p:nvSpPr>
        <p:spPr>
          <a:xfrm>
            <a:off x="737418" y="619433"/>
            <a:ext cx="2369575" cy="6685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Bài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A2CC61-1873-03E0-E23D-64EFE8DAC9EB}"/>
              </a:ext>
            </a:extLst>
          </p:cNvPr>
          <p:cNvSpPr txBox="1"/>
          <p:nvPr/>
        </p:nvSpPr>
        <p:spPr>
          <a:xfrm>
            <a:off x="3236258" y="394745"/>
            <a:ext cx="8552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Cửa hàng bán 5 chiếc bút chì giá 30 000 đồng. Bạn Bình muốn mua 8 bút như thế. Hỏi bạn Bình phải trả bao nhiêu tiền?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D3DC2F-16AC-9A09-CAFF-009B43BAFBE9}"/>
              </a:ext>
            </a:extLst>
          </p:cNvPr>
          <p:cNvSpPr txBox="1"/>
          <p:nvPr/>
        </p:nvSpPr>
        <p:spPr>
          <a:xfrm>
            <a:off x="3510116" y="2015242"/>
            <a:ext cx="6096000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 tiền 1 chiếc bút chì là: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30 000 : 5 = 6000 (đồng)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 8 chiếc phải trả số tiền là: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6000 x 8 = 48 000 (đồng)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 số: 8000 đồng</a:t>
            </a:r>
          </a:p>
        </p:txBody>
      </p:sp>
    </p:spTree>
    <p:extLst>
      <p:ext uri="{BB962C8B-B14F-4D97-AF65-F5344CB8AC3E}">
        <p14:creationId xmlns:p14="http://schemas.microsoft.com/office/powerpoint/2010/main" val="36303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room with a dog and cat&#10;&#10;Description automatically generated">
            <a:extLst>
              <a:ext uri="{FF2B5EF4-FFF2-40B4-BE49-F238E27FC236}">
                <a16:creationId xmlns:a16="http://schemas.microsoft.com/office/drawing/2014/main" xmlns="" id="{18CA70C3-3A9B-4D22-2E5D-CA7C22B6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16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873550-D97E-D1CB-3074-9C2F9D63EDDD}"/>
              </a:ext>
            </a:extLst>
          </p:cNvPr>
          <p:cNvSpPr/>
          <p:nvPr/>
        </p:nvSpPr>
        <p:spPr>
          <a:xfrm>
            <a:off x="306521" y="278764"/>
            <a:ext cx="11401977" cy="6184491"/>
          </a:xfrm>
          <a:prstGeom prst="roundRect">
            <a:avLst>
              <a:gd name="adj" fmla="val 1062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297408-A6C1-982B-F8BD-65B7A42B31F4}"/>
              </a:ext>
            </a:extLst>
          </p:cNvPr>
          <p:cNvGrpSpPr/>
          <p:nvPr/>
        </p:nvGrpSpPr>
        <p:grpSpPr>
          <a:xfrm>
            <a:off x="7148976" y="247987"/>
            <a:ext cx="5042891" cy="2759509"/>
            <a:chOff x="7148976" y="247987"/>
            <a:chExt cx="5042891" cy="2759509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xmlns="" id="{817BF39F-53CE-DB6C-B372-C62590647FE6}"/>
                </a:ext>
              </a:extLst>
            </p:cNvPr>
            <p:cNvSpPr/>
            <p:nvPr/>
          </p:nvSpPr>
          <p:spPr>
            <a:xfrm rot="1070182">
              <a:off x="7148976" y="247987"/>
              <a:ext cx="5042891" cy="2723380"/>
            </a:xfrm>
            <a:custGeom>
              <a:avLst/>
              <a:gdLst/>
              <a:ahLst/>
              <a:cxnLst/>
              <a:rect l="l" t="t" r="r" b="b"/>
              <a:pathLst>
                <a:path w="2114220" h="1371600">
                  <a:moveTo>
                    <a:pt x="0" y="0"/>
                  </a:moveTo>
                  <a:lnTo>
                    <a:pt x="2114220" y="0"/>
                  </a:lnTo>
                  <a:lnTo>
                    <a:pt x="211422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ED9A5D0-CCC8-CA59-A173-B95F9A6E82A8}"/>
                </a:ext>
              </a:extLst>
            </p:cNvPr>
            <p:cNvSpPr txBox="1"/>
            <p:nvPr/>
          </p:nvSpPr>
          <p:spPr>
            <a:xfrm rot="667709">
              <a:off x="8141332" y="945393"/>
              <a:ext cx="3967667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hiện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mấy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E965671-34B8-3BBA-D718-D45B3B4BAD1C}"/>
              </a:ext>
            </a:extLst>
          </p:cNvPr>
          <p:cNvGrpSpPr/>
          <p:nvPr/>
        </p:nvGrpSpPr>
        <p:grpSpPr>
          <a:xfrm>
            <a:off x="304998" y="581880"/>
            <a:ext cx="8236836" cy="5406937"/>
            <a:chOff x="309052" y="581880"/>
            <a:chExt cx="8049806" cy="540693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08305649-43C7-6312-35DF-3A89DEAC75AA}"/>
                </a:ext>
              </a:extLst>
            </p:cNvPr>
            <p:cNvSpPr/>
            <p:nvPr/>
          </p:nvSpPr>
          <p:spPr>
            <a:xfrm>
              <a:off x="309052" y="1367655"/>
              <a:ext cx="8049806" cy="4621162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4400" b="1" dirty="0">
                  <a:solidFill>
                    <a:schemeClr val="tx1"/>
                  </a:solidFill>
                  <a:latin typeface="+mj-lt"/>
                </a:rPr>
                <a:t>-Thực hiện 2 </a:t>
              </a:r>
              <a:r>
                <a:rPr lang="vi-VN" sz="4400" b="1" dirty="0" smtClean="0">
                  <a:solidFill>
                    <a:schemeClr val="tx1"/>
                  </a:solidFill>
                  <a:latin typeface="+mj-lt"/>
                </a:rPr>
                <a:t>bước</a:t>
              </a:r>
              <a:r>
                <a:rPr lang="en-US" sz="4400" b="1" dirty="0" smtClean="0">
                  <a:solidFill>
                    <a:schemeClr val="tx1"/>
                  </a:solidFill>
                  <a:latin typeface="+mj-lt"/>
                </a:rPr>
                <a:t>:</a:t>
              </a:r>
              <a:endParaRPr lang="vi-VN" sz="44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vi-VN" sz="4400" b="1" dirty="0">
                  <a:solidFill>
                    <a:srgbClr val="FF0000"/>
                  </a:solidFill>
                  <a:latin typeface="+mj-lt"/>
                </a:rPr>
                <a:t>* Bước 1: </a:t>
              </a:r>
              <a:r>
                <a:rPr lang="vi-VN" sz="4400" b="1" dirty="0">
                  <a:solidFill>
                    <a:schemeClr val="tx1"/>
                  </a:solidFill>
                  <a:latin typeface="+mj-lt"/>
                </a:rPr>
                <a:t>Tìm giá trị 1 phần </a:t>
              </a:r>
              <a:r>
                <a:rPr lang="vi-VN" sz="4400" b="1" dirty="0" smtClean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en-US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hực </a:t>
              </a:r>
              <a:r>
                <a: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 phép </a:t>
              </a:r>
              <a:r>
                <a:rPr lang="vi-VN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</a:t>
              </a:r>
              <a:r>
                <a:rPr lang="en-US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4400" b="1" dirty="0">
                  <a:solidFill>
                    <a:srgbClr val="FF0000"/>
                  </a:solidFill>
                  <a:latin typeface="+mj-lt"/>
                </a:rPr>
                <a:t>* Bước 2: </a:t>
              </a:r>
              <a:r>
                <a:rPr lang="vi-VN" sz="4400" b="1" dirty="0">
                  <a:solidFill>
                    <a:schemeClr val="tx1"/>
                  </a:solidFill>
                  <a:latin typeface="+mj-lt"/>
                </a:rPr>
                <a:t>Tìm giá trị nhiều phần (thực hiện phép nhân)</a:t>
              </a: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8C05436A-EAF7-9BDA-E67F-8D6E2733AE6A}"/>
                </a:ext>
              </a:extLst>
            </p:cNvPr>
            <p:cNvSpPr/>
            <p:nvPr/>
          </p:nvSpPr>
          <p:spPr>
            <a:xfrm>
              <a:off x="7033362" y="581880"/>
              <a:ext cx="1127854" cy="1633713"/>
            </a:xfrm>
            <a:custGeom>
              <a:avLst/>
              <a:gdLst/>
              <a:ahLst/>
              <a:cxnLst/>
              <a:rect l="l" t="t" r="r" b="b"/>
              <a:pathLst>
                <a:path w="1901547" h="2820588">
                  <a:moveTo>
                    <a:pt x="0" y="0"/>
                  </a:moveTo>
                  <a:lnTo>
                    <a:pt x="1901547" y="0"/>
                  </a:lnTo>
                  <a:lnTo>
                    <a:pt x="1901547" y="2820588"/>
                  </a:lnTo>
                  <a:lnTo>
                    <a:pt x="0" y="2820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8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717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Arial</vt:lpstr>
      <vt:lpstr>LNTH-LuoLuoNotangYuanTi 1</vt:lpstr>
      <vt:lpstr>Times New Roman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9Slide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</cp:lastModifiedBy>
  <cp:revision>4</cp:revision>
  <dcterms:created xsi:type="dcterms:W3CDTF">2023-09-15T11:10:54Z</dcterms:created>
  <dcterms:modified xsi:type="dcterms:W3CDTF">2025-10-08T05:20:26Z</dcterms:modified>
</cp:coreProperties>
</file>