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4" r:id="rId2"/>
    <p:sldId id="305" r:id="rId3"/>
    <p:sldId id="259" r:id="rId4"/>
    <p:sldId id="260" r:id="rId5"/>
    <p:sldId id="261" r:id="rId6"/>
    <p:sldId id="262" r:id="rId7"/>
    <p:sldId id="300" r:id="rId8"/>
    <p:sldId id="294" r:id="rId9"/>
    <p:sldId id="312" r:id="rId10"/>
    <p:sldId id="271" r:id="rId11"/>
    <p:sldId id="296" r:id="rId12"/>
    <p:sldId id="302" r:id="rId13"/>
    <p:sldId id="297" r:id="rId14"/>
    <p:sldId id="267" r:id="rId15"/>
    <p:sldId id="298" r:id="rId16"/>
    <p:sldId id="306" r:id="rId17"/>
    <p:sldId id="308" r:id="rId18"/>
    <p:sldId id="309" r:id="rId19"/>
    <p:sldId id="310" r:id="rId20"/>
    <p:sldId id="279" r:id="rId21"/>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950"/>
    <a:srgbClr val="C15B1D"/>
    <a:srgbClr val="CCFFCC"/>
    <a:srgbClr val="99FFCC"/>
    <a:srgbClr val="F3C6AB"/>
    <a:srgbClr val="E48449"/>
    <a:srgbClr val="F286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3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3.svg"/><Relationship Id="rId4" Type="http://schemas.openxmlformats.org/officeDocument/2006/relationships/image" Target="../media/image6.png"/><Relationship Id="rId9"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0.svg"/><Relationship Id="rId5" Type="http://schemas.openxmlformats.org/officeDocument/2006/relationships/image" Target="../media/image21.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19.svg"/><Relationship Id="rId1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13.svg"/><Relationship Id="rId12" Type="http://schemas.openxmlformats.org/officeDocument/2006/relationships/image" Target="../media/image31.png"/><Relationship Id="rId17" Type="http://schemas.openxmlformats.org/officeDocument/2006/relationships/image" Target="../media/image34.jpeg"/><Relationship Id="rId2" Type="http://schemas.openxmlformats.org/officeDocument/2006/relationships/image" Target="../media/image24.jpeg"/><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29.png"/><Relationship Id="rId14" Type="http://schemas.openxmlformats.org/officeDocument/2006/relationships/image" Target="../media/image32.jp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3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3.svg"/><Relationship Id="rId4" Type="http://schemas.openxmlformats.org/officeDocument/2006/relationships/image" Target="../media/image6.png"/><Relationship Id="rId9"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ào các bạn! 🌷 Mùa xuân đã về rồi! Các bạn nhìn xem, hoa mai vàng, hoa đào hồng nở rực rỡ khắp nơi, chim chóc hót líu lo, không khí thật tươi vui. Mùa xuân mang đến cho chúng ta niềm vui, hạnh  (2)">
            <a:hlinkClick r:id="" action="ppaction://media"/>
            <a:extLst>
              <a:ext uri="{FF2B5EF4-FFF2-40B4-BE49-F238E27FC236}">
                <a16:creationId xmlns:a16="http://schemas.microsoft.com/office/drawing/2014/main" id="{EBE6E529-F023-4F01-B1A0-0D0D92ABFD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44558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91714" y="8229600"/>
            <a:ext cx="20071429" cy="5369107"/>
          </a:xfrm>
          <a:custGeom>
            <a:avLst/>
            <a:gdLst/>
            <a:ahLst/>
            <a:cxnLst/>
            <a:rect l="l" t="t" r="r" b="b"/>
            <a:pathLst>
              <a:path w="20071429" h="5369107">
                <a:moveTo>
                  <a:pt x="0" y="0"/>
                </a:moveTo>
                <a:lnTo>
                  <a:pt x="20071428" y="0"/>
                </a:lnTo>
                <a:lnTo>
                  <a:pt x="20071428" y="5369107"/>
                </a:lnTo>
                <a:lnTo>
                  <a:pt x="0" y="5369107"/>
                </a:lnTo>
                <a:lnTo>
                  <a:pt x="0" y="0"/>
                </a:lnTo>
                <a:close/>
              </a:path>
            </a:pathLst>
          </a:custGeom>
          <a:blipFill>
            <a:blip r:embed="rId2"/>
            <a:stretch>
              <a:fillRect/>
            </a:stretch>
          </a:blipFill>
        </p:spPr>
      </p:sp>
      <p:grpSp>
        <p:nvGrpSpPr>
          <p:cNvPr id="2" name="Group 1">
            <a:extLst>
              <a:ext uri="{FF2B5EF4-FFF2-40B4-BE49-F238E27FC236}">
                <a16:creationId xmlns:a16="http://schemas.microsoft.com/office/drawing/2014/main" id="{1D571284-7F7A-6E4C-6891-2F9A9C34DF5D}"/>
              </a:ext>
            </a:extLst>
          </p:cNvPr>
          <p:cNvGrpSpPr/>
          <p:nvPr/>
        </p:nvGrpSpPr>
        <p:grpSpPr>
          <a:xfrm>
            <a:off x="6901477" y="945765"/>
            <a:ext cx="4485045" cy="1416077"/>
            <a:chOff x="6957294" y="1974350"/>
            <a:chExt cx="4485045" cy="1416077"/>
          </a:xfrm>
        </p:grpSpPr>
        <p:sp>
          <p:nvSpPr>
            <p:cNvPr id="5" name="Freeform 5"/>
            <p:cNvSpPr/>
            <p:nvPr/>
          </p:nvSpPr>
          <p:spPr>
            <a:xfrm>
              <a:off x="7332916" y="1974350"/>
              <a:ext cx="3733800" cy="1416077"/>
            </a:xfrm>
            <a:custGeom>
              <a:avLst/>
              <a:gdLst/>
              <a:ahLst/>
              <a:cxnLst/>
              <a:rect l="l" t="t" r="r" b="b"/>
              <a:pathLst>
                <a:path w="2733950" h="372959">
                  <a:moveTo>
                    <a:pt x="38037" y="0"/>
                  </a:moveTo>
                  <a:lnTo>
                    <a:pt x="2695913" y="0"/>
                  </a:lnTo>
                  <a:cubicBezTo>
                    <a:pt x="2716920" y="0"/>
                    <a:pt x="2733950" y="17030"/>
                    <a:pt x="2733950" y="38037"/>
                  </a:cubicBezTo>
                  <a:lnTo>
                    <a:pt x="2733950" y="334922"/>
                  </a:lnTo>
                  <a:cubicBezTo>
                    <a:pt x="2733950" y="345010"/>
                    <a:pt x="2729942" y="354685"/>
                    <a:pt x="2722809" y="361818"/>
                  </a:cubicBezTo>
                  <a:cubicBezTo>
                    <a:pt x="2715676" y="368951"/>
                    <a:pt x="2706001" y="372959"/>
                    <a:pt x="2695913" y="372959"/>
                  </a:cubicBezTo>
                  <a:lnTo>
                    <a:pt x="38037" y="372959"/>
                  </a:lnTo>
                  <a:cubicBezTo>
                    <a:pt x="27949" y="372959"/>
                    <a:pt x="18274" y="368951"/>
                    <a:pt x="11141" y="361818"/>
                  </a:cubicBezTo>
                  <a:cubicBezTo>
                    <a:pt x="4007" y="354685"/>
                    <a:pt x="0" y="345010"/>
                    <a:pt x="0" y="334922"/>
                  </a:cubicBezTo>
                  <a:lnTo>
                    <a:pt x="0" y="38037"/>
                  </a:lnTo>
                  <a:cubicBezTo>
                    <a:pt x="0" y="27949"/>
                    <a:pt x="4007" y="18274"/>
                    <a:pt x="11141" y="11141"/>
                  </a:cubicBezTo>
                  <a:cubicBezTo>
                    <a:pt x="18274" y="4007"/>
                    <a:pt x="27949" y="0"/>
                    <a:pt x="38037" y="0"/>
                  </a:cubicBezTo>
                  <a:close/>
                </a:path>
              </a:pathLst>
            </a:custGeom>
            <a:noFill/>
            <a:ln w="38100">
              <a:solidFill>
                <a:srgbClr val="F28660"/>
              </a:solidFill>
            </a:ln>
          </p:spPr>
        </p:sp>
        <p:sp>
          <p:nvSpPr>
            <p:cNvPr id="7" name="TextBox 7"/>
            <p:cNvSpPr txBox="1"/>
            <p:nvPr/>
          </p:nvSpPr>
          <p:spPr>
            <a:xfrm>
              <a:off x="6957294" y="2215459"/>
              <a:ext cx="4485045" cy="923330"/>
            </a:xfrm>
            <a:prstGeom prst="rect">
              <a:avLst/>
            </a:prstGeom>
          </p:spPr>
          <p:txBody>
            <a:bodyPr wrap="square" lIns="0" tIns="0" rIns="0" bIns="0" rtlCol="0" anchor="t">
              <a:spAutoFit/>
            </a:bodyPr>
            <a:lstStyle/>
            <a:p>
              <a:pPr algn="ctr"/>
              <a:r>
                <a:rPr lang="en-US" sz="6000" b="1">
                  <a:solidFill>
                    <a:srgbClr val="000000"/>
                  </a:solidFill>
                  <a:latin typeface="Arial" panose="020B0604020202020204" pitchFamily="34" charset="0"/>
                  <a:cs typeface="Arial" panose="020B0604020202020204" pitchFamily="34" charset="0"/>
                </a:rPr>
                <a:t>Kết luận</a:t>
              </a:r>
            </a:p>
          </p:txBody>
        </p:sp>
      </p:grpSp>
      <p:sp>
        <p:nvSpPr>
          <p:cNvPr id="11" name="Freeform 11"/>
          <p:cNvSpPr/>
          <p:nvPr/>
        </p:nvSpPr>
        <p:spPr>
          <a:xfrm flipH="1">
            <a:off x="0" y="8560661"/>
            <a:ext cx="1754855" cy="1726339"/>
          </a:xfrm>
          <a:custGeom>
            <a:avLst/>
            <a:gdLst/>
            <a:ahLst/>
            <a:cxnLst/>
            <a:rect l="l" t="t" r="r" b="b"/>
            <a:pathLst>
              <a:path w="1754855" h="1726339">
                <a:moveTo>
                  <a:pt x="1754855" y="0"/>
                </a:moveTo>
                <a:lnTo>
                  <a:pt x="0" y="0"/>
                </a:lnTo>
                <a:lnTo>
                  <a:pt x="0" y="1726339"/>
                </a:lnTo>
                <a:lnTo>
                  <a:pt x="1754855" y="1726339"/>
                </a:lnTo>
                <a:lnTo>
                  <a:pt x="1754855" y="0"/>
                </a:lnTo>
                <a:close/>
              </a:path>
            </a:pathLst>
          </a:custGeom>
          <a:blipFill>
            <a:blip r:embed="rId3"/>
            <a:stretch>
              <a:fillRect/>
            </a:stretch>
          </a:blipFill>
        </p:spPr>
      </p:sp>
      <p:sp>
        <p:nvSpPr>
          <p:cNvPr id="13" name="Freeform 13"/>
          <p:cNvSpPr/>
          <p:nvPr/>
        </p:nvSpPr>
        <p:spPr>
          <a:xfrm flipV="1">
            <a:off x="16533145" y="8560661"/>
            <a:ext cx="1754855" cy="1726339"/>
          </a:xfrm>
          <a:custGeom>
            <a:avLst/>
            <a:gdLst/>
            <a:ahLst/>
            <a:cxnLst/>
            <a:rect l="l" t="t" r="r" b="b"/>
            <a:pathLst>
              <a:path w="1754855" h="1726339">
                <a:moveTo>
                  <a:pt x="0" y="1726339"/>
                </a:moveTo>
                <a:lnTo>
                  <a:pt x="1754855" y="1726339"/>
                </a:lnTo>
                <a:lnTo>
                  <a:pt x="1754855" y="0"/>
                </a:lnTo>
                <a:lnTo>
                  <a:pt x="0" y="0"/>
                </a:lnTo>
                <a:lnTo>
                  <a:pt x="0" y="1726339"/>
                </a:lnTo>
                <a:close/>
              </a:path>
            </a:pathLst>
          </a:custGeom>
          <a:blipFill>
            <a:blip r:embed="rId3"/>
            <a:stretch>
              <a:fillRect/>
            </a:stretch>
          </a:blipFill>
        </p:spPr>
      </p:sp>
      <p:sp>
        <p:nvSpPr>
          <p:cNvPr id="15" name="TextBox 14">
            <a:extLst>
              <a:ext uri="{FF2B5EF4-FFF2-40B4-BE49-F238E27FC236}">
                <a16:creationId xmlns:a16="http://schemas.microsoft.com/office/drawing/2014/main" id="{F821B743-D602-ECFE-FB19-A6113CD310A8}"/>
              </a:ext>
            </a:extLst>
          </p:cNvPr>
          <p:cNvSpPr txBox="1"/>
          <p:nvPr/>
        </p:nvSpPr>
        <p:spPr>
          <a:xfrm>
            <a:off x="999521" y="3097692"/>
            <a:ext cx="11201400" cy="4609595"/>
          </a:xfrm>
          <a:prstGeom prst="rect">
            <a:avLst/>
          </a:prstGeom>
          <a:noFill/>
        </p:spPr>
        <p:txBody>
          <a:bodyPr wrap="square">
            <a:spAutoFit/>
          </a:bodyPr>
          <a:lstStyle/>
          <a:p>
            <a:pPr algn="just">
              <a:lnSpc>
                <a:spcPct val="150000"/>
              </a:lnSpc>
              <a:spcBef>
                <a:spcPts val="100"/>
              </a:spcBef>
              <a:spcAft>
                <a:spcPts val="100"/>
              </a:spcAft>
            </a:pPr>
            <a:r>
              <a:rPr lang="vi-VN" sz="4000">
                <a:solidFill>
                  <a:srgbClr val="000000"/>
                </a:solidFill>
                <a:effectLst/>
                <a:ea typeface="Calibri" panose="020F0502020204030204" pitchFamily="34" charset="0"/>
              </a:rPr>
              <a:t>Bản nhạc hòa tấu đàn tranh tác phẩm Xuân quê hương (sáng tác Xuân Khải) với sự trầm ấm, du dương, mượt mà của nhạc cụ hòa tấu đã mang đến cho người nghe những sự xao xuyến, gợi lên tình cảm yêu quê hương, đất nước. </a:t>
            </a:r>
            <a:endParaRPr lang="en-US" sz="3200">
              <a:effectLst/>
              <a:ea typeface="Calibri" panose="020F0502020204030204" pitchFamily="34" charset="0"/>
            </a:endParaRPr>
          </a:p>
        </p:txBody>
      </p:sp>
      <p:pic>
        <p:nvPicPr>
          <p:cNvPr id="16" name="Picture 14">
            <a:extLst>
              <a:ext uri="{FF2B5EF4-FFF2-40B4-BE49-F238E27FC236}">
                <a16:creationId xmlns:a16="http://schemas.microsoft.com/office/drawing/2014/main" id="{71C01FF1-D016-D214-4869-0DA144D8EC7B}"/>
              </a:ext>
            </a:extLst>
          </p:cNvPr>
          <p:cNvPicPr>
            <a:picLocks noChangeAspect="1"/>
          </p:cNvPicPr>
          <p:nvPr/>
        </p:nvPicPr>
        <p:blipFill>
          <a:blip r:embed="rId4"/>
          <a:srcRect/>
          <a:stretch>
            <a:fillRect/>
          </a:stretch>
        </p:blipFill>
        <p:spPr>
          <a:xfrm>
            <a:off x="12804691" y="673586"/>
            <a:ext cx="4510551" cy="9150735"/>
          </a:xfrm>
          <a:prstGeom prst="rect">
            <a:avLst/>
          </a:prstGeom>
        </p:spPr>
      </p:pic>
    </p:spTree>
    <p:extLst>
      <p:ext uri="{BB962C8B-B14F-4D97-AF65-F5344CB8AC3E}">
        <p14:creationId xmlns:p14="http://schemas.microsoft.com/office/powerpoint/2010/main" val="212009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91714" y="8229600"/>
            <a:ext cx="20071429" cy="5369107"/>
          </a:xfrm>
          <a:custGeom>
            <a:avLst/>
            <a:gdLst/>
            <a:ahLst/>
            <a:cxnLst/>
            <a:rect l="l" t="t" r="r" b="b"/>
            <a:pathLst>
              <a:path w="20071429" h="5369107">
                <a:moveTo>
                  <a:pt x="0" y="0"/>
                </a:moveTo>
                <a:lnTo>
                  <a:pt x="20071428" y="0"/>
                </a:lnTo>
                <a:lnTo>
                  <a:pt x="20071428" y="5369107"/>
                </a:lnTo>
                <a:lnTo>
                  <a:pt x="0" y="5369107"/>
                </a:lnTo>
                <a:lnTo>
                  <a:pt x="0" y="0"/>
                </a:lnTo>
                <a:close/>
              </a:path>
            </a:pathLst>
          </a:custGeom>
          <a:blipFill>
            <a:blip r:embed="rId2"/>
            <a:stretch>
              <a:fillRect/>
            </a:stretch>
          </a:blipFill>
        </p:spPr>
      </p:sp>
      <p:sp>
        <p:nvSpPr>
          <p:cNvPr id="11" name="Freeform 11"/>
          <p:cNvSpPr/>
          <p:nvPr/>
        </p:nvSpPr>
        <p:spPr>
          <a:xfrm flipH="1">
            <a:off x="0" y="8560661"/>
            <a:ext cx="1754855" cy="1726339"/>
          </a:xfrm>
          <a:custGeom>
            <a:avLst/>
            <a:gdLst/>
            <a:ahLst/>
            <a:cxnLst/>
            <a:rect l="l" t="t" r="r" b="b"/>
            <a:pathLst>
              <a:path w="1754855" h="1726339">
                <a:moveTo>
                  <a:pt x="1754855" y="0"/>
                </a:moveTo>
                <a:lnTo>
                  <a:pt x="0" y="0"/>
                </a:lnTo>
                <a:lnTo>
                  <a:pt x="0" y="1726339"/>
                </a:lnTo>
                <a:lnTo>
                  <a:pt x="1754855" y="1726339"/>
                </a:lnTo>
                <a:lnTo>
                  <a:pt x="1754855" y="0"/>
                </a:lnTo>
                <a:close/>
              </a:path>
            </a:pathLst>
          </a:custGeom>
          <a:blipFill>
            <a:blip r:embed="rId3"/>
            <a:stretch>
              <a:fillRect/>
            </a:stretch>
          </a:blipFill>
        </p:spPr>
      </p:sp>
      <p:sp>
        <p:nvSpPr>
          <p:cNvPr id="13" name="Freeform 13"/>
          <p:cNvSpPr/>
          <p:nvPr/>
        </p:nvSpPr>
        <p:spPr>
          <a:xfrm flipV="1">
            <a:off x="16533145" y="8560661"/>
            <a:ext cx="1754855" cy="1726339"/>
          </a:xfrm>
          <a:custGeom>
            <a:avLst/>
            <a:gdLst/>
            <a:ahLst/>
            <a:cxnLst/>
            <a:rect l="l" t="t" r="r" b="b"/>
            <a:pathLst>
              <a:path w="1754855" h="1726339">
                <a:moveTo>
                  <a:pt x="0" y="1726339"/>
                </a:moveTo>
                <a:lnTo>
                  <a:pt x="1754855" y="1726339"/>
                </a:lnTo>
                <a:lnTo>
                  <a:pt x="1754855" y="0"/>
                </a:lnTo>
                <a:lnTo>
                  <a:pt x="0" y="0"/>
                </a:lnTo>
                <a:lnTo>
                  <a:pt x="0" y="1726339"/>
                </a:lnTo>
                <a:close/>
              </a:path>
            </a:pathLst>
          </a:custGeom>
          <a:blipFill>
            <a:blip r:embed="rId3"/>
            <a:stretch>
              <a:fillRect/>
            </a:stretch>
          </a:blipFill>
        </p:spPr>
      </p:sp>
      <p:sp>
        <p:nvSpPr>
          <p:cNvPr id="14" name="Freeform 14"/>
          <p:cNvSpPr/>
          <p:nvPr/>
        </p:nvSpPr>
        <p:spPr>
          <a:xfrm flipH="1" flipV="1">
            <a:off x="0" y="0"/>
            <a:ext cx="3472298" cy="3415873"/>
          </a:xfrm>
          <a:custGeom>
            <a:avLst/>
            <a:gdLst/>
            <a:ahLst/>
            <a:cxnLst/>
            <a:rect l="l" t="t" r="r" b="b"/>
            <a:pathLst>
              <a:path w="3472298" h="3415873">
                <a:moveTo>
                  <a:pt x="3472298" y="3415873"/>
                </a:moveTo>
                <a:lnTo>
                  <a:pt x="0" y="3415873"/>
                </a:lnTo>
                <a:lnTo>
                  <a:pt x="0" y="0"/>
                </a:lnTo>
                <a:lnTo>
                  <a:pt x="3472298" y="0"/>
                </a:lnTo>
                <a:lnTo>
                  <a:pt x="3472298" y="3415873"/>
                </a:lnTo>
                <a:close/>
              </a:path>
            </a:pathLst>
          </a:custGeom>
          <a:blipFill>
            <a:blip r:embed="rId3"/>
            <a:stretch>
              <a:fillRect/>
            </a:stretch>
          </a:blipFill>
        </p:spPr>
      </p:sp>
      <p:grpSp>
        <p:nvGrpSpPr>
          <p:cNvPr id="15" name="Group 14">
            <a:extLst>
              <a:ext uri="{FF2B5EF4-FFF2-40B4-BE49-F238E27FC236}">
                <a16:creationId xmlns:a16="http://schemas.microsoft.com/office/drawing/2014/main" id="{0896B623-42A5-A3ED-764C-588D4BE7A9E9}"/>
              </a:ext>
            </a:extLst>
          </p:cNvPr>
          <p:cNvGrpSpPr/>
          <p:nvPr/>
        </p:nvGrpSpPr>
        <p:grpSpPr>
          <a:xfrm>
            <a:off x="1143000" y="1409700"/>
            <a:ext cx="14859000" cy="6459771"/>
            <a:chOff x="-1447800" y="1078544"/>
            <a:chExt cx="14859000" cy="6459771"/>
          </a:xfrm>
        </p:grpSpPr>
        <p:grpSp>
          <p:nvGrpSpPr>
            <p:cNvPr id="16" name="Group 15">
              <a:extLst>
                <a:ext uri="{FF2B5EF4-FFF2-40B4-BE49-F238E27FC236}">
                  <a16:creationId xmlns:a16="http://schemas.microsoft.com/office/drawing/2014/main" id="{18641309-259A-8426-70BE-3014EC21BEE0}"/>
                </a:ext>
              </a:extLst>
            </p:cNvPr>
            <p:cNvGrpSpPr/>
            <p:nvPr/>
          </p:nvGrpSpPr>
          <p:grpSpPr>
            <a:xfrm>
              <a:off x="761999" y="1078544"/>
              <a:ext cx="11582401" cy="6459771"/>
              <a:chOff x="2062447" y="3849699"/>
              <a:chExt cx="8637334" cy="4661466"/>
            </a:xfrm>
          </p:grpSpPr>
          <p:grpSp>
            <p:nvGrpSpPr>
              <p:cNvPr id="18" name="Group 17">
                <a:extLst>
                  <a:ext uri="{FF2B5EF4-FFF2-40B4-BE49-F238E27FC236}">
                    <a16:creationId xmlns:a16="http://schemas.microsoft.com/office/drawing/2014/main" id="{A22CC29F-20C1-38B5-7ED8-20E82E3506F2}"/>
                  </a:ext>
                </a:extLst>
              </p:cNvPr>
              <p:cNvGrpSpPr/>
              <p:nvPr/>
            </p:nvGrpSpPr>
            <p:grpSpPr>
              <a:xfrm>
                <a:off x="2062447" y="3849699"/>
                <a:ext cx="8637334" cy="4661466"/>
                <a:chOff x="11682609" y="3263476"/>
                <a:chExt cx="8637334" cy="4661466"/>
              </a:xfrm>
            </p:grpSpPr>
            <p:pic>
              <p:nvPicPr>
                <p:cNvPr id="20" name="Picture 8">
                  <a:extLst>
                    <a:ext uri="{FF2B5EF4-FFF2-40B4-BE49-F238E27FC236}">
                      <a16:creationId xmlns:a16="http://schemas.microsoft.com/office/drawing/2014/main" id="{BBA2CDA7-3B12-9385-47DA-D2B18AD6D69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03315" y="3354868"/>
                  <a:ext cx="530362" cy="529699"/>
                </a:xfrm>
                <a:prstGeom prst="rect">
                  <a:avLst/>
                </a:prstGeom>
              </p:spPr>
            </p:pic>
            <p:pic>
              <p:nvPicPr>
                <p:cNvPr id="21" name="Picture 12">
                  <a:extLst>
                    <a:ext uri="{FF2B5EF4-FFF2-40B4-BE49-F238E27FC236}">
                      <a16:creationId xmlns:a16="http://schemas.microsoft.com/office/drawing/2014/main" id="{4A95EAAE-708C-64BA-A4E1-7EC1C0F212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005197" y="3263476"/>
                  <a:ext cx="3799822" cy="1173228"/>
                </a:xfrm>
                <a:prstGeom prst="rect">
                  <a:avLst/>
                </a:prstGeom>
              </p:spPr>
            </p:pic>
            <p:pic>
              <p:nvPicPr>
                <p:cNvPr id="22" name="Picture 14">
                  <a:extLst>
                    <a:ext uri="{FF2B5EF4-FFF2-40B4-BE49-F238E27FC236}">
                      <a16:creationId xmlns:a16="http://schemas.microsoft.com/office/drawing/2014/main" id="{788AA5E8-CF29-432F-76B6-16BA6BFFA3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682609" y="4388449"/>
                  <a:ext cx="8637334" cy="3536493"/>
                </a:xfrm>
                <a:prstGeom prst="rect">
                  <a:avLst/>
                </a:prstGeom>
              </p:spPr>
            </p:pic>
          </p:grpSp>
          <p:sp>
            <p:nvSpPr>
              <p:cNvPr id="19" name="TextBox 18">
                <a:extLst>
                  <a:ext uri="{FF2B5EF4-FFF2-40B4-BE49-F238E27FC236}">
                    <a16:creationId xmlns:a16="http://schemas.microsoft.com/office/drawing/2014/main" id="{81A230BB-76D1-A54B-8C27-312C699C145D}"/>
                  </a:ext>
                </a:extLst>
              </p:cNvPr>
              <p:cNvSpPr txBox="1"/>
              <p:nvPr/>
            </p:nvSpPr>
            <p:spPr>
              <a:xfrm>
                <a:off x="2941839" y="3955623"/>
                <a:ext cx="2686213" cy="855024"/>
              </a:xfrm>
              <a:prstGeom prst="rect">
                <a:avLst/>
              </a:prstGeom>
              <a:noFill/>
            </p:spPr>
            <p:txBody>
              <a:bodyPr wrap="square">
                <a:spAutoFit/>
              </a:bodyPr>
              <a:lstStyle/>
              <a:p>
                <a:pPr algn="ctr">
                  <a:lnSpc>
                    <a:spcPct val="150000"/>
                  </a:lnSpc>
                  <a:spcBef>
                    <a:spcPts val="600"/>
                  </a:spcBef>
                  <a:spcAft>
                    <a:spcPts val="1000"/>
                  </a:spcAft>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PHẦN 2</a:t>
                </a:r>
                <a:endParaRPr lang="vi-VN" sz="5400" b="1" i="1">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9CB1FCC8-B4DE-C5DA-2019-D716F374AE4B}"/>
                </a:ext>
              </a:extLst>
            </p:cNvPr>
            <p:cNvSpPr txBox="1"/>
            <p:nvPr/>
          </p:nvSpPr>
          <p:spPr>
            <a:xfrm>
              <a:off x="-1447800" y="3647179"/>
              <a:ext cx="14859000" cy="2723823"/>
            </a:xfrm>
            <a:prstGeom prst="rect">
              <a:avLst/>
            </a:prstGeom>
            <a:noFill/>
          </p:spPr>
          <p:txBody>
            <a:bodyPr wrap="square">
              <a:spAutoFit/>
            </a:bodyPr>
            <a:lstStyle/>
            <a:p>
              <a:pPr algn="ctr">
                <a:lnSpc>
                  <a:spcPct val="150000"/>
                </a:lnSpc>
              </a:pPr>
              <a:r>
                <a:rPr lang="vi-VN" sz="6600" b="1" dirty="0">
                  <a:solidFill>
                    <a:srgbClr val="5C493E"/>
                  </a:solidFill>
                  <a:latin typeface="Arial" panose="020B0604020202020204" pitchFamily="34" charset="0"/>
                  <a:cs typeface="Arial" panose="020B0604020202020204" pitchFamily="34" charset="0"/>
                </a:rPr>
                <a:t>NGHE NHẠC</a:t>
              </a:r>
              <a:r>
                <a:rPr lang="en-US" sz="6600" b="1" dirty="0">
                  <a:solidFill>
                    <a:srgbClr val="5C493E"/>
                  </a:solidFill>
                  <a:latin typeface="Arial" panose="020B0604020202020204" pitchFamily="34" charset="0"/>
                  <a:cs typeface="Arial" panose="020B0604020202020204" pitchFamily="34" charset="0"/>
                </a:rPr>
                <a:t>:</a:t>
              </a:r>
              <a:r>
                <a:rPr lang="vi-VN" sz="6600" b="1" dirty="0">
                  <a:solidFill>
                    <a:srgbClr val="5C493E"/>
                  </a:solidFill>
                  <a:latin typeface="Arial" panose="020B0604020202020204" pitchFamily="34" charset="0"/>
                  <a:cs typeface="Arial" panose="020B0604020202020204" pitchFamily="34" charset="0"/>
                </a:rPr>
                <a:t> LÍ NGỰA Ô </a:t>
              </a:r>
              <a:endParaRPr lang="vi-VN" sz="6600" b="1" dirty="0" smtClean="0">
                <a:solidFill>
                  <a:srgbClr val="5C493E"/>
                </a:solidFill>
                <a:latin typeface="Arial" panose="020B0604020202020204" pitchFamily="34" charset="0"/>
                <a:cs typeface="Arial" panose="020B0604020202020204" pitchFamily="34" charset="0"/>
              </a:endParaRPr>
            </a:p>
            <a:p>
              <a:pPr algn="ctr">
                <a:lnSpc>
                  <a:spcPct val="150000"/>
                </a:lnSpc>
              </a:pPr>
              <a:r>
                <a:rPr lang="vi-VN" sz="4800" b="1" i="1" dirty="0" smtClean="0">
                  <a:solidFill>
                    <a:srgbClr val="5C493E"/>
                  </a:solidFill>
                  <a:latin typeface="Arial" panose="020B0604020202020204" pitchFamily="34" charset="0"/>
                  <a:cs typeface="Arial" panose="020B0604020202020204" pitchFamily="34" charset="0"/>
                </a:rPr>
                <a:t>                                       – </a:t>
              </a:r>
              <a:r>
                <a:rPr lang="vi-VN" sz="4800" b="1" i="1" dirty="0">
                  <a:solidFill>
                    <a:srgbClr val="5C493E"/>
                  </a:solidFill>
                  <a:latin typeface="Arial" panose="020B0604020202020204" pitchFamily="34" charset="0"/>
                  <a:cs typeface="Arial" panose="020B0604020202020204" pitchFamily="34" charset="0"/>
                </a:rPr>
                <a:t>DÂN CA NAM BỘ</a:t>
              </a:r>
              <a:endParaRPr lang="en-US" sz="4800" b="1" i="1" dirty="0">
                <a:solidFill>
                  <a:srgbClr val="5C493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551549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ều gì làm nên nét đẹp của Tây Nam B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2"/>
            <a:ext cx="8717388" cy="550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Miền Tây Nam B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8626" y="4763"/>
            <a:ext cx="9299374" cy="544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6134100"/>
            <a:ext cx="17754600" cy="3714799"/>
          </a:xfrm>
          <a:prstGeom prst="rect">
            <a:avLst/>
          </a:prstGeom>
        </p:spPr>
        <p:txBody>
          <a:bodyPr wrap="square">
            <a:spAutoFit/>
          </a:bodyPr>
          <a:lstStyle/>
          <a:p>
            <a:pPr>
              <a:lnSpc>
                <a:spcPct val="107000"/>
              </a:lnSpc>
              <a:spcAft>
                <a:spcPts val="800"/>
              </a:spcAft>
            </a:pPr>
            <a:r>
              <a:rPr lang="vi-VN" sz="4400" dirty="0" smtClean="0">
                <a:solidFill>
                  <a:srgbClr val="404040"/>
                </a:solidFill>
                <a:ea typeface="Calibri" panose="020F0502020204030204" pitchFamily="34" charset="0"/>
                <a:cs typeface="Times New Roman" panose="02020603050405020304" pitchFamily="18" charset="0"/>
              </a:rPr>
              <a:t>	</a:t>
            </a:r>
            <a:r>
              <a:rPr lang="vi-VN" sz="4400" dirty="0" smtClean="0">
                <a:solidFill>
                  <a:srgbClr val="002060"/>
                </a:solidFill>
                <a:ea typeface="Calibri" panose="020F0502020204030204" pitchFamily="34" charset="0"/>
                <a:cs typeface="Times New Roman" panose="02020603050405020304" pitchFamily="18" charset="0"/>
              </a:rPr>
              <a:t>Dân </a:t>
            </a:r>
            <a:r>
              <a:rPr lang="vi-VN" sz="4400" dirty="0">
                <a:solidFill>
                  <a:srgbClr val="002060"/>
                </a:solidFill>
                <a:ea typeface="Calibri" panose="020F0502020204030204" pitchFamily="34" charset="0"/>
                <a:cs typeface="Times New Roman" panose="02020603050405020304" pitchFamily="18" charset="0"/>
              </a:rPr>
              <a:t>ca Nam Bộ có hai thể loại nhạc không thể không nhắc đến đó là Hò và Lý. Lý là một làn điệu dân ca vô cùng đặc trưng của những người nông dân gần gũi, mộc mạc.Trong các điệu lý </a:t>
            </a:r>
            <a:r>
              <a:rPr lang="vi-VN" sz="4400" dirty="0" smtClean="0">
                <a:solidFill>
                  <a:srgbClr val="002060"/>
                </a:solidFill>
                <a:ea typeface="Calibri" panose="020F0502020204030204" pitchFamily="34" charset="0"/>
                <a:cs typeface="Times New Roman" panose="02020603050405020304" pitchFamily="18" charset="0"/>
              </a:rPr>
              <a:t>- dân </a:t>
            </a:r>
            <a:r>
              <a:rPr lang="vi-VN" sz="4400" dirty="0">
                <a:solidFill>
                  <a:srgbClr val="002060"/>
                </a:solidFill>
                <a:ea typeface="Calibri" panose="020F0502020204030204" pitchFamily="34" charset="0"/>
                <a:cs typeface="Times New Roman" panose="02020603050405020304" pitchFamily="18" charset="0"/>
              </a:rPr>
              <a:t>ca Nam Bộ đều mang hình bóng những con sông, bến nước, làng quê với giai điệu thật trữ tình, tha thiết. </a:t>
            </a:r>
            <a:endParaRPr lang="en-GB" sz="4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340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891714" y="8229600"/>
            <a:ext cx="20071429" cy="5369107"/>
          </a:xfrm>
          <a:custGeom>
            <a:avLst/>
            <a:gdLst/>
            <a:ahLst/>
            <a:cxnLst/>
            <a:rect l="l" t="t" r="r" b="b"/>
            <a:pathLst>
              <a:path w="20071429" h="5369107">
                <a:moveTo>
                  <a:pt x="0" y="0"/>
                </a:moveTo>
                <a:lnTo>
                  <a:pt x="20071428" y="0"/>
                </a:lnTo>
                <a:lnTo>
                  <a:pt x="20071428" y="5369107"/>
                </a:lnTo>
                <a:lnTo>
                  <a:pt x="0" y="5369107"/>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22B1C110-56E9-120F-9608-8595A83F1A25}"/>
              </a:ext>
            </a:extLst>
          </p:cNvPr>
          <p:cNvSpPr txBox="1"/>
          <p:nvPr/>
        </p:nvSpPr>
        <p:spPr>
          <a:xfrm>
            <a:off x="533400" y="848548"/>
            <a:ext cx="8610600" cy="563231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t>Em đã được nghe bản hòa tấu này chưa? </a:t>
            </a:r>
          </a:p>
          <a:p>
            <a:pPr marL="571500" indent="-571500" algn="just">
              <a:lnSpc>
                <a:spcPct val="150000"/>
              </a:lnSpc>
              <a:buFont typeface="Arial" panose="020B0604020202020204" pitchFamily="34" charset="0"/>
              <a:buChar char="•"/>
            </a:pPr>
            <a:r>
              <a:rPr lang="vi-VN" sz="4000" dirty="0"/>
              <a:t>Em nhận ra các nhạc cụ nào trong dàn nhạc?</a:t>
            </a:r>
          </a:p>
          <a:p>
            <a:pPr marL="571500" indent="-571500" algn="just">
              <a:lnSpc>
                <a:spcPct val="150000"/>
              </a:lnSpc>
              <a:buFont typeface="Arial" panose="020B0604020202020204" pitchFamily="34" charset="0"/>
              <a:buChar char="•"/>
            </a:pPr>
            <a:r>
              <a:rPr lang="vi-VN" sz="4000" dirty="0" smtClean="0"/>
              <a:t>Em </a:t>
            </a:r>
            <a:r>
              <a:rPr lang="vi-VN" sz="4000" dirty="0"/>
              <a:t>có thích bản nhạc này không? Vì sao?</a:t>
            </a:r>
          </a:p>
        </p:txBody>
      </p:sp>
      <p:pic>
        <p:nvPicPr>
          <p:cNvPr id="14" name="Picture 13" descr="A painting of people walking a horse&#10;&#10;Description automatically generated">
            <a:extLst>
              <a:ext uri="{FF2B5EF4-FFF2-40B4-BE49-F238E27FC236}">
                <a16:creationId xmlns:a16="http://schemas.microsoft.com/office/drawing/2014/main" id="{1B5E42A0-C060-0176-25FC-2B2A7C256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8490" y="1485898"/>
            <a:ext cx="7968010" cy="6090199"/>
          </a:xfrm>
          <a:prstGeom prst="rect">
            <a:avLst/>
          </a:prstGeom>
        </p:spPr>
      </p:pic>
    </p:spTree>
    <p:extLst>
      <p:ext uri="{BB962C8B-B14F-4D97-AF65-F5344CB8AC3E}">
        <p14:creationId xmlns:p14="http://schemas.microsoft.com/office/powerpoint/2010/main" val="303562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891714" y="8229600"/>
            <a:ext cx="20071429" cy="5369107"/>
          </a:xfrm>
          <a:custGeom>
            <a:avLst/>
            <a:gdLst/>
            <a:ahLst/>
            <a:cxnLst/>
            <a:rect l="l" t="t" r="r" b="b"/>
            <a:pathLst>
              <a:path w="20071429" h="5369107">
                <a:moveTo>
                  <a:pt x="0" y="0"/>
                </a:moveTo>
                <a:lnTo>
                  <a:pt x="20071428" y="0"/>
                </a:lnTo>
                <a:lnTo>
                  <a:pt x="20071428" y="5369107"/>
                </a:lnTo>
                <a:lnTo>
                  <a:pt x="0" y="5369107"/>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22B1C110-56E9-120F-9608-8595A83F1A25}"/>
              </a:ext>
            </a:extLst>
          </p:cNvPr>
          <p:cNvSpPr txBox="1"/>
          <p:nvPr/>
        </p:nvSpPr>
        <p:spPr>
          <a:xfrm>
            <a:off x="838200" y="788499"/>
            <a:ext cx="8991600" cy="736490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Lý ngựa ô là bài dân ca phù hợp với mọi tầng lớp, mọi lứa tuổi. </a:t>
            </a:r>
          </a:p>
          <a:p>
            <a:pPr marL="571500" indent="-571500" algn="just">
              <a:lnSpc>
                <a:spcPct val="150000"/>
              </a:lnSpc>
              <a:buFont typeface="Arial" panose="020B0604020202020204" pitchFamily="34" charset="0"/>
              <a:buChar char="•"/>
            </a:pPr>
            <a:r>
              <a:rPr lang="vi-VN" sz="4000"/>
              <a:t>Bài dân ca chứa đựng những yếu tố vui nhộn, tinh nghịch, thể hiện ước mơ của chàng trai sẽ trở nên giàu có với những đồ dùng quý giá, đắt tiền và lấy được người con gái xinh đẹp mà anh yêu thương. </a:t>
            </a:r>
          </a:p>
        </p:txBody>
      </p:sp>
      <p:pic>
        <p:nvPicPr>
          <p:cNvPr id="17" name="Picture 16" descr="A painting of a person and horses&#10;&#10;Description automatically generated">
            <a:extLst>
              <a:ext uri="{FF2B5EF4-FFF2-40B4-BE49-F238E27FC236}">
                <a16:creationId xmlns:a16="http://schemas.microsoft.com/office/drawing/2014/main" id="{58D33240-C68D-31B8-5C04-017DEE15B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275" y="788499"/>
            <a:ext cx="6867525" cy="8572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3)">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891714" y="8229600"/>
            <a:ext cx="20071429" cy="5369107"/>
          </a:xfrm>
          <a:custGeom>
            <a:avLst/>
            <a:gdLst/>
            <a:ahLst/>
            <a:cxnLst/>
            <a:rect l="l" t="t" r="r" b="b"/>
            <a:pathLst>
              <a:path w="20071429" h="5369107">
                <a:moveTo>
                  <a:pt x="0" y="0"/>
                </a:moveTo>
                <a:lnTo>
                  <a:pt x="20071428" y="0"/>
                </a:lnTo>
                <a:lnTo>
                  <a:pt x="20071428" y="5369107"/>
                </a:lnTo>
                <a:lnTo>
                  <a:pt x="0" y="5369107"/>
                </a:lnTo>
                <a:lnTo>
                  <a:pt x="0" y="0"/>
                </a:lnTo>
                <a:close/>
              </a:path>
            </a:pathLst>
          </a:custGeom>
          <a:blipFill>
            <a:blip r:embed="rId4"/>
            <a:stretch>
              <a:fillRect/>
            </a:stretch>
          </a:blipFill>
        </p:spPr>
      </p:sp>
      <p:sp>
        <p:nvSpPr>
          <p:cNvPr id="2" name="TextBox 1">
            <a:extLst>
              <a:ext uri="{FF2B5EF4-FFF2-40B4-BE49-F238E27FC236}">
                <a16:creationId xmlns:a16="http://schemas.microsoft.com/office/drawing/2014/main" id="{CF8A1268-2230-B03E-2CD2-1F8B69B6E8A2}"/>
              </a:ext>
            </a:extLst>
          </p:cNvPr>
          <p:cNvSpPr txBox="1"/>
          <p:nvPr/>
        </p:nvSpPr>
        <p:spPr>
          <a:xfrm>
            <a:off x="3218174" y="1577629"/>
            <a:ext cx="11851652" cy="1824923"/>
          </a:xfrm>
          <a:prstGeom prst="rect">
            <a:avLst/>
          </a:prstGeom>
          <a:noFill/>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gõ</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đệm</a:t>
            </a:r>
            <a:r>
              <a:rPr lang="en-US" sz="4000" dirty="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mạnh – nhẹ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endParaRPr lang="vi-VN" sz="4000" dirty="0" smtClean="0">
              <a:latin typeface="Arial" panose="020B0604020202020204" pitchFamily="34" charset="0"/>
              <a:cs typeface="Arial" panose="020B0604020202020204" pitchFamily="34" charset="0"/>
            </a:endParaRPr>
          </a:p>
          <a:p>
            <a:pPr algn="ctr">
              <a:lnSpc>
                <a:spcPct val="150000"/>
              </a:lnSpc>
            </a:pPr>
            <a:r>
              <a:rPr lang="en-US" sz="4000" b="1" i="1" dirty="0" err="1" smtClean="0">
                <a:latin typeface="Arial" panose="020B0604020202020204" pitchFamily="34" charset="0"/>
                <a:cs typeface="Arial" panose="020B0604020202020204" pitchFamily="34" charset="0"/>
              </a:rPr>
              <a:t>Lí</a:t>
            </a:r>
            <a:r>
              <a:rPr lang="en-US" sz="4000" b="1" i="1" dirty="0" smtClean="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ngựa</a:t>
            </a:r>
            <a:r>
              <a:rPr lang="en-US" sz="4000" b="1" i="1" dirty="0">
                <a:latin typeface="Arial" panose="020B0604020202020204" pitchFamily="34" charset="0"/>
                <a:cs typeface="Arial" panose="020B0604020202020204" pitchFamily="34" charset="0"/>
              </a:rPr>
              <a:t> ô</a:t>
            </a:r>
          </a:p>
        </p:txBody>
      </p:sp>
      <p:sp>
        <p:nvSpPr>
          <p:cNvPr id="3" name="TextBox 6">
            <a:extLst>
              <a:ext uri="{FF2B5EF4-FFF2-40B4-BE49-F238E27FC236}">
                <a16:creationId xmlns:a16="http://schemas.microsoft.com/office/drawing/2014/main" id="{789631D0-C130-DAA0-D850-656EFF9B3844}"/>
              </a:ext>
            </a:extLst>
          </p:cNvPr>
          <p:cNvSpPr txBox="1"/>
          <p:nvPr/>
        </p:nvSpPr>
        <p:spPr>
          <a:xfrm>
            <a:off x="3218174" y="519391"/>
            <a:ext cx="11851652" cy="1058238"/>
          </a:xfrm>
          <a:prstGeom prst="rect">
            <a:avLst/>
          </a:prstGeom>
        </p:spPr>
        <p:txBody>
          <a:bodyPr wrap="square" lIns="0" tIns="0" rIns="0" bIns="0" rtlCol="0" anchor="t">
            <a:spAutoFit/>
          </a:bodyPr>
          <a:lstStyle/>
          <a:p>
            <a:pPr algn="ctr">
              <a:lnSpc>
                <a:spcPts val="9000"/>
              </a:lnSpc>
            </a:pPr>
            <a:r>
              <a:rPr lang="en-US" sz="6600" b="1">
                <a:solidFill>
                  <a:srgbClr val="C15B1D"/>
                </a:solidFill>
                <a:latin typeface="Arial" panose="020B0604020202020204" pitchFamily="34" charset="0"/>
                <a:cs typeface="Arial" panose="020B0604020202020204" pitchFamily="34" charset="0"/>
              </a:rPr>
              <a:t>VẬN DỤNG – TRẢI NGHIỆM</a:t>
            </a:r>
            <a:endParaRPr lang="en-US" sz="6600" b="1" dirty="0">
              <a:solidFill>
                <a:srgbClr val="C15B1D"/>
              </a:solidFill>
              <a:latin typeface="Arial" panose="020B0604020202020204" pitchFamily="34" charset="0"/>
              <a:cs typeface="Arial" panose="020B0604020202020204" pitchFamily="34" charset="0"/>
            </a:endParaRPr>
          </a:p>
        </p:txBody>
      </p:sp>
      <p:pic>
        <p:nvPicPr>
          <p:cNvPr id="4" name="Picture 16">
            <a:extLst>
              <a:ext uri="{FF2B5EF4-FFF2-40B4-BE49-F238E27FC236}">
                <a16:creationId xmlns:a16="http://schemas.microsoft.com/office/drawing/2014/main" id="{DAE30A27-46CB-572E-30C5-87032B88DE9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933472" y="3421602"/>
            <a:ext cx="8421055" cy="6968423"/>
          </a:xfrm>
          <a:prstGeom prst="rect">
            <a:avLst/>
          </a:prstGeom>
        </p:spPr>
      </p:pic>
      <p:pic>
        <p:nvPicPr>
          <p:cNvPr id="6" name="Lý Ngựa Ô _ hòa tấu nhạc cụ dân tộc">
            <a:hlinkClick r:id="" action="ppaction://media"/>
            <a:extLst>
              <a:ext uri="{FF2B5EF4-FFF2-40B4-BE49-F238E27FC236}">
                <a16:creationId xmlns:a16="http://schemas.microsoft.com/office/drawing/2014/main" id="{51826787-7D74-D1AB-FF40-516D1A1FEF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840200" y="1"/>
            <a:ext cx="1447800" cy="1447800"/>
          </a:xfrm>
          <a:prstGeom prst="rect">
            <a:avLst/>
          </a:prstGeom>
        </p:spPr>
      </p:pic>
    </p:spTree>
    <p:extLst>
      <p:ext uri="{BB962C8B-B14F-4D97-AF65-F5344CB8AC3E}">
        <p14:creationId xmlns:p14="http://schemas.microsoft.com/office/powerpoint/2010/main" val="295304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1" presetClass="mediacall" presetSubtype="0" fill="hold" nodeType="withEffect">
                                  <p:stCondLst>
                                    <p:cond delay="0"/>
                                  </p:stCondLst>
                                  <p:childTnLst>
                                    <p:cmd type="call" cmd="playFrom(0.0)">
                                      <p:cBhvr>
                                        <p:cTn id="14" dur="1848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68689" y="8877300"/>
            <a:ext cx="20071429" cy="5369107"/>
          </a:xfrm>
          <a:custGeom>
            <a:avLst/>
            <a:gdLst/>
            <a:ahLst/>
            <a:cxnLst/>
            <a:rect l="l" t="t" r="r" b="b"/>
            <a:pathLst>
              <a:path w="20071429" h="5369107">
                <a:moveTo>
                  <a:pt x="0" y="0"/>
                </a:moveTo>
                <a:lnTo>
                  <a:pt x="20071428" y="0"/>
                </a:lnTo>
                <a:lnTo>
                  <a:pt x="20071428" y="5369107"/>
                </a:lnTo>
                <a:lnTo>
                  <a:pt x="0" y="5369107"/>
                </a:lnTo>
                <a:lnTo>
                  <a:pt x="0" y="0"/>
                </a:lnTo>
                <a:close/>
              </a:path>
            </a:pathLst>
          </a:custGeom>
          <a:blipFill>
            <a:blip r:embed="rId2"/>
            <a:stretch>
              <a:fillRect/>
            </a:stretch>
          </a:blipFill>
        </p:spPr>
      </p:sp>
      <p:sp>
        <p:nvSpPr>
          <p:cNvPr id="4" name="Freeform 4"/>
          <p:cNvSpPr/>
          <p:nvPr/>
        </p:nvSpPr>
        <p:spPr>
          <a:xfrm rot="-8257668">
            <a:off x="14856497" y="-673080"/>
            <a:ext cx="4805606" cy="4114800"/>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0" name="Freeform 30"/>
          <p:cNvSpPr/>
          <p:nvPr/>
        </p:nvSpPr>
        <p:spPr>
          <a:xfrm flipH="1" flipV="1">
            <a:off x="0" y="-72386"/>
            <a:ext cx="2743200" cy="2548886"/>
          </a:xfrm>
          <a:custGeom>
            <a:avLst/>
            <a:gdLst/>
            <a:ahLst/>
            <a:cxnLst/>
            <a:rect l="l" t="t" r="r" b="b"/>
            <a:pathLst>
              <a:path w="3546542" h="3488910">
                <a:moveTo>
                  <a:pt x="3546542" y="3488910"/>
                </a:moveTo>
                <a:lnTo>
                  <a:pt x="0" y="3488910"/>
                </a:lnTo>
                <a:lnTo>
                  <a:pt x="0" y="0"/>
                </a:lnTo>
                <a:lnTo>
                  <a:pt x="3546542" y="0"/>
                </a:lnTo>
                <a:lnTo>
                  <a:pt x="3546542" y="3488910"/>
                </a:lnTo>
                <a:close/>
              </a:path>
            </a:pathLst>
          </a:custGeom>
          <a:blipFill>
            <a:blip r:embed="rId5"/>
            <a:stretch>
              <a:fillRect/>
            </a:stretch>
          </a:blipFill>
        </p:spPr>
      </p:sp>
      <p:grpSp>
        <p:nvGrpSpPr>
          <p:cNvPr id="32" name="Group 31">
            <a:extLst>
              <a:ext uri="{FF2B5EF4-FFF2-40B4-BE49-F238E27FC236}">
                <a16:creationId xmlns:a16="http://schemas.microsoft.com/office/drawing/2014/main" id="{43E3BD25-D66B-82E3-5917-277D36E3ADFC}"/>
              </a:ext>
            </a:extLst>
          </p:cNvPr>
          <p:cNvGrpSpPr/>
          <p:nvPr/>
        </p:nvGrpSpPr>
        <p:grpSpPr>
          <a:xfrm>
            <a:off x="4191001" y="840667"/>
            <a:ext cx="10591800" cy="2093033"/>
            <a:chOff x="6246850" y="706126"/>
            <a:chExt cx="5794297" cy="2093033"/>
          </a:xfrm>
        </p:grpSpPr>
        <p:sp>
          <p:nvSpPr>
            <p:cNvPr id="28" name="Freeform 28"/>
            <p:cNvSpPr/>
            <p:nvPr/>
          </p:nvSpPr>
          <p:spPr>
            <a:xfrm>
              <a:off x="6246850" y="706126"/>
              <a:ext cx="5640350" cy="1416077"/>
            </a:xfrm>
            <a:custGeom>
              <a:avLst/>
              <a:gdLst/>
              <a:ahLst/>
              <a:cxnLst/>
              <a:rect l="l" t="t" r="r" b="b"/>
              <a:pathLst>
                <a:path w="2733950" h="372959">
                  <a:moveTo>
                    <a:pt x="38037" y="0"/>
                  </a:moveTo>
                  <a:lnTo>
                    <a:pt x="2695913" y="0"/>
                  </a:lnTo>
                  <a:cubicBezTo>
                    <a:pt x="2716920" y="0"/>
                    <a:pt x="2733950" y="17030"/>
                    <a:pt x="2733950" y="38037"/>
                  </a:cubicBezTo>
                  <a:lnTo>
                    <a:pt x="2733950" y="334922"/>
                  </a:lnTo>
                  <a:cubicBezTo>
                    <a:pt x="2733950" y="345010"/>
                    <a:pt x="2729942" y="354685"/>
                    <a:pt x="2722809" y="361818"/>
                  </a:cubicBezTo>
                  <a:cubicBezTo>
                    <a:pt x="2715676" y="368951"/>
                    <a:pt x="2706001" y="372959"/>
                    <a:pt x="2695913" y="372959"/>
                  </a:cubicBezTo>
                  <a:lnTo>
                    <a:pt x="38037" y="372959"/>
                  </a:lnTo>
                  <a:cubicBezTo>
                    <a:pt x="27949" y="372959"/>
                    <a:pt x="18274" y="368951"/>
                    <a:pt x="11141" y="361818"/>
                  </a:cubicBezTo>
                  <a:cubicBezTo>
                    <a:pt x="4007" y="354685"/>
                    <a:pt x="0" y="345010"/>
                    <a:pt x="0" y="334922"/>
                  </a:cubicBezTo>
                  <a:lnTo>
                    <a:pt x="0" y="38037"/>
                  </a:lnTo>
                  <a:cubicBezTo>
                    <a:pt x="0" y="27949"/>
                    <a:pt x="4007" y="18274"/>
                    <a:pt x="11141" y="11141"/>
                  </a:cubicBezTo>
                  <a:cubicBezTo>
                    <a:pt x="18274" y="4007"/>
                    <a:pt x="27949" y="0"/>
                    <a:pt x="38037" y="0"/>
                  </a:cubicBezTo>
                  <a:close/>
                </a:path>
              </a:pathLst>
            </a:custGeom>
            <a:noFill/>
            <a:ln w="38100">
              <a:solidFill>
                <a:srgbClr val="F28660"/>
              </a:solidFill>
            </a:ln>
          </p:spPr>
        </p:sp>
        <p:sp>
          <p:nvSpPr>
            <p:cNvPr id="31" name="TextBox 10">
              <a:extLst>
                <a:ext uri="{FF2B5EF4-FFF2-40B4-BE49-F238E27FC236}">
                  <a16:creationId xmlns:a16="http://schemas.microsoft.com/office/drawing/2014/main" id="{69C86E0A-9665-7E85-3A84-B8EA728BA6F9}"/>
                </a:ext>
              </a:extLst>
            </p:cNvPr>
            <p:cNvSpPr txBox="1"/>
            <p:nvPr/>
          </p:nvSpPr>
          <p:spPr>
            <a:xfrm>
              <a:off x="6246850" y="952500"/>
              <a:ext cx="5794297" cy="1846659"/>
            </a:xfrm>
            <a:prstGeom prst="rect">
              <a:avLst/>
            </a:prstGeom>
          </p:spPr>
          <p:txBody>
            <a:bodyPr wrap="square" lIns="0" tIns="0" rIns="0" bIns="0" rtlCol="0" anchor="t">
              <a:spAutoFit/>
            </a:bodyPr>
            <a:lstStyle/>
            <a:p>
              <a:pPr algn="ctr"/>
              <a:r>
                <a:rPr lang="vi-VN" sz="6000" b="1" smtClean="0">
                  <a:latin typeface="Arial" panose="020B0604020202020204" pitchFamily="34" charset="0"/>
                  <a:cs typeface="Arial" panose="020B0604020202020204" pitchFamily="34" charset="0"/>
                </a:rPr>
                <a:t>TRÒ CHƠI ÂM NHẠC</a:t>
              </a:r>
              <a:endParaRPr lang="en-US" sz="6000" b="1" dirty="0">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7594875A-8E7D-199D-9F0A-7CDF63561473}"/>
              </a:ext>
            </a:extLst>
          </p:cNvPr>
          <p:cNvSpPr txBox="1"/>
          <p:nvPr/>
        </p:nvSpPr>
        <p:spPr>
          <a:xfrm>
            <a:off x="190500" y="3180074"/>
            <a:ext cx="6342399" cy="741735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5400" dirty="0" err="1">
                <a:latin typeface="Arial" panose="020B0604020202020204" pitchFamily="34" charset="0"/>
                <a:cs typeface="Arial" panose="020B0604020202020204" pitchFamily="34" charset="0"/>
              </a:rPr>
              <a:t>Quan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sát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hình</a:t>
            </a:r>
            <a:r>
              <a:rPr lang="en-US" sz="5400" dirty="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ảnh</a:t>
            </a:r>
            <a:r>
              <a:rPr lang="en-US" sz="5400" dirty="0" smtClean="0">
                <a:latin typeface="Arial" panose="020B0604020202020204" pitchFamily="34" charset="0"/>
                <a:cs typeface="Arial" panose="020B0604020202020204" pitchFamily="34" charset="0"/>
              </a:rPr>
              <a:t>,</a:t>
            </a:r>
            <a:r>
              <a:rPr lang="vi-VN" sz="5400" dirty="0" smtClean="0">
                <a:latin typeface="Arial" panose="020B0604020202020204" pitchFamily="34" charset="0"/>
                <a:cs typeface="Arial" panose="020B0604020202020204" pitchFamily="34" charset="0"/>
              </a:rPr>
              <a:t> g</a:t>
            </a:r>
            <a:r>
              <a:rPr lang="en-US" sz="5400" dirty="0" err="1" smtClean="0">
                <a:latin typeface="Arial" panose="020B0604020202020204" pitchFamily="34" charset="0"/>
                <a:cs typeface="Arial" panose="020B0604020202020204" pitchFamily="34" charset="0"/>
              </a:rPr>
              <a:t>ọi</a:t>
            </a:r>
            <a:r>
              <a:rPr lang="en-US" sz="5400" dirty="0" smtClean="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tên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nói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số</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hiểu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biết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của</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về</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nhạc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cụ</a:t>
            </a:r>
            <a:r>
              <a:rPr lang="en-US" sz="5400" dirty="0">
                <a:latin typeface="Arial" panose="020B0604020202020204" pitchFamily="34" charset="0"/>
                <a:cs typeface="Arial" panose="020B0604020202020204" pitchFamily="34" charset="0"/>
              </a:rPr>
              <a:t> </a:t>
            </a:r>
            <a:r>
              <a:rPr lang="vi-VN" sz="5400" dirty="0" smtClean="0">
                <a:latin typeface="Arial" panose="020B0604020202020204" pitchFamily="34" charset="0"/>
                <a:cs typeface="Arial" panose="020B0604020202020204" pitchFamily="34" charset="0"/>
              </a:rPr>
              <a:t>mà em biết.</a:t>
            </a:r>
            <a:endParaRPr lang="en-US" sz="5400" dirty="0">
              <a:latin typeface="Arial" panose="020B0604020202020204" pitchFamily="34" charset="0"/>
              <a:cs typeface="Arial" panose="020B0604020202020204" pitchFamily="34" charset="0"/>
            </a:endParaRPr>
          </a:p>
        </p:txBody>
      </p:sp>
      <p:pic>
        <p:nvPicPr>
          <p:cNvPr id="37" name="Picture 36" descr="A group of children playing instruments&#10;&#10;Description automatically generated">
            <a:extLst>
              <a:ext uri="{FF2B5EF4-FFF2-40B4-BE49-F238E27FC236}">
                <a16:creationId xmlns:a16="http://schemas.microsoft.com/office/drawing/2014/main" id="{9C4C0C05-3BFD-49F1-F597-F2077382FA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2078" y="3180074"/>
            <a:ext cx="11354378" cy="7515772"/>
          </a:xfrm>
          <a:prstGeom prst="rect">
            <a:avLst/>
          </a:prstGeom>
        </p:spPr>
      </p:pic>
    </p:spTree>
    <p:extLst>
      <p:ext uri="{BB962C8B-B14F-4D97-AF65-F5344CB8AC3E}">
        <p14:creationId xmlns:p14="http://schemas.microsoft.com/office/powerpoint/2010/main" val="253125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i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playing instruments&#10;&#10;Description automatically generated">
            <a:extLst>
              <a:ext uri="{FF2B5EF4-FFF2-40B4-BE49-F238E27FC236}">
                <a16:creationId xmlns:a16="http://schemas.microsoft.com/office/drawing/2014/main" id="{42837221-2A65-A891-5202-68A3A55BA5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900" y="1970586"/>
            <a:ext cx="9982200" cy="6345827"/>
          </a:xfrm>
          <a:prstGeom prst="rect">
            <a:avLst/>
          </a:prstGeom>
        </p:spPr>
      </p:pic>
      <p:pic>
        <p:nvPicPr>
          <p:cNvPr id="4" name="Picture 2">
            <a:extLst>
              <a:ext uri="{FF2B5EF4-FFF2-40B4-BE49-F238E27FC236}">
                <a16:creationId xmlns:a16="http://schemas.microsoft.com/office/drawing/2014/main" id="{BDE74EE9-5470-7F8E-143A-D738DA79C71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200400" y="2247900"/>
            <a:ext cx="2293026" cy="1035776"/>
          </a:xfrm>
          <a:prstGeom prst="rect">
            <a:avLst/>
          </a:prstGeom>
        </p:spPr>
      </p:pic>
      <p:grpSp>
        <p:nvGrpSpPr>
          <p:cNvPr id="9" name="Group 8">
            <a:extLst>
              <a:ext uri="{FF2B5EF4-FFF2-40B4-BE49-F238E27FC236}">
                <a16:creationId xmlns:a16="http://schemas.microsoft.com/office/drawing/2014/main" id="{64AF52CF-5ACE-8602-636E-9EB28E21C4C7}"/>
              </a:ext>
            </a:extLst>
          </p:cNvPr>
          <p:cNvGrpSpPr/>
          <p:nvPr/>
        </p:nvGrpSpPr>
        <p:grpSpPr>
          <a:xfrm>
            <a:off x="685800" y="0"/>
            <a:ext cx="2771072" cy="4064287"/>
            <a:chOff x="685800" y="82792"/>
            <a:chExt cx="2771072" cy="4064287"/>
          </a:xfrm>
        </p:grpSpPr>
        <p:pic>
          <p:nvPicPr>
            <p:cNvPr id="6" name="Picture 5" descr="A long and long bow and hammer&#10;&#10;Description automatically generated">
              <a:extLst>
                <a:ext uri="{FF2B5EF4-FFF2-40B4-BE49-F238E27FC236}">
                  <a16:creationId xmlns:a16="http://schemas.microsoft.com/office/drawing/2014/main" id="{C2DE7E62-4FDB-EDBC-7BCC-549002ABC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82792"/>
              <a:ext cx="2771072" cy="3771900"/>
            </a:xfrm>
            <a:prstGeom prst="rect">
              <a:avLst/>
            </a:prstGeom>
          </p:spPr>
        </p:pic>
        <p:sp>
          <p:nvSpPr>
            <p:cNvPr id="8" name="TextBox 7">
              <a:extLst>
                <a:ext uri="{FF2B5EF4-FFF2-40B4-BE49-F238E27FC236}">
                  <a16:creationId xmlns:a16="http://schemas.microsoft.com/office/drawing/2014/main" id="{3F86FFD1-CC18-2205-B318-632D90B8C922}"/>
                </a:ext>
              </a:extLst>
            </p:cNvPr>
            <p:cNvSpPr txBox="1"/>
            <p:nvPr/>
          </p:nvSpPr>
          <p:spPr>
            <a:xfrm>
              <a:off x="693174" y="3562304"/>
              <a:ext cx="18288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Đàn nhị</a:t>
              </a:r>
              <a:endParaRPr lang="en-US" sz="3200"/>
            </a:p>
          </p:txBody>
        </p:sp>
      </p:grpSp>
      <p:pic>
        <p:nvPicPr>
          <p:cNvPr id="10" name="Picture 14">
            <a:extLst>
              <a:ext uri="{FF2B5EF4-FFF2-40B4-BE49-F238E27FC236}">
                <a16:creationId xmlns:a16="http://schemas.microsoft.com/office/drawing/2014/main" id="{769F9CD6-C378-F7F2-7467-5CA8FFC6AA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8572500" y="1491631"/>
            <a:ext cx="1143000" cy="1262349"/>
          </a:xfrm>
          <a:prstGeom prst="rect">
            <a:avLst/>
          </a:prstGeom>
        </p:spPr>
      </p:pic>
      <p:grpSp>
        <p:nvGrpSpPr>
          <p:cNvPr id="16" name="Group 15">
            <a:extLst>
              <a:ext uri="{FF2B5EF4-FFF2-40B4-BE49-F238E27FC236}">
                <a16:creationId xmlns:a16="http://schemas.microsoft.com/office/drawing/2014/main" id="{BC730467-E7C7-A64B-F695-AE909A3D17D3}"/>
              </a:ext>
            </a:extLst>
          </p:cNvPr>
          <p:cNvGrpSpPr/>
          <p:nvPr/>
        </p:nvGrpSpPr>
        <p:grpSpPr>
          <a:xfrm>
            <a:off x="9715500" y="419100"/>
            <a:ext cx="4083766" cy="1162605"/>
            <a:chOff x="9715500" y="419100"/>
            <a:chExt cx="4083766" cy="1162605"/>
          </a:xfrm>
        </p:grpSpPr>
        <p:pic>
          <p:nvPicPr>
            <p:cNvPr id="14" name="Picture 13" descr="A wooden flute with holes&#10;&#10;Description automatically generated">
              <a:extLst>
                <a:ext uri="{FF2B5EF4-FFF2-40B4-BE49-F238E27FC236}">
                  <a16:creationId xmlns:a16="http://schemas.microsoft.com/office/drawing/2014/main" id="{122F1CDA-6B92-BED4-6BFF-6B1F0D59BF0A}"/>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4815" t="38148" r="5555" b="38312"/>
            <a:stretch/>
          </p:blipFill>
          <p:spPr>
            <a:xfrm>
              <a:off x="9715500" y="419100"/>
              <a:ext cx="4083766" cy="1072531"/>
            </a:xfrm>
            <a:prstGeom prst="rect">
              <a:avLst/>
            </a:prstGeom>
          </p:spPr>
        </p:pic>
        <p:sp>
          <p:nvSpPr>
            <p:cNvPr id="15" name="TextBox 14">
              <a:extLst>
                <a:ext uri="{FF2B5EF4-FFF2-40B4-BE49-F238E27FC236}">
                  <a16:creationId xmlns:a16="http://schemas.microsoft.com/office/drawing/2014/main" id="{38596FBF-F0C4-04B4-0DE6-1057CE98C3C8}"/>
                </a:ext>
              </a:extLst>
            </p:cNvPr>
            <p:cNvSpPr txBox="1"/>
            <p:nvPr/>
          </p:nvSpPr>
          <p:spPr>
            <a:xfrm rot="20799770">
              <a:off x="11020731" y="996930"/>
              <a:ext cx="18288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Sáo trúc</a:t>
              </a:r>
              <a:endParaRPr lang="en-US" sz="3200"/>
            </a:p>
          </p:txBody>
        </p:sp>
      </p:grpSp>
      <p:pic>
        <p:nvPicPr>
          <p:cNvPr id="18" name="Picture 11">
            <a:extLst>
              <a:ext uri="{FF2B5EF4-FFF2-40B4-BE49-F238E27FC236}">
                <a16:creationId xmlns:a16="http://schemas.microsoft.com/office/drawing/2014/main" id="{877D76F5-4FA2-7166-8960-0A636B3F4C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7468221">
            <a:off x="12715196" y="2848353"/>
            <a:ext cx="1784729" cy="1528377"/>
          </a:xfrm>
          <a:prstGeom prst="rect">
            <a:avLst/>
          </a:prstGeom>
        </p:spPr>
      </p:pic>
      <p:grpSp>
        <p:nvGrpSpPr>
          <p:cNvPr id="22" name="Group 21">
            <a:extLst>
              <a:ext uri="{FF2B5EF4-FFF2-40B4-BE49-F238E27FC236}">
                <a16:creationId xmlns:a16="http://schemas.microsoft.com/office/drawing/2014/main" id="{9C8F71CA-06EA-430A-53C4-3A6EB359C2AA}"/>
              </a:ext>
            </a:extLst>
          </p:cNvPr>
          <p:cNvGrpSpPr/>
          <p:nvPr/>
        </p:nvGrpSpPr>
        <p:grpSpPr>
          <a:xfrm>
            <a:off x="14325600" y="938567"/>
            <a:ext cx="3584234" cy="2522370"/>
            <a:chOff x="14325600" y="938567"/>
            <a:chExt cx="3584234" cy="2522370"/>
          </a:xfrm>
        </p:grpSpPr>
        <p:pic>
          <p:nvPicPr>
            <p:cNvPr id="20" name="Picture 19" descr="A red and black drum set&#10;&#10;Description automatically generated">
              <a:extLst>
                <a:ext uri="{FF2B5EF4-FFF2-40B4-BE49-F238E27FC236}">
                  <a16:creationId xmlns:a16="http://schemas.microsoft.com/office/drawing/2014/main" id="{8413A2B7-E00D-5EBF-B45B-D14A6577AA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325600" y="938567"/>
              <a:ext cx="3393734" cy="2522370"/>
            </a:xfrm>
            <a:prstGeom prst="rect">
              <a:avLst/>
            </a:prstGeom>
          </p:spPr>
        </p:pic>
        <p:sp>
          <p:nvSpPr>
            <p:cNvPr id="21" name="TextBox 20">
              <a:extLst>
                <a:ext uri="{FF2B5EF4-FFF2-40B4-BE49-F238E27FC236}">
                  <a16:creationId xmlns:a16="http://schemas.microsoft.com/office/drawing/2014/main" id="{23F60674-6CF7-021D-CBCC-F4B2CF20D1FC}"/>
                </a:ext>
              </a:extLst>
            </p:cNvPr>
            <p:cNvSpPr txBox="1"/>
            <p:nvPr/>
          </p:nvSpPr>
          <p:spPr>
            <a:xfrm>
              <a:off x="16081034" y="2504648"/>
              <a:ext cx="18288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Trống</a:t>
              </a:r>
              <a:endParaRPr lang="en-US" sz="3200"/>
            </a:p>
          </p:txBody>
        </p:sp>
      </p:grpSp>
      <p:pic>
        <p:nvPicPr>
          <p:cNvPr id="23" name="Picture 16">
            <a:extLst>
              <a:ext uri="{FF2B5EF4-FFF2-40B4-BE49-F238E27FC236}">
                <a16:creationId xmlns:a16="http://schemas.microsoft.com/office/drawing/2014/main" id="{B3120946-7138-22C2-CB14-5A32F5664A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347777">
            <a:off x="11093168" y="7327788"/>
            <a:ext cx="1779763" cy="1585607"/>
          </a:xfrm>
          <a:prstGeom prst="rect">
            <a:avLst/>
          </a:prstGeom>
        </p:spPr>
      </p:pic>
      <p:grpSp>
        <p:nvGrpSpPr>
          <p:cNvPr id="27" name="Group 26">
            <a:extLst>
              <a:ext uri="{FF2B5EF4-FFF2-40B4-BE49-F238E27FC236}">
                <a16:creationId xmlns:a16="http://schemas.microsoft.com/office/drawing/2014/main" id="{AC24B4A9-B6AF-06D6-A6A3-329553836F7F}"/>
              </a:ext>
            </a:extLst>
          </p:cNvPr>
          <p:cNvGrpSpPr/>
          <p:nvPr/>
        </p:nvGrpSpPr>
        <p:grpSpPr>
          <a:xfrm>
            <a:off x="12672670" y="7550696"/>
            <a:ext cx="5046664" cy="2311084"/>
            <a:chOff x="12863170" y="7593315"/>
            <a:chExt cx="5046664" cy="2311084"/>
          </a:xfrm>
        </p:grpSpPr>
        <p:pic>
          <p:nvPicPr>
            <p:cNvPr id="25" name="Picture 24" descr="Long shot of a long wooden object&#10;&#10;Description automatically generated">
              <a:extLst>
                <a:ext uri="{FF2B5EF4-FFF2-40B4-BE49-F238E27FC236}">
                  <a16:creationId xmlns:a16="http://schemas.microsoft.com/office/drawing/2014/main" id="{5BE4B335-93ED-4158-F974-05F3F06D5B9B}"/>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4074" t="33644" r="4745" b="34444"/>
            <a:stretch/>
          </p:blipFill>
          <p:spPr>
            <a:xfrm>
              <a:off x="12863170" y="7593315"/>
              <a:ext cx="5046664" cy="1766269"/>
            </a:xfrm>
            <a:prstGeom prst="rect">
              <a:avLst/>
            </a:prstGeom>
          </p:spPr>
        </p:pic>
        <p:sp>
          <p:nvSpPr>
            <p:cNvPr id="26" name="TextBox 25">
              <a:extLst>
                <a:ext uri="{FF2B5EF4-FFF2-40B4-BE49-F238E27FC236}">
                  <a16:creationId xmlns:a16="http://schemas.microsoft.com/office/drawing/2014/main" id="{B81F6AC0-7701-A8A6-64B3-D36642A0F721}"/>
                </a:ext>
              </a:extLst>
            </p:cNvPr>
            <p:cNvSpPr txBox="1"/>
            <p:nvPr/>
          </p:nvSpPr>
          <p:spPr>
            <a:xfrm>
              <a:off x="14472102" y="9319624"/>
              <a:ext cx="18288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Đàn bầu</a:t>
              </a:r>
              <a:endParaRPr lang="en-US" sz="3200"/>
            </a:p>
          </p:txBody>
        </p:sp>
      </p:grpSp>
      <p:pic>
        <p:nvPicPr>
          <p:cNvPr id="29" name="Picture 14">
            <a:extLst>
              <a:ext uri="{FF2B5EF4-FFF2-40B4-BE49-F238E27FC236}">
                <a16:creationId xmlns:a16="http://schemas.microsoft.com/office/drawing/2014/main" id="{6821A9D2-8A2A-BAA1-7E85-16C73A5DAD5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9780454">
            <a:off x="7507419" y="7234324"/>
            <a:ext cx="2000317" cy="1323846"/>
          </a:xfrm>
          <a:prstGeom prst="rect">
            <a:avLst/>
          </a:prstGeom>
        </p:spPr>
      </p:pic>
      <p:grpSp>
        <p:nvGrpSpPr>
          <p:cNvPr id="33" name="Group 32">
            <a:extLst>
              <a:ext uri="{FF2B5EF4-FFF2-40B4-BE49-F238E27FC236}">
                <a16:creationId xmlns:a16="http://schemas.microsoft.com/office/drawing/2014/main" id="{FD136BFA-E398-407F-8EFC-12FD045F5923}"/>
              </a:ext>
            </a:extLst>
          </p:cNvPr>
          <p:cNvGrpSpPr/>
          <p:nvPr/>
        </p:nvGrpSpPr>
        <p:grpSpPr>
          <a:xfrm>
            <a:off x="6898410" y="7039896"/>
            <a:ext cx="3096130" cy="3138734"/>
            <a:chOff x="6898410" y="7039896"/>
            <a:chExt cx="3096130" cy="3138734"/>
          </a:xfrm>
        </p:grpSpPr>
        <p:pic>
          <p:nvPicPr>
            <p:cNvPr id="31" name="Picture 30">
              <a:extLst>
                <a:ext uri="{FF2B5EF4-FFF2-40B4-BE49-F238E27FC236}">
                  <a16:creationId xmlns:a16="http://schemas.microsoft.com/office/drawing/2014/main" id="{34796C06-9143-8A61-410E-3E0A5CEAD09F}"/>
                </a:ext>
              </a:extLst>
            </p:cNvPr>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737" r="42223"/>
            <a:stretch/>
          </p:blipFill>
          <p:spPr>
            <a:xfrm>
              <a:off x="6898410" y="7039896"/>
              <a:ext cx="990600" cy="3138734"/>
            </a:xfrm>
            <a:prstGeom prst="rect">
              <a:avLst/>
            </a:prstGeom>
          </p:spPr>
        </p:pic>
        <p:sp>
          <p:nvSpPr>
            <p:cNvPr id="32" name="TextBox 31">
              <a:extLst>
                <a:ext uri="{FF2B5EF4-FFF2-40B4-BE49-F238E27FC236}">
                  <a16:creationId xmlns:a16="http://schemas.microsoft.com/office/drawing/2014/main" id="{14094803-0281-6230-7D9C-B88C0494547C}"/>
                </a:ext>
              </a:extLst>
            </p:cNvPr>
            <p:cNvSpPr txBox="1"/>
            <p:nvPr/>
          </p:nvSpPr>
          <p:spPr>
            <a:xfrm>
              <a:off x="7746640" y="9316965"/>
              <a:ext cx="22479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Đàn tỳ bà</a:t>
              </a:r>
              <a:endParaRPr lang="en-US" sz="3200"/>
            </a:p>
          </p:txBody>
        </p:sp>
      </p:grpSp>
      <p:pic>
        <p:nvPicPr>
          <p:cNvPr id="34" name="Picture 14">
            <a:extLst>
              <a:ext uri="{FF2B5EF4-FFF2-40B4-BE49-F238E27FC236}">
                <a16:creationId xmlns:a16="http://schemas.microsoft.com/office/drawing/2014/main" id="{B9262F06-5CF5-AF29-5F0E-AAC312FC0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569052" flipH="1" flipV="1">
            <a:off x="3009683" y="6935876"/>
            <a:ext cx="1143000" cy="1262349"/>
          </a:xfrm>
          <a:prstGeom prst="rect">
            <a:avLst/>
          </a:prstGeom>
        </p:spPr>
      </p:pic>
      <p:grpSp>
        <p:nvGrpSpPr>
          <p:cNvPr id="38" name="Group 37">
            <a:extLst>
              <a:ext uri="{FF2B5EF4-FFF2-40B4-BE49-F238E27FC236}">
                <a16:creationId xmlns:a16="http://schemas.microsoft.com/office/drawing/2014/main" id="{D4EAC069-A917-3213-2FB2-7533AB6C93C9}"/>
              </a:ext>
            </a:extLst>
          </p:cNvPr>
          <p:cNvGrpSpPr/>
          <p:nvPr/>
        </p:nvGrpSpPr>
        <p:grpSpPr>
          <a:xfrm>
            <a:off x="545852" y="8226746"/>
            <a:ext cx="5114126" cy="1717354"/>
            <a:chOff x="545852" y="8376023"/>
            <a:chExt cx="5114126" cy="1717354"/>
          </a:xfrm>
        </p:grpSpPr>
        <p:pic>
          <p:nvPicPr>
            <p:cNvPr id="36" name="Picture 35" descr="A wooden triangle with black pins&#10;&#10;Description automatically generated">
              <a:extLst>
                <a:ext uri="{FF2B5EF4-FFF2-40B4-BE49-F238E27FC236}">
                  <a16:creationId xmlns:a16="http://schemas.microsoft.com/office/drawing/2014/main" id="{5E9445B5-5E4A-0F11-AB0F-57DE6BF89375}"/>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9724" b="28861"/>
            <a:stretch/>
          </p:blipFill>
          <p:spPr>
            <a:xfrm>
              <a:off x="545852" y="8376023"/>
              <a:ext cx="5114126" cy="1193143"/>
            </a:xfrm>
            <a:prstGeom prst="rect">
              <a:avLst/>
            </a:prstGeom>
          </p:spPr>
        </p:pic>
        <p:sp>
          <p:nvSpPr>
            <p:cNvPr id="37" name="TextBox 36">
              <a:extLst>
                <a:ext uri="{FF2B5EF4-FFF2-40B4-BE49-F238E27FC236}">
                  <a16:creationId xmlns:a16="http://schemas.microsoft.com/office/drawing/2014/main" id="{6F5F54EC-F093-2AB5-A72D-BEA98E5F2789}"/>
                </a:ext>
              </a:extLst>
            </p:cNvPr>
            <p:cNvSpPr txBox="1"/>
            <p:nvPr/>
          </p:nvSpPr>
          <p:spPr>
            <a:xfrm>
              <a:off x="1972380" y="9508602"/>
              <a:ext cx="22479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Đàn tranh</a:t>
              </a:r>
              <a:endParaRPr lang="en-US" sz="3200"/>
            </a:p>
          </p:txBody>
        </p:sp>
      </p:grpSp>
    </p:spTree>
    <p:extLst>
      <p:ext uri="{BB962C8B-B14F-4D97-AF65-F5344CB8AC3E}">
        <p14:creationId xmlns:p14="http://schemas.microsoft.com/office/powerpoint/2010/main" val="3950236887"/>
      </p:ext>
    </p:extLst>
  </p:cSld>
  <p:clrMapOvr>
    <a:masterClrMapping/>
  </p:clrMapOvr>
  <mc:AlternateContent xmlns:mc="http://schemas.openxmlformats.org/markup-compatibility/2006">
    <mc:Choice xmlns=""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500"/>
                            </p:stCondLst>
                            <p:childTnLst>
                              <p:par>
                                <p:cTn id="36" presetID="6" presetClass="entr" presetSubtype="16"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circle(in)">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up)">
                                      <p:cBhvr>
                                        <p:cTn id="52" dur="500"/>
                                        <p:tgtEl>
                                          <p:spTgt spid="34"/>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randombar(horizontal)">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49C37-3B79-7924-FD1B-C3F83E4CAC20}"/>
              </a:ext>
            </a:extLst>
          </p:cNvPr>
          <p:cNvSpPr txBox="1"/>
          <p:nvPr/>
        </p:nvSpPr>
        <p:spPr>
          <a:xfrm>
            <a:off x="3834362" y="384665"/>
            <a:ext cx="10287000" cy="830997"/>
          </a:xfrm>
          <a:prstGeom prst="rect">
            <a:avLst/>
          </a:prstGeom>
          <a:noFill/>
        </p:spPr>
        <p:txBody>
          <a:bodyPr wrap="square">
            <a:spAutoFit/>
          </a:bodyPr>
          <a:lstStyle/>
          <a:p>
            <a:pPr algn="ctr"/>
            <a:r>
              <a:rPr lang="en-US" sz="4800" b="1" dirty="0" err="1">
                <a:solidFill>
                  <a:srgbClr val="0070C0"/>
                </a:solidFill>
                <a:latin typeface="Arial" panose="020B0604020202020204" pitchFamily="34" charset="0"/>
                <a:cs typeface="Arial" panose="020B0604020202020204" pitchFamily="34" charset="0"/>
              </a:rPr>
              <a:t>Một</a:t>
            </a:r>
            <a:r>
              <a:rPr lang="en-US" sz="4800" b="1" dirty="0">
                <a:solidFill>
                  <a:srgbClr val="0070C0"/>
                </a:solidFill>
                <a:latin typeface="Arial" panose="020B0604020202020204" pitchFamily="34" charset="0"/>
                <a:cs typeface="Arial" panose="020B0604020202020204" pitchFamily="34" charset="0"/>
              </a:rPr>
              <a:t> </a:t>
            </a:r>
            <a:r>
              <a:rPr lang="en-US" sz="4800" b="1" dirty="0" err="1">
                <a:solidFill>
                  <a:srgbClr val="0070C0"/>
                </a:solidFill>
                <a:latin typeface="Arial" panose="020B0604020202020204" pitchFamily="34" charset="0"/>
                <a:cs typeface="Arial" panose="020B0604020202020204" pitchFamily="34" charset="0"/>
              </a:rPr>
              <a:t>số</a:t>
            </a:r>
            <a:r>
              <a:rPr lang="en-US" sz="4800" b="1" dirty="0">
                <a:solidFill>
                  <a:srgbClr val="0070C0"/>
                </a:solidFill>
                <a:latin typeface="Arial" panose="020B0604020202020204" pitchFamily="34" charset="0"/>
                <a:cs typeface="Arial" panose="020B0604020202020204" pitchFamily="34" charset="0"/>
              </a:rPr>
              <a:t> </a:t>
            </a:r>
            <a:r>
              <a:rPr lang="en-US" sz="4800" b="1" dirty="0" err="1">
                <a:solidFill>
                  <a:srgbClr val="0070C0"/>
                </a:solidFill>
                <a:latin typeface="Arial" panose="020B0604020202020204" pitchFamily="34" charset="0"/>
                <a:cs typeface="Arial" panose="020B0604020202020204" pitchFamily="34" charset="0"/>
              </a:rPr>
              <a:t>loại</a:t>
            </a:r>
            <a:r>
              <a:rPr lang="en-US" sz="4800" b="1" dirty="0">
                <a:solidFill>
                  <a:srgbClr val="0070C0"/>
                </a:solidFill>
                <a:latin typeface="Arial" panose="020B0604020202020204" pitchFamily="34" charset="0"/>
                <a:cs typeface="Arial" panose="020B0604020202020204" pitchFamily="34" charset="0"/>
              </a:rPr>
              <a:t> </a:t>
            </a:r>
            <a:r>
              <a:rPr lang="en-US" sz="4800" b="1" dirty="0" err="1">
                <a:solidFill>
                  <a:srgbClr val="0070C0"/>
                </a:solidFill>
                <a:latin typeface="Arial" panose="020B0604020202020204" pitchFamily="34" charset="0"/>
                <a:cs typeface="Arial" panose="020B0604020202020204" pitchFamily="34" charset="0"/>
              </a:rPr>
              <a:t>nhạc</a:t>
            </a:r>
            <a:r>
              <a:rPr lang="en-US" sz="4800" b="1" dirty="0">
                <a:solidFill>
                  <a:srgbClr val="0070C0"/>
                </a:solidFill>
                <a:latin typeface="Arial" panose="020B0604020202020204" pitchFamily="34" charset="0"/>
                <a:cs typeface="Arial" panose="020B0604020202020204" pitchFamily="34" charset="0"/>
              </a:rPr>
              <a:t> </a:t>
            </a:r>
            <a:r>
              <a:rPr lang="en-US" sz="4800" b="1" dirty="0" err="1">
                <a:solidFill>
                  <a:srgbClr val="0070C0"/>
                </a:solidFill>
                <a:latin typeface="Arial" panose="020B0604020202020204" pitchFamily="34" charset="0"/>
                <a:cs typeface="Arial" panose="020B0604020202020204" pitchFamily="34" charset="0"/>
              </a:rPr>
              <a:t>cụ</a:t>
            </a:r>
            <a:r>
              <a:rPr lang="en-US" sz="4800" b="1" dirty="0">
                <a:solidFill>
                  <a:srgbClr val="0070C0"/>
                </a:solidFill>
                <a:latin typeface="Arial" panose="020B0604020202020204" pitchFamily="34" charset="0"/>
                <a:cs typeface="Arial" panose="020B0604020202020204" pitchFamily="34" charset="0"/>
              </a:rPr>
              <a:t> </a:t>
            </a:r>
            <a:r>
              <a:rPr lang="en-US" sz="4800" b="1" dirty="0" err="1">
                <a:solidFill>
                  <a:srgbClr val="0070C0"/>
                </a:solidFill>
                <a:latin typeface="Arial" panose="020B0604020202020204" pitchFamily="34" charset="0"/>
                <a:cs typeface="Arial" panose="020B0604020202020204" pitchFamily="34" charset="0"/>
              </a:rPr>
              <a:t>dân</a:t>
            </a:r>
            <a:r>
              <a:rPr lang="en-US" sz="4800" b="1" dirty="0">
                <a:solidFill>
                  <a:srgbClr val="0070C0"/>
                </a:solidFill>
                <a:latin typeface="Arial" panose="020B0604020202020204" pitchFamily="34" charset="0"/>
                <a:cs typeface="Arial" panose="020B0604020202020204" pitchFamily="34" charset="0"/>
              </a:rPr>
              <a:t> </a:t>
            </a:r>
            <a:r>
              <a:rPr lang="en-US" sz="4800" b="1" dirty="0" err="1" smtClean="0">
                <a:solidFill>
                  <a:srgbClr val="0070C0"/>
                </a:solidFill>
                <a:latin typeface="Arial" panose="020B0604020202020204" pitchFamily="34" charset="0"/>
                <a:cs typeface="Arial" panose="020B0604020202020204" pitchFamily="34" charset="0"/>
              </a:rPr>
              <a:t>tộc</a:t>
            </a:r>
            <a:r>
              <a:rPr lang="vi-VN" sz="4800" b="1" dirty="0" smtClean="0">
                <a:solidFill>
                  <a:srgbClr val="0070C0"/>
                </a:solidFill>
                <a:latin typeface="Arial" panose="020B0604020202020204" pitchFamily="34" charset="0"/>
                <a:cs typeface="Arial" panose="020B0604020202020204" pitchFamily="34" charset="0"/>
              </a:rPr>
              <a:t> khác</a:t>
            </a:r>
            <a:r>
              <a:rPr lang="en-US" sz="4800" b="1" dirty="0" smtClean="0">
                <a:solidFill>
                  <a:srgbClr val="0070C0"/>
                </a:solidFill>
                <a:latin typeface="Arial" panose="020B0604020202020204" pitchFamily="34" charset="0"/>
                <a:cs typeface="Arial" panose="020B0604020202020204" pitchFamily="34" charset="0"/>
              </a:rPr>
              <a:t>:</a:t>
            </a:r>
            <a:endParaRPr lang="en-US" sz="4800" b="1" dirty="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329966B-5879-34C2-3BEC-31A255B5F8B4}"/>
              </a:ext>
            </a:extLst>
          </p:cNvPr>
          <p:cNvGrpSpPr/>
          <p:nvPr/>
        </p:nvGrpSpPr>
        <p:grpSpPr>
          <a:xfrm>
            <a:off x="533400" y="1701540"/>
            <a:ext cx="5595090" cy="3268652"/>
            <a:chOff x="533400" y="1701540"/>
            <a:chExt cx="5595090" cy="3268652"/>
          </a:xfrm>
        </p:grpSpPr>
        <p:pic>
          <p:nvPicPr>
            <p:cNvPr id="5" name="Picture 4" descr="A xylophone on a black background&#10;&#10;Description automatically generated">
              <a:extLst>
                <a:ext uri="{FF2B5EF4-FFF2-40B4-BE49-F238E27FC236}">
                  <a16:creationId xmlns:a16="http://schemas.microsoft.com/office/drawing/2014/main" id="{BBAEDAA4-143E-700F-A0EF-AE177B072FB1}"/>
                </a:ext>
              </a:extLst>
            </p:cNvPr>
            <p:cNvPicPr>
              <a:picLocks noChangeAspect="1"/>
            </p:cNvPicPr>
            <p:nvPr/>
          </p:nvPicPr>
          <p:blipFill rotWithShape="1">
            <a:blip r:embed="rId2">
              <a:extLst>
                <a:ext uri="{28A0092B-C50C-407E-A947-70E740481C1C}">
                  <a14:useLocalDpi xmlns:a14="http://schemas.microsoft.com/office/drawing/2010/main" val="0"/>
                </a:ext>
              </a:extLst>
            </a:blip>
            <a:srcRect t="33020" b="8560"/>
            <a:stretch/>
          </p:blipFill>
          <p:spPr>
            <a:xfrm>
              <a:off x="533400" y="1701540"/>
              <a:ext cx="5595090" cy="3268652"/>
            </a:xfrm>
            <a:prstGeom prst="rect">
              <a:avLst/>
            </a:prstGeom>
          </p:spPr>
        </p:pic>
        <p:sp>
          <p:nvSpPr>
            <p:cNvPr id="6" name="TextBox 5">
              <a:extLst>
                <a:ext uri="{FF2B5EF4-FFF2-40B4-BE49-F238E27FC236}">
                  <a16:creationId xmlns:a16="http://schemas.microsoft.com/office/drawing/2014/main" id="{227E9D07-5152-08D6-AD66-E3FD90D3737C}"/>
                </a:ext>
              </a:extLst>
            </p:cNvPr>
            <p:cNvSpPr txBox="1"/>
            <p:nvPr/>
          </p:nvSpPr>
          <p:spPr>
            <a:xfrm>
              <a:off x="2514600" y="4152900"/>
              <a:ext cx="18288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Đàn đá</a:t>
              </a:r>
              <a:endParaRPr lang="en-US" sz="3200"/>
            </a:p>
          </p:txBody>
        </p:sp>
      </p:grpSp>
      <p:grpSp>
        <p:nvGrpSpPr>
          <p:cNvPr id="8" name="Group 7">
            <a:extLst>
              <a:ext uri="{FF2B5EF4-FFF2-40B4-BE49-F238E27FC236}">
                <a16:creationId xmlns:a16="http://schemas.microsoft.com/office/drawing/2014/main" id="{6A36BE25-2BBD-7100-1B83-4B0F712806CC}"/>
              </a:ext>
            </a:extLst>
          </p:cNvPr>
          <p:cNvGrpSpPr/>
          <p:nvPr/>
        </p:nvGrpSpPr>
        <p:grpSpPr>
          <a:xfrm>
            <a:off x="14097000" y="1663988"/>
            <a:ext cx="3352800" cy="4977824"/>
            <a:chOff x="1066800" y="851476"/>
            <a:chExt cx="3352800" cy="4977824"/>
          </a:xfrm>
        </p:grpSpPr>
        <p:pic>
          <p:nvPicPr>
            <p:cNvPr id="9" name="Picture 8">
              <a:extLst>
                <a:ext uri="{FF2B5EF4-FFF2-40B4-BE49-F238E27FC236}">
                  <a16:creationId xmlns:a16="http://schemas.microsoft.com/office/drawing/2014/main" id="{2B6AD7B4-19BD-76ED-BF66-76B6C769C053}"/>
                </a:ext>
              </a:extLst>
            </p:cNvPr>
            <p:cNvPicPr>
              <a:picLocks noChangeAspect="1"/>
            </p:cNvPicPr>
            <p:nvPr/>
          </p:nvPicPr>
          <p:blipFill rotWithShape="1">
            <a:blip r:embed="rId3">
              <a:extLst>
                <a:ext uri="{28A0092B-C50C-407E-A947-70E740481C1C}">
                  <a14:useLocalDpi xmlns:a14="http://schemas.microsoft.com/office/drawing/2010/main" val="0"/>
                </a:ext>
              </a:extLst>
            </a:blip>
            <a:srcRect l="10294" t="-278" r="25000" b="4211"/>
            <a:stretch/>
          </p:blipFill>
          <p:spPr>
            <a:xfrm>
              <a:off x="1066800" y="851476"/>
              <a:ext cx="3352800" cy="4977824"/>
            </a:xfrm>
            <a:prstGeom prst="rect">
              <a:avLst/>
            </a:prstGeom>
          </p:spPr>
        </p:pic>
        <p:sp>
          <p:nvSpPr>
            <p:cNvPr id="10" name="TextBox 9">
              <a:extLst>
                <a:ext uri="{FF2B5EF4-FFF2-40B4-BE49-F238E27FC236}">
                  <a16:creationId xmlns:a16="http://schemas.microsoft.com/office/drawing/2014/main" id="{337AA8D8-86E4-D2C9-A02E-DB3C119130AA}"/>
                </a:ext>
              </a:extLst>
            </p:cNvPr>
            <p:cNvSpPr txBox="1"/>
            <p:nvPr/>
          </p:nvSpPr>
          <p:spPr>
            <a:xfrm>
              <a:off x="2514600" y="5233464"/>
              <a:ext cx="18288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Đàn đáy</a:t>
              </a:r>
              <a:endParaRPr lang="en-US" sz="3200"/>
            </a:p>
          </p:txBody>
        </p:sp>
      </p:grpSp>
      <p:grpSp>
        <p:nvGrpSpPr>
          <p:cNvPr id="11" name="Group 10">
            <a:extLst>
              <a:ext uri="{FF2B5EF4-FFF2-40B4-BE49-F238E27FC236}">
                <a16:creationId xmlns:a16="http://schemas.microsoft.com/office/drawing/2014/main" id="{DA55E9BE-912F-B2E1-F992-FE21D352B045}"/>
              </a:ext>
            </a:extLst>
          </p:cNvPr>
          <p:cNvGrpSpPr/>
          <p:nvPr/>
        </p:nvGrpSpPr>
        <p:grpSpPr>
          <a:xfrm>
            <a:off x="5978975" y="1437549"/>
            <a:ext cx="3352800" cy="5080575"/>
            <a:chOff x="1066800" y="851476"/>
            <a:chExt cx="3352800" cy="5080575"/>
          </a:xfrm>
        </p:grpSpPr>
        <p:pic>
          <p:nvPicPr>
            <p:cNvPr id="12" name="Picture 11">
              <a:extLst>
                <a:ext uri="{FF2B5EF4-FFF2-40B4-BE49-F238E27FC236}">
                  <a16:creationId xmlns:a16="http://schemas.microsoft.com/office/drawing/2014/main" id="{A36BF019-9E73-6614-B3B4-6B8C8B00C25D}"/>
                </a:ext>
              </a:extLst>
            </p:cNvPr>
            <p:cNvPicPr>
              <a:picLocks noChangeAspect="1"/>
            </p:cNvPicPr>
            <p:nvPr/>
          </p:nvPicPr>
          <p:blipFill>
            <a:blip r:embed="rId4">
              <a:clrChange>
                <a:clrFrom>
                  <a:srgbClr val="FDFDFC"/>
                </a:clrFrom>
                <a:clrTo>
                  <a:srgbClr val="FDFDFC">
                    <a:alpha val="0"/>
                  </a:srgbClr>
                </a:clrTo>
              </a:clrChange>
              <a:extLst>
                <a:ext uri="{28A0092B-C50C-407E-A947-70E740481C1C}">
                  <a14:useLocalDpi xmlns:a14="http://schemas.microsoft.com/office/drawing/2010/main" val="0"/>
                </a:ext>
              </a:extLst>
            </a:blip>
            <a:srcRect l="16323" r="16323"/>
            <a:stretch/>
          </p:blipFill>
          <p:spPr>
            <a:xfrm>
              <a:off x="1066800" y="851476"/>
              <a:ext cx="3352800" cy="4977824"/>
            </a:xfrm>
            <a:prstGeom prst="rect">
              <a:avLst/>
            </a:prstGeom>
            <a:solidFill>
              <a:srgbClr val="E68950"/>
            </a:solidFill>
          </p:spPr>
        </p:pic>
        <p:sp>
          <p:nvSpPr>
            <p:cNvPr id="13" name="TextBox 12">
              <a:extLst>
                <a:ext uri="{FF2B5EF4-FFF2-40B4-BE49-F238E27FC236}">
                  <a16:creationId xmlns:a16="http://schemas.microsoft.com/office/drawing/2014/main" id="{5F33A508-D78E-446D-C512-0F83DA478576}"/>
                </a:ext>
              </a:extLst>
            </p:cNvPr>
            <p:cNvSpPr txBox="1"/>
            <p:nvPr/>
          </p:nvSpPr>
          <p:spPr>
            <a:xfrm>
              <a:off x="1295400" y="5347276"/>
              <a:ext cx="1828800" cy="584775"/>
            </a:xfrm>
            <a:prstGeom prst="rect">
              <a:avLst/>
            </a:prstGeom>
            <a:noFill/>
          </p:spPr>
          <p:txBody>
            <a:bodyPr wrap="square">
              <a:spAutoFit/>
            </a:bodyPr>
            <a:lstStyle/>
            <a:p>
              <a:pPr algn="ctr"/>
              <a:r>
                <a:rPr lang="en-US" sz="3200" dirty="0" err="1">
                  <a:latin typeface="Arial" panose="020B0604020202020204" pitchFamily="34" charset="0"/>
                  <a:cs typeface="Arial" panose="020B0604020202020204" pitchFamily="34" charset="0"/>
                </a:rPr>
                <a:t>Đàn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gáo</a:t>
              </a:r>
              <a:endParaRPr lang="en-US" sz="3200" dirty="0"/>
            </a:p>
          </p:txBody>
        </p:sp>
      </p:grpSp>
      <p:grpSp>
        <p:nvGrpSpPr>
          <p:cNvPr id="14" name="Group 13">
            <a:extLst>
              <a:ext uri="{FF2B5EF4-FFF2-40B4-BE49-F238E27FC236}">
                <a16:creationId xmlns:a16="http://schemas.microsoft.com/office/drawing/2014/main" id="{6A292A2C-0631-361D-05DD-F6CA74BB4BAB}"/>
              </a:ext>
            </a:extLst>
          </p:cNvPr>
          <p:cNvGrpSpPr/>
          <p:nvPr/>
        </p:nvGrpSpPr>
        <p:grpSpPr>
          <a:xfrm>
            <a:off x="9886875" y="1402497"/>
            <a:ext cx="3352800" cy="5270211"/>
            <a:chOff x="1066800" y="851476"/>
            <a:chExt cx="3352800" cy="5270211"/>
          </a:xfrm>
        </p:grpSpPr>
        <p:pic>
          <p:nvPicPr>
            <p:cNvPr id="15" name="Picture 14">
              <a:extLst>
                <a:ext uri="{FF2B5EF4-FFF2-40B4-BE49-F238E27FC236}">
                  <a16:creationId xmlns:a16="http://schemas.microsoft.com/office/drawing/2014/main" id="{86DF80D9-CD3E-628D-CEE0-4F6401FEC712}"/>
                </a:ext>
              </a:extLst>
            </p:cNvPr>
            <p:cNvPicPr>
              <a:picLocks noChangeAspect="1"/>
            </p:cNvPicPr>
            <p:nvPr/>
          </p:nvPicPr>
          <p:blipFill>
            <a:blip r:embed="rId5">
              <a:extLst>
                <a:ext uri="{28A0092B-C50C-407E-A947-70E740481C1C}">
                  <a14:useLocalDpi xmlns:a14="http://schemas.microsoft.com/office/drawing/2010/main" val="0"/>
                </a:ext>
              </a:extLst>
            </a:blip>
            <a:srcRect l="1705" r="1705"/>
            <a:stretch/>
          </p:blipFill>
          <p:spPr>
            <a:xfrm>
              <a:off x="1066800" y="851476"/>
              <a:ext cx="3352800" cy="4977824"/>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16" name="TextBox 15">
              <a:extLst>
                <a:ext uri="{FF2B5EF4-FFF2-40B4-BE49-F238E27FC236}">
                  <a16:creationId xmlns:a16="http://schemas.microsoft.com/office/drawing/2014/main" id="{937A76CB-6040-DE51-B123-19CF49F9639E}"/>
                </a:ext>
              </a:extLst>
            </p:cNvPr>
            <p:cNvSpPr txBox="1"/>
            <p:nvPr/>
          </p:nvSpPr>
          <p:spPr>
            <a:xfrm>
              <a:off x="1447800" y="5536912"/>
              <a:ext cx="2590800"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3200">
                  <a:latin typeface="Arial" panose="020B0604020202020204" pitchFamily="34" charset="0"/>
                  <a:cs typeface="Arial" panose="020B0604020202020204" pitchFamily="34" charset="0"/>
                </a:rPr>
                <a:t>Đàn nguyệt</a:t>
              </a:r>
              <a:endParaRPr lang="en-US" sz="3200"/>
            </a:p>
          </p:txBody>
        </p:sp>
      </p:grpSp>
      <p:grpSp>
        <p:nvGrpSpPr>
          <p:cNvPr id="17" name="Group 16">
            <a:extLst>
              <a:ext uri="{FF2B5EF4-FFF2-40B4-BE49-F238E27FC236}">
                <a16:creationId xmlns:a16="http://schemas.microsoft.com/office/drawing/2014/main" id="{770729C7-90FD-6E3E-262E-73DAEB429C7A}"/>
              </a:ext>
            </a:extLst>
          </p:cNvPr>
          <p:cNvGrpSpPr/>
          <p:nvPr/>
        </p:nvGrpSpPr>
        <p:grpSpPr>
          <a:xfrm>
            <a:off x="383885" y="5192079"/>
            <a:ext cx="5595090" cy="4534482"/>
            <a:chOff x="-212890" y="2248147"/>
            <a:chExt cx="5595090" cy="4534482"/>
          </a:xfrm>
        </p:grpSpPr>
        <p:pic>
          <p:nvPicPr>
            <p:cNvPr id="18" name="Picture 17">
              <a:extLst>
                <a:ext uri="{FF2B5EF4-FFF2-40B4-BE49-F238E27FC236}">
                  <a16:creationId xmlns:a16="http://schemas.microsoft.com/office/drawing/2014/main" id="{FB45A692-1E66-9F83-4723-C99086BD9947}"/>
                </a:ext>
              </a:extLst>
            </p:cNvPr>
            <p:cNvPicPr>
              <a:picLocks noChangeAspect="1"/>
            </p:cNvPicPr>
            <p:nvPr/>
          </p:nvPicPr>
          <p:blipFill rotWithShape="1">
            <a:blip r:embed="rId6">
              <a:extLst>
                <a:ext uri="{28A0092B-C50C-407E-A947-70E740481C1C}">
                  <a14:useLocalDpi xmlns:a14="http://schemas.microsoft.com/office/drawing/2010/main" val="0"/>
                </a:ext>
              </a:extLst>
            </a:blip>
            <a:srcRect l="-3578" t="13873" r="-515" b="11747"/>
            <a:stretch/>
          </p:blipFill>
          <p:spPr>
            <a:xfrm>
              <a:off x="-212890" y="2248147"/>
              <a:ext cx="5595090" cy="3997946"/>
            </a:xfrm>
            <a:prstGeom prst="rect">
              <a:avLst/>
            </a:prstGeom>
          </p:spPr>
        </p:pic>
        <p:sp>
          <p:nvSpPr>
            <p:cNvPr id="19" name="TextBox 18">
              <a:extLst>
                <a:ext uri="{FF2B5EF4-FFF2-40B4-BE49-F238E27FC236}">
                  <a16:creationId xmlns:a16="http://schemas.microsoft.com/office/drawing/2014/main" id="{37A7831F-76C3-7C3B-724B-0E06484CE334}"/>
                </a:ext>
              </a:extLst>
            </p:cNvPr>
            <p:cNvSpPr txBox="1"/>
            <p:nvPr/>
          </p:nvSpPr>
          <p:spPr>
            <a:xfrm>
              <a:off x="787810" y="6197854"/>
              <a:ext cx="35052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Đàn tam thập lục</a:t>
              </a:r>
              <a:endParaRPr lang="en-US" sz="3200"/>
            </a:p>
          </p:txBody>
        </p:sp>
      </p:grpSp>
      <p:grpSp>
        <p:nvGrpSpPr>
          <p:cNvPr id="20" name="Group 19">
            <a:extLst>
              <a:ext uri="{FF2B5EF4-FFF2-40B4-BE49-F238E27FC236}">
                <a16:creationId xmlns:a16="http://schemas.microsoft.com/office/drawing/2014/main" id="{66F5BBDF-B2CB-5F27-8C87-CB7CEF826651}"/>
              </a:ext>
            </a:extLst>
          </p:cNvPr>
          <p:cNvGrpSpPr/>
          <p:nvPr/>
        </p:nvGrpSpPr>
        <p:grpSpPr>
          <a:xfrm>
            <a:off x="8520803" y="5767575"/>
            <a:ext cx="2826347" cy="4165028"/>
            <a:chOff x="1777181" y="1680800"/>
            <a:chExt cx="2826347" cy="4165028"/>
          </a:xfrm>
        </p:grpSpPr>
        <p:pic>
          <p:nvPicPr>
            <p:cNvPr id="21" name="Picture 20">
              <a:extLst>
                <a:ext uri="{FF2B5EF4-FFF2-40B4-BE49-F238E27FC236}">
                  <a16:creationId xmlns:a16="http://schemas.microsoft.com/office/drawing/2014/main" id="{3C12A71C-B63E-9DAC-A121-C26B44E8E0F6}"/>
                </a:ext>
              </a:extLst>
            </p:cNvPr>
            <p:cNvPicPr>
              <a:picLocks noChangeAspect="1"/>
            </p:cNvPicPr>
            <p:nvPr/>
          </p:nvPicPr>
          <p:blipFill rotWithShape="1">
            <a:blip r:embed="rId7">
              <a:extLst>
                <a:ext uri="{28A0092B-C50C-407E-A947-70E740481C1C}">
                  <a14:useLocalDpi xmlns:a14="http://schemas.microsoft.com/office/drawing/2010/main" val="0"/>
                </a:ext>
              </a:extLst>
            </a:blip>
            <a:srcRect l="30593" t="16660" r="40322"/>
            <a:stretch/>
          </p:blipFill>
          <p:spPr>
            <a:xfrm>
              <a:off x="1777181" y="1680800"/>
              <a:ext cx="1447800" cy="4148500"/>
            </a:xfrm>
            <a:prstGeom prst="rect">
              <a:avLst/>
            </a:prstGeom>
          </p:spPr>
        </p:pic>
        <p:sp>
          <p:nvSpPr>
            <p:cNvPr id="22" name="TextBox 21">
              <a:extLst>
                <a:ext uri="{FF2B5EF4-FFF2-40B4-BE49-F238E27FC236}">
                  <a16:creationId xmlns:a16="http://schemas.microsoft.com/office/drawing/2014/main" id="{5DCCC81F-65C5-3093-4EA5-E3267CED61F1}"/>
                </a:ext>
              </a:extLst>
            </p:cNvPr>
            <p:cNvSpPr txBox="1"/>
            <p:nvPr/>
          </p:nvSpPr>
          <p:spPr>
            <a:xfrm>
              <a:off x="2774728" y="5261053"/>
              <a:ext cx="18288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Đàn tứ</a:t>
              </a:r>
              <a:endParaRPr lang="en-US" sz="3200"/>
            </a:p>
          </p:txBody>
        </p:sp>
      </p:grpSp>
      <p:grpSp>
        <p:nvGrpSpPr>
          <p:cNvPr id="23" name="Group 22">
            <a:extLst>
              <a:ext uri="{FF2B5EF4-FFF2-40B4-BE49-F238E27FC236}">
                <a16:creationId xmlns:a16="http://schemas.microsoft.com/office/drawing/2014/main" id="{367AF693-EE67-A2D9-2ED6-93C3691FE024}"/>
              </a:ext>
            </a:extLst>
          </p:cNvPr>
          <p:cNvGrpSpPr/>
          <p:nvPr/>
        </p:nvGrpSpPr>
        <p:grpSpPr>
          <a:xfrm>
            <a:off x="12762451" y="5931461"/>
            <a:ext cx="4243339" cy="4165028"/>
            <a:chOff x="1064717" y="1680800"/>
            <a:chExt cx="4243339" cy="4165028"/>
          </a:xfrm>
        </p:grpSpPr>
        <p:pic>
          <p:nvPicPr>
            <p:cNvPr id="24" name="Picture 23">
              <a:extLst>
                <a:ext uri="{FF2B5EF4-FFF2-40B4-BE49-F238E27FC236}">
                  <a16:creationId xmlns:a16="http://schemas.microsoft.com/office/drawing/2014/main" id="{9A0E86EE-DDE4-9082-392C-C2F1CF26A6B5}"/>
                </a:ext>
              </a:extLst>
            </p:cNvPr>
            <p:cNvPicPr>
              <a:picLocks noChangeAspect="1"/>
            </p:cNvPicPr>
            <p:nvPr/>
          </p:nvPicPr>
          <p:blipFill rotWithShape="1">
            <a:blip r:embed="rId8">
              <a:extLst>
                <a:ext uri="{28A0092B-C50C-407E-A947-70E740481C1C}">
                  <a14:useLocalDpi xmlns:a14="http://schemas.microsoft.com/office/drawing/2010/main" val="0"/>
                </a:ext>
              </a:extLst>
            </a:blip>
            <a:srcRect l="-1987" r="-2377"/>
            <a:stretch/>
          </p:blipFill>
          <p:spPr>
            <a:xfrm>
              <a:off x="1064717" y="1680800"/>
              <a:ext cx="2883522" cy="4148500"/>
            </a:xfrm>
            <a:prstGeom prst="rect">
              <a:avLst/>
            </a:prstGeom>
          </p:spPr>
        </p:pic>
        <p:sp>
          <p:nvSpPr>
            <p:cNvPr id="25" name="TextBox 24">
              <a:extLst>
                <a:ext uri="{FF2B5EF4-FFF2-40B4-BE49-F238E27FC236}">
                  <a16:creationId xmlns:a16="http://schemas.microsoft.com/office/drawing/2014/main" id="{9DACEABD-982B-9698-BB06-8C3536D0134A}"/>
                </a:ext>
              </a:extLst>
            </p:cNvPr>
            <p:cNvSpPr txBox="1"/>
            <p:nvPr/>
          </p:nvSpPr>
          <p:spPr>
            <a:xfrm>
              <a:off x="2991545" y="5261053"/>
              <a:ext cx="2316511"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Đàn T’rưng</a:t>
              </a:r>
              <a:endParaRPr lang="en-US" sz="3200"/>
            </a:p>
          </p:txBody>
        </p:sp>
      </p:grpSp>
    </p:spTree>
    <p:extLst>
      <p:ext uri="{BB962C8B-B14F-4D97-AF65-F5344CB8AC3E}">
        <p14:creationId xmlns:p14="http://schemas.microsoft.com/office/powerpoint/2010/main" val="61601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 y="-1"/>
            <a:ext cx="7904481" cy="597916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
            <a:ext cx="9694247" cy="5974080"/>
          </a:xfrm>
          <a:prstGeom prst="rect">
            <a:avLst/>
          </a:prstGeom>
        </p:spPr>
      </p:pic>
      <p:sp>
        <p:nvSpPr>
          <p:cNvPr id="7" name="TextBox 6">
            <a:extLst>
              <a:ext uri="{FF2B5EF4-FFF2-40B4-BE49-F238E27FC236}">
                <a16:creationId xmlns:a16="http://schemas.microsoft.com/office/drawing/2014/main" id="{5618F76F-8FC6-2D84-AE78-9695D5F53FED}"/>
              </a:ext>
            </a:extLst>
          </p:cNvPr>
          <p:cNvSpPr txBox="1"/>
          <p:nvPr/>
        </p:nvSpPr>
        <p:spPr>
          <a:xfrm>
            <a:off x="304801" y="5986779"/>
            <a:ext cx="17771446" cy="5078313"/>
          </a:xfrm>
          <a:prstGeom prst="rect">
            <a:avLst/>
          </a:prstGeom>
          <a:noFill/>
        </p:spPr>
        <p:txBody>
          <a:bodyPr wrap="square">
            <a:spAutoFit/>
          </a:bodyPr>
          <a:lstStyle/>
          <a:p>
            <a:pPr algn="just">
              <a:lnSpc>
                <a:spcPct val="150000"/>
              </a:lnSpc>
            </a:pPr>
            <a:r>
              <a:rPr lang="vi-VN" sz="3600" b="1" dirty="0" smtClean="0"/>
              <a:t>	C</a:t>
            </a:r>
            <a:r>
              <a:rPr lang="en-GB" sz="3600" b="1" dirty="0" err="1"/>
              <a:t>ồng</a:t>
            </a:r>
            <a:r>
              <a:rPr lang="en-GB" sz="3600" b="1" dirty="0"/>
              <a:t> </a:t>
            </a:r>
            <a:r>
              <a:rPr lang="en-GB" sz="3600" b="1" dirty="0" err="1"/>
              <a:t>chiêng</a:t>
            </a:r>
            <a:r>
              <a:rPr lang="en-GB" sz="3600" b="1" dirty="0"/>
              <a:t> </a:t>
            </a:r>
            <a:r>
              <a:rPr lang="en-GB" sz="3600" b="1" dirty="0" err="1"/>
              <a:t>Tây</a:t>
            </a:r>
            <a:r>
              <a:rPr lang="en-GB" sz="3600" b="1" dirty="0"/>
              <a:t> </a:t>
            </a:r>
            <a:r>
              <a:rPr lang="en-GB" sz="3600" b="1" dirty="0" err="1"/>
              <a:t>Nguyên</a:t>
            </a:r>
            <a:r>
              <a:rPr lang="en-GB" sz="3600" dirty="0"/>
              <a:t> </a:t>
            </a:r>
            <a:r>
              <a:rPr lang="en-GB" sz="3600" dirty="0" err="1"/>
              <a:t>là</a:t>
            </a:r>
            <a:r>
              <a:rPr lang="en-GB" sz="3600" dirty="0"/>
              <a:t> </a:t>
            </a:r>
            <a:r>
              <a:rPr lang="en-GB" sz="3600" dirty="0" err="1"/>
              <a:t>một</a:t>
            </a:r>
            <a:r>
              <a:rPr lang="en-GB" sz="3600" dirty="0"/>
              <a:t> </a:t>
            </a:r>
            <a:r>
              <a:rPr lang="en-GB" sz="3600" dirty="0" err="1"/>
              <a:t>loại</a:t>
            </a:r>
            <a:r>
              <a:rPr lang="en-GB" sz="3600" dirty="0"/>
              <a:t> </a:t>
            </a:r>
            <a:r>
              <a:rPr lang="en-GB" sz="3600" dirty="0" err="1"/>
              <a:t>nhạc</a:t>
            </a:r>
            <a:r>
              <a:rPr lang="en-GB" sz="3600" dirty="0"/>
              <a:t> </a:t>
            </a:r>
            <a:r>
              <a:rPr lang="en-GB" sz="3600" dirty="0" err="1"/>
              <a:t>cụ</a:t>
            </a:r>
            <a:r>
              <a:rPr lang="en-GB" sz="3600" dirty="0"/>
              <a:t> </a:t>
            </a:r>
            <a:r>
              <a:rPr lang="en-GB" sz="3600" dirty="0" err="1"/>
              <a:t>vô</a:t>
            </a:r>
            <a:r>
              <a:rPr lang="en-GB" sz="3600" dirty="0"/>
              <a:t> </a:t>
            </a:r>
            <a:r>
              <a:rPr lang="en-GB" sz="3600" dirty="0" err="1"/>
              <a:t>cùng</a:t>
            </a:r>
            <a:r>
              <a:rPr lang="en-GB" sz="3600" dirty="0"/>
              <a:t> </a:t>
            </a:r>
            <a:r>
              <a:rPr lang="en-GB" sz="3600" dirty="0" err="1"/>
              <a:t>phổ</a:t>
            </a:r>
            <a:r>
              <a:rPr lang="en-GB" sz="3600" dirty="0"/>
              <a:t> </a:t>
            </a:r>
            <a:r>
              <a:rPr lang="en-GB" sz="3600" dirty="0" err="1"/>
              <a:t>biến</a:t>
            </a:r>
            <a:r>
              <a:rPr lang="en-GB" sz="3600" dirty="0"/>
              <a:t> </a:t>
            </a:r>
            <a:r>
              <a:rPr lang="en-GB" sz="3600" dirty="0" err="1"/>
              <a:t>trong</a:t>
            </a:r>
            <a:r>
              <a:rPr lang="en-GB" sz="3600" dirty="0"/>
              <a:t> </a:t>
            </a:r>
            <a:r>
              <a:rPr lang="en-GB" sz="3600" dirty="0" err="1"/>
              <a:t>nền</a:t>
            </a:r>
            <a:r>
              <a:rPr lang="en-GB" sz="3600" dirty="0"/>
              <a:t> </a:t>
            </a:r>
            <a:r>
              <a:rPr lang="en-GB" sz="3600" dirty="0" err="1"/>
              <a:t>âm</a:t>
            </a:r>
            <a:r>
              <a:rPr lang="en-GB" sz="3600" dirty="0"/>
              <a:t> </a:t>
            </a:r>
            <a:r>
              <a:rPr lang="en-GB" sz="3600" dirty="0" err="1"/>
              <a:t>nhạc</a:t>
            </a:r>
            <a:r>
              <a:rPr lang="en-GB" sz="3600" dirty="0"/>
              <a:t> </a:t>
            </a:r>
            <a:r>
              <a:rPr lang="en-GB" sz="3600" dirty="0" err="1"/>
              <a:t>cổ</a:t>
            </a:r>
            <a:r>
              <a:rPr lang="en-GB" sz="3600" dirty="0"/>
              <a:t> </a:t>
            </a:r>
            <a:r>
              <a:rPr lang="en-GB" sz="3600" dirty="0" err="1"/>
              <a:t>truyền</a:t>
            </a:r>
            <a:r>
              <a:rPr lang="en-GB" sz="3600" dirty="0"/>
              <a:t> </a:t>
            </a:r>
            <a:r>
              <a:rPr lang="en-GB" sz="3600" dirty="0" err="1"/>
              <a:t>của</a:t>
            </a:r>
            <a:r>
              <a:rPr lang="en-GB" sz="3600" dirty="0"/>
              <a:t> </a:t>
            </a:r>
            <a:r>
              <a:rPr lang="en-GB" sz="3600" dirty="0" err="1"/>
              <a:t>dân</a:t>
            </a:r>
            <a:r>
              <a:rPr lang="en-GB" sz="3600" dirty="0"/>
              <a:t> </a:t>
            </a:r>
            <a:r>
              <a:rPr lang="en-GB" sz="3600" dirty="0" err="1"/>
              <a:t>tộc</a:t>
            </a:r>
            <a:r>
              <a:rPr lang="en-GB" sz="3600" dirty="0"/>
              <a:t>. </a:t>
            </a:r>
            <a:r>
              <a:rPr lang="vi-VN" sz="3600" dirty="0"/>
              <a:t>N</a:t>
            </a:r>
            <a:r>
              <a:rPr lang="en-GB" sz="3600" dirty="0"/>
              <a:t>ó </a:t>
            </a:r>
            <a:r>
              <a:rPr lang="en-GB" sz="3600" dirty="0" err="1"/>
              <a:t>có</a:t>
            </a:r>
            <a:r>
              <a:rPr lang="en-GB" sz="3600" dirty="0"/>
              <a:t> </a:t>
            </a:r>
            <a:r>
              <a:rPr lang="en-GB" sz="3600" dirty="0" err="1"/>
              <a:t>một</a:t>
            </a:r>
            <a:r>
              <a:rPr lang="en-GB" sz="3600" dirty="0"/>
              <a:t> </a:t>
            </a:r>
            <a:r>
              <a:rPr lang="en-GB" sz="3600" dirty="0" err="1"/>
              <a:t>giá</a:t>
            </a:r>
            <a:r>
              <a:rPr lang="en-GB" sz="3600" dirty="0"/>
              <a:t> </a:t>
            </a:r>
            <a:r>
              <a:rPr lang="en-GB" sz="3600" dirty="0" err="1"/>
              <a:t>trị</a:t>
            </a:r>
            <a:r>
              <a:rPr lang="en-GB" sz="3600" dirty="0"/>
              <a:t> </a:t>
            </a:r>
            <a:r>
              <a:rPr lang="en-GB" sz="3600" dirty="0" err="1"/>
              <a:t>nghệ</a:t>
            </a:r>
            <a:r>
              <a:rPr lang="en-GB" sz="3600" dirty="0"/>
              <a:t> </a:t>
            </a:r>
            <a:r>
              <a:rPr lang="en-GB" sz="3600" dirty="0" err="1"/>
              <a:t>thuật</a:t>
            </a:r>
            <a:r>
              <a:rPr lang="en-GB" sz="3600" dirty="0"/>
              <a:t> </a:t>
            </a:r>
            <a:r>
              <a:rPr lang="en-GB" sz="3600" dirty="0" err="1"/>
              <a:t>mà</a:t>
            </a:r>
            <a:r>
              <a:rPr lang="en-GB" sz="3600" dirty="0"/>
              <a:t> </a:t>
            </a:r>
            <a:r>
              <a:rPr lang="en-GB" sz="3600" dirty="0" err="1"/>
              <a:t>không</a:t>
            </a:r>
            <a:r>
              <a:rPr lang="en-GB" sz="3600" dirty="0"/>
              <a:t> </a:t>
            </a:r>
            <a:r>
              <a:rPr lang="en-GB" sz="3600" dirty="0" err="1"/>
              <a:t>phải</a:t>
            </a:r>
            <a:r>
              <a:rPr lang="en-GB" sz="3600" dirty="0"/>
              <a:t> </a:t>
            </a:r>
            <a:r>
              <a:rPr lang="en-GB" sz="3600" dirty="0" err="1"/>
              <a:t>loại</a:t>
            </a:r>
            <a:r>
              <a:rPr lang="en-GB" sz="3600" dirty="0"/>
              <a:t> </a:t>
            </a:r>
            <a:r>
              <a:rPr lang="en-GB" sz="3600" dirty="0" err="1"/>
              <a:t>nhạc</a:t>
            </a:r>
            <a:r>
              <a:rPr lang="en-GB" sz="3600" dirty="0"/>
              <a:t> </a:t>
            </a:r>
            <a:r>
              <a:rPr lang="en-GB" sz="3600" dirty="0" err="1"/>
              <a:t>cụ</a:t>
            </a:r>
            <a:r>
              <a:rPr lang="en-GB" sz="3600" dirty="0"/>
              <a:t> </a:t>
            </a:r>
            <a:r>
              <a:rPr lang="en-GB" sz="3600" dirty="0" err="1"/>
              <a:t>nào</a:t>
            </a:r>
            <a:r>
              <a:rPr lang="en-GB" sz="3600" dirty="0"/>
              <a:t> </a:t>
            </a:r>
            <a:r>
              <a:rPr lang="en-GB" sz="3600" dirty="0" err="1"/>
              <a:t>cũng</a:t>
            </a:r>
            <a:r>
              <a:rPr lang="en-GB" sz="3600" dirty="0"/>
              <a:t> </a:t>
            </a:r>
            <a:r>
              <a:rPr lang="en-GB" sz="3600" dirty="0" err="1"/>
              <a:t>có</a:t>
            </a:r>
            <a:r>
              <a:rPr lang="en-GB" sz="3600" dirty="0"/>
              <a:t>. </a:t>
            </a:r>
            <a:r>
              <a:rPr lang="en-GB" sz="3600" dirty="0" err="1"/>
              <a:t>Không</a:t>
            </a:r>
            <a:r>
              <a:rPr lang="en-GB" sz="3600" dirty="0"/>
              <a:t> </a:t>
            </a:r>
            <a:r>
              <a:rPr lang="en-GB" sz="3600" dirty="0" err="1"/>
              <a:t>gian</a:t>
            </a:r>
            <a:r>
              <a:rPr lang="en-GB" sz="3600" dirty="0"/>
              <a:t> </a:t>
            </a:r>
            <a:r>
              <a:rPr lang="en-GB" sz="3600" dirty="0" err="1"/>
              <a:t>văn</a:t>
            </a:r>
            <a:r>
              <a:rPr lang="en-GB" sz="3600" dirty="0"/>
              <a:t> </a:t>
            </a:r>
            <a:r>
              <a:rPr lang="en-GB" sz="3600" dirty="0" err="1"/>
              <a:t>hóa</a:t>
            </a:r>
            <a:r>
              <a:rPr lang="en-GB" sz="3600" dirty="0"/>
              <a:t> </a:t>
            </a:r>
            <a:r>
              <a:rPr lang="en-GB" sz="3600" dirty="0" err="1"/>
              <a:t>Cồng</a:t>
            </a:r>
            <a:r>
              <a:rPr lang="en-GB" sz="3600" dirty="0"/>
              <a:t> </a:t>
            </a:r>
            <a:r>
              <a:rPr lang="en-GB" sz="3600" dirty="0" err="1"/>
              <a:t>chiêng</a:t>
            </a:r>
            <a:r>
              <a:rPr lang="en-GB" sz="3600" dirty="0"/>
              <a:t> </a:t>
            </a:r>
            <a:r>
              <a:rPr lang="en-GB" sz="3600" dirty="0" err="1"/>
              <a:t>Tây</a:t>
            </a:r>
            <a:r>
              <a:rPr lang="en-GB" sz="3600" dirty="0"/>
              <a:t> </a:t>
            </a:r>
            <a:r>
              <a:rPr lang="en-GB" sz="3600" dirty="0" err="1"/>
              <a:t>Nguyên</a:t>
            </a:r>
            <a:r>
              <a:rPr lang="en-GB" sz="3600" dirty="0"/>
              <a:t> </a:t>
            </a:r>
            <a:r>
              <a:rPr lang="en-GB" sz="3600" dirty="0" err="1"/>
              <a:t>được</a:t>
            </a:r>
            <a:r>
              <a:rPr lang="en-GB" sz="3600" dirty="0"/>
              <a:t> </a:t>
            </a:r>
            <a:r>
              <a:rPr lang="en-GB" sz="3600" dirty="0" err="1">
                <a:latin typeface="Arial" panose="020B0604020202020204" pitchFamily="34" charset="0"/>
                <a:cs typeface="Arial" panose="020B0604020202020204" pitchFamily="34" charset="0"/>
              </a:rPr>
              <a:t>Tổ</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chức</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Giáo</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dục</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Khoa</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học</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và</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Văn</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hóa</a:t>
            </a:r>
            <a:r>
              <a:rPr lang="en-GB" sz="3600" dirty="0">
                <a:latin typeface="Arial" panose="020B0604020202020204" pitchFamily="34" charset="0"/>
                <a:cs typeface="Arial" panose="020B0604020202020204" pitchFamily="34" charset="0"/>
              </a:rPr>
              <a:t> </a:t>
            </a:r>
            <a:r>
              <a:rPr lang="en-GB" sz="3600" dirty="0" err="1" smtClean="0">
                <a:latin typeface="Arial" panose="020B0604020202020204" pitchFamily="34" charset="0"/>
                <a:cs typeface="Arial" panose="020B0604020202020204" pitchFamily="34" charset="0"/>
              </a:rPr>
              <a:t>Liên</a:t>
            </a:r>
            <a:r>
              <a:rPr lang="en-GB" sz="3600" dirty="0" smtClean="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Hợp</a:t>
            </a:r>
            <a:r>
              <a:rPr lang="en-GB" sz="3600" dirty="0">
                <a:latin typeface="Arial" panose="020B0604020202020204" pitchFamily="34" charset="0"/>
                <a:cs typeface="Arial" panose="020B0604020202020204" pitchFamily="34" charset="0"/>
              </a:rPr>
              <a:t> </a:t>
            </a:r>
            <a:r>
              <a:rPr lang="en-GB" sz="3600" dirty="0" err="1">
                <a:latin typeface="Arial" panose="020B0604020202020204" pitchFamily="34" charset="0"/>
                <a:cs typeface="Arial" panose="020B0604020202020204" pitchFamily="34" charset="0"/>
              </a:rPr>
              <a:t>Quốc</a:t>
            </a:r>
            <a:r>
              <a:rPr lang="en-GB" sz="3600" dirty="0">
                <a:latin typeface="Arial" panose="020B0604020202020204" pitchFamily="34" charset="0"/>
                <a:cs typeface="Arial" panose="020B0604020202020204" pitchFamily="34" charset="0"/>
              </a:rPr>
              <a:t> </a:t>
            </a:r>
            <a:r>
              <a:rPr lang="en-GB" sz="3600" dirty="0" smtClean="0"/>
              <a:t>UNESCO </a:t>
            </a:r>
            <a:r>
              <a:rPr lang="en-GB" sz="3600" dirty="0" err="1"/>
              <a:t>ghi</a:t>
            </a:r>
            <a:r>
              <a:rPr lang="en-GB" sz="3600" dirty="0"/>
              <a:t> </a:t>
            </a:r>
            <a:r>
              <a:rPr lang="en-GB" sz="3600" dirty="0" err="1"/>
              <a:t>danh</a:t>
            </a:r>
            <a:r>
              <a:rPr lang="en-GB" sz="3600" dirty="0"/>
              <a:t> </a:t>
            </a:r>
            <a:r>
              <a:rPr lang="en-GB" sz="3600" dirty="0" err="1"/>
              <a:t>là</a:t>
            </a:r>
            <a:r>
              <a:rPr lang="en-GB" sz="3600" dirty="0"/>
              <a:t> di </a:t>
            </a:r>
            <a:r>
              <a:rPr lang="en-GB" sz="3600" dirty="0" err="1"/>
              <a:t>sản</a:t>
            </a:r>
            <a:r>
              <a:rPr lang="en-GB" sz="3600" dirty="0"/>
              <a:t> </a:t>
            </a:r>
            <a:r>
              <a:rPr lang="en-GB" sz="3600" dirty="0" err="1"/>
              <a:t>văn</a:t>
            </a:r>
            <a:r>
              <a:rPr lang="en-GB" sz="3600" dirty="0"/>
              <a:t> </a:t>
            </a:r>
            <a:r>
              <a:rPr lang="en-GB" sz="3600" dirty="0" err="1"/>
              <a:t>hóa</a:t>
            </a:r>
            <a:r>
              <a:rPr lang="en-GB" sz="3600" dirty="0"/>
              <a:t> phi </a:t>
            </a:r>
            <a:r>
              <a:rPr lang="en-GB" sz="3600" dirty="0" err="1"/>
              <a:t>vật</a:t>
            </a:r>
            <a:r>
              <a:rPr lang="en-GB" sz="3600" dirty="0"/>
              <a:t> </a:t>
            </a:r>
            <a:r>
              <a:rPr lang="en-GB" sz="3600" dirty="0" err="1"/>
              <a:t>thể</a:t>
            </a:r>
            <a:r>
              <a:rPr lang="en-GB" sz="3600" dirty="0"/>
              <a:t> </a:t>
            </a:r>
            <a:r>
              <a:rPr lang="en-GB" sz="3600" dirty="0" err="1"/>
              <a:t>của</a:t>
            </a:r>
            <a:r>
              <a:rPr lang="en-GB" sz="3600" dirty="0"/>
              <a:t> </a:t>
            </a:r>
            <a:r>
              <a:rPr lang="en-GB" sz="3600" dirty="0" err="1"/>
              <a:t>nhân</a:t>
            </a:r>
            <a:r>
              <a:rPr lang="en-GB" sz="3600" dirty="0"/>
              <a:t> </a:t>
            </a:r>
            <a:r>
              <a:rPr lang="en-GB" sz="3600" dirty="0" err="1"/>
              <a:t>loại</a:t>
            </a:r>
            <a:r>
              <a:rPr lang="en-GB" sz="3600" dirty="0"/>
              <a:t> (2005), </a:t>
            </a:r>
            <a:r>
              <a:rPr lang="en-GB" sz="3600" dirty="0" err="1"/>
              <a:t>sau</a:t>
            </a:r>
            <a:r>
              <a:rPr lang="en-GB" sz="3600" dirty="0"/>
              <a:t> </a:t>
            </a:r>
            <a:r>
              <a:rPr lang="en-GB" sz="3600" dirty="0" err="1"/>
              <a:t>được</a:t>
            </a:r>
            <a:r>
              <a:rPr lang="en-GB" sz="3600" dirty="0"/>
              <a:t> </a:t>
            </a:r>
            <a:r>
              <a:rPr lang="en-GB" sz="3600" dirty="0" err="1"/>
              <a:t>chuyển</a:t>
            </a:r>
            <a:r>
              <a:rPr lang="en-GB" sz="3600" dirty="0"/>
              <a:t> sang </a:t>
            </a:r>
            <a:r>
              <a:rPr lang="en-GB" sz="3600" dirty="0" err="1"/>
              <a:t>danh</a:t>
            </a:r>
            <a:r>
              <a:rPr lang="en-GB" sz="3600" dirty="0"/>
              <a:t> </a:t>
            </a:r>
            <a:r>
              <a:rPr lang="en-GB" sz="3600" dirty="0" err="1"/>
              <a:t>sách</a:t>
            </a:r>
            <a:r>
              <a:rPr lang="en-GB" sz="3600" dirty="0"/>
              <a:t> Di </a:t>
            </a:r>
            <a:r>
              <a:rPr lang="en-GB" sz="3600" dirty="0" err="1"/>
              <a:t>sản</a:t>
            </a:r>
            <a:r>
              <a:rPr lang="en-GB" sz="3600" dirty="0"/>
              <a:t> </a:t>
            </a:r>
            <a:r>
              <a:rPr lang="en-GB" sz="3600" dirty="0" err="1"/>
              <a:t>văn</a:t>
            </a:r>
            <a:r>
              <a:rPr lang="en-GB" sz="3600" dirty="0"/>
              <a:t> </a:t>
            </a:r>
            <a:r>
              <a:rPr lang="en-GB" sz="3600" dirty="0" err="1"/>
              <a:t>hóa</a:t>
            </a:r>
            <a:r>
              <a:rPr lang="en-GB" sz="3600" dirty="0"/>
              <a:t> phi </a:t>
            </a:r>
            <a:r>
              <a:rPr lang="en-GB" sz="3600" dirty="0" err="1"/>
              <a:t>vật</a:t>
            </a:r>
            <a:r>
              <a:rPr lang="en-GB" sz="3600" dirty="0"/>
              <a:t> </a:t>
            </a:r>
            <a:r>
              <a:rPr lang="en-GB" sz="3600" dirty="0" err="1"/>
              <a:t>thể</a:t>
            </a:r>
            <a:r>
              <a:rPr lang="en-GB" sz="3600" dirty="0"/>
              <a:t> </a:t>
            </a:r>
            <a:r>
              <a:rPr lang="en-GB" sz="3600" dirty="0" err="1"/>
              <a:t>đại</a:t>
            </a:r>
            <a:r>
              <a:rPr lang="en-GB" sz="3600" dirty="0"/>
              <a:t> </a:t>
            </a:r>
            <a:r>
              <a:rPr lang="en-GB" sz="3600" dirty="0" err="1"/>
              <a:t>diện</a:t>
            </a:r>
            <a:r>
              <a:rPr lang="en-GB" sz="3600" dirty="0"/>
              <a:t> </a:t>
            </a:r>
            <a:r>
              <a:rPr lang="en-GB" sz="3600" dirty="0" err="1"/>
              <a:t>của</a:t>
            </a:r>
            <a:r>
              <a:rPr lang="en-GB" sz="3600" dirty="0"/>
              <a:t> </a:t>
            </a:r>
            <a:r>
              <a:rPr lang="en-GB" sz="3600" dirty="0" err="1"/>
              <a:t>nhân</a:t>
            </a:r>
            <a:r>
              <a:rPr lang="en-GB" sz="3600" dirty="0"/>
              <a:t> </a:t>
            </a:r>
            <a:r>
              <a:rPr lang="en-GB" sz="3600" dirty="0" err="1"/>
              <a:t>loại</a:t>
            </a:r>
            <a:r>
              <a:rPr lang="en-GB" sz="3600" dirty="0"/>
              <a:t> (2008).</a:t>
            </a:r>
          </a:p>
          <a:p>
            <a:pPr marR="0" algn="just">
              <a:lnSpc>
                <a:spcPct val="150000"/>
              </a:lnSpc>
              <a:spcBef>
                <a:spcPts val="0"/>
              </a:spcBef>
            </a:pPr>
            <a:endParaRPr lang="vi-VN" sz="3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1614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52" y="-59055"/>
            <a:ext cx="18376583" cy="10406063"/>
          </a:xfrm>
          <a:prstGeom prst="rect">
            <a:avLst/>
          </a:prstGeom>
        </p:spPr>
      </p:pic>
    </p:spTree>
    <p:extLst>
      <p:ext uri="{BB962C8B-B14F-4D97-AF65-F5344CB8AC3E}">
        <p14:creationId xmlns:p14="http://schemas.microsoft.com/office/powerpoint/2010/main" val="426519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15175970" y="3576813"/>
            <a:ext cx="6394441" cy="6894276"/>
          </a:xfrm>
          <a:custGeom>
            <a:avLst/>
            <a:gdLst/>
            <a:ahLst/>
            <a:cxnLst/>
            <a:rect l="l" t="t" r="r" b="b"/>
            <a:pathLst>
              <a:path w="6394441" h="6894276">
                <a:moveTo>
                  <a:pt x="6394441" y="0"/>
                </a:moveTo>
                <a:lnTo>
                  <a:pt x="0" y="0"/>
                </a:lnTo>
                <a:lnTo>
                  <a:pt x="0" y="6894277"/>
                </a:lnTo>
                <a:lnTo>
                  <a:pt x="6394441" y="6894277"/>
                </a:lnTo>
                <a:lnTo>
                  <a:pt x="6394441" y="0"/>
                </a:lnTo>
                <a:close/>
              </a:path>
            </a:pathLst>
          </a:custGeom>
          <a:blipFill>
            <a:blip r:embed="rId2"/>
            <a:stretch>
              <a:fillRect/>
            </a:stretch>
          </a:blipFill>
        </p:spPr>
      </p:sp>
      <p:sp>
        <p:nvSpPr>
          <p:cNvPr id="4" name="Freeform 4"/>
          <p:cNvSpPr/>
          <p:nvPr/>
        </p:nvSpPr>
        <p:spPr>
          <a:xfrm>
            <a:off x="-3197221" y="3576813"/>
            <a:ext cx="6394441" cy="6894276"/>
          </a:xfrm>
          <a:custGeom>
            <a:avLst/>
            <a:gdLst/>
            <a:ahLst/>
            <a:cxnLst/>
            <a:rect l="l" t="t" r="r" b="b"/>
            <a:pathLst>
              <a:path w="6394441" h="6894276">
                <a:moveTo>
                  <a:pt x="0" y="0"/>
                </a:moveTo>
                <a:lnTo>
                  <a:pt x="6394442" y="0"/>
                </a:lnTo>
                <a:lnTo>
                  <a:pt x="6394442" y="6894277"/>
                </a:lnTo>
                <a:lnTo>
                  <a:pt x="0" y="6894277"/>
                </a:lnTo>
                <a:lnTo>
                  <a:pt x="0" y="0"/>
                </a:lnTo>
                <a:close/>
              </a:path>
            </a:pathLst>
          </a:custGeom>
          <a:blipFill>
            <a:blip r:embed="rId2"/>
            <a:stretch>
              <a:fillRect/>
            </a:stretch>
          </a:blipFill>
        </p:spPr>
      </p:sp>
      <p:sp>
        <p:nvSpPr>
          <p:cNvPr id="5" name="Freeform 5"/>
          <p:cNvSpPr/>
          <p:nvPr/>
        </p:nvSpPr>
        <p:spPr>
          <a:xfrm>
            <a:off x="-891714" y="8229600"/>
            <a:ext cx="20071429" cy="5369107"/>
          </a:xfrm>
          <a:custGeom>
            <a:avLst/>
            <a:gdLst/>
            <a:ahLst/>
            <a:cxnLst/>
            <a:rect l="l" t="t" r="r" b="b"/>
            <a:pathLst>
              <a:path w="20071429" h="5369107">
                <a:moveTo>
                  <a:pt x="0" y="0"/>
                </a:moveTo>
                <a:lnTo>
                  <a:pt x="20071428" y="0"/>
                </a:lnTo>
                <a:lnTo>
                  <a:pt x="20071428" y="5369107"/>
                </a:lnTo>
                <a:lnTo>
                  <a:pt x="0" y="5369107"/>
                </a:lnTo>
                <a:lnTo>
                  <a:pt x="0" y="0"/>
                </a:lnTo>
                <a:close/>
              </a:path>
            </a:pathLst>
          </a:custGeom>
          <a:blipFill>
            <a:blip r:embed="rId3"/>
            <a:stretch>
              <a:fillRect/>
            </a:stretch>
          </a:blipFill>
        </p:spPr>
      </p:sp>
      <p:sp>
        <p:nvSpPr>
          <p:cNvPr id="9" name="TextBox 9"/>
          <p:cNvSpPr txBox="1"/>
          <p:nvPr/>
        </p:nvSpPr>
        <p:spPr>
          <a:xfrm>
            <a:off x="3977880" y="2247900"/>
            <a:ext cx="10332239" cy="3494546"/>
          </a:xfrm>
          <a:prstGeom prst="rect">
            <a:avLst/>
          </a:prstGeom>
        </p:spPr>
        <p:txBody>
          <a:bodyPr wrap="square" lIns="0" tIns="0" rIns="0" bIns="0" rtlCol="0" anchor="t">
            <a:spAutoFit/>
          </a:bodyPr>
          <a:lstStyle/>
          <a:p>
            <a:pPr algn="ctr">
              <a:lnSpc>
                <a:spcPct val="150000"/>
              </a:lnSpc>
            </a:pPr>
            <a:r>
              <a:rPr lang="vi-VN" sz="8000" b="1">
                <a:solidFill>
                  <a:srgbClr val="C15B1D"/>
                </a:solidFill>
                <a:latin typeface="Arial" panose="020B0604020202020204" pitchFamily="34" charset="0"/>
                <a:cs typeface="Arial" panose="020B0604020202020204" pitchFamily="34" charset="0"/>
              </a:rPr>
              <a:t>CẢM ƠN SỰ </a:t>
            </a:r>
            <a:r>
              <a:rPr lang="en-US" sz="8000" b="1">
                <a:solidFill>
                  <a:srgbClr val="C15B1D"/>
                </a:solidFill>
                <a:latin typeface="Arial" panose="020B0604020202020204" pitchFamily="34" charset="0"/>
                <a:cs typeface="Arial" panose="020B0604020202020204" pitchFamily="34" charset="0"/>
              </a:rPr>
              <a:t>CHÚ Ý</a:t>
            </a:r>
            <a:r>
              <a:rPr lang="vi-VN" sz="8000" b="1">
                <a:solidFill>
                  <a:srgbClr val="C15B1D"/>
                </a:solidFill>
                <a:latin typeface="Arial" panose="020B0604020202020204" pitchFamily="34" charset="0"/>
                <a:cs typeface="Arial" panose="020B0604020202020204" pitchFamily="34" charset="0"/>
              </a:rPr>
              <a:t> CỦA CÁC EM</a:t>
            </a:r>
            <a:r>
              <a:rPr lang="en-US" sz="8000" b="1">
                <a:solidFill>
                  <a:srgbClr val="C15B1D"/>
                </a:solidFill>
                <a:latin typeface="Arial" panose="020B0604020202020204" pitchFamily="34" charset="0"/>
                <a:cs typeface="Arial" panose="020B0604020202020204" pitchFamily="34" charset="0"/>
              </a:rPr>
              <a:t>!</a:t>
            </a:r>
          </a:p>
        </p:txBody>
      </p:sp>
      <p:grpSp>
        <p:nvGrpSpPr>
          <p:cNvPr id="11" name="Group 10">
            <a:extLst>
              <a:ext uri="{FF2B5EF4-FFF2-40B4-BE49-F238E27FC236}">
                <a16:creationId xmlns:a16="http://schemas.microsoft.com/office/drawing/2014/main" id="{2F4E6369-30FA-3CE6-1EBC-C1A19890932B}"/>
              </a:ext>
            </a:extLst>
          </p:cNvPr>
          <p:cNvGrpSpPr/>
          <p:nvPr/>
        </p:nvGrpSpPr>
        <p:grpSpPr>
          <a:xfrm>
            <a:off x="4624671" y="6131721"/>
            <a:ext cx="9047647" cy="1632749"/>
            <a:chOff x="4624671" y="5526326"/>
            <a:chExt cx="9047647" cy="1632749"/>
          </a:xfrm>
        </p:grpSpPr>
        <p:sp>
          <p:nvSpPr>
            <p:cNvPr id="2" name="Freeform 7">
              <a:extLst>
                <a:ext uri="{FF2B5EF4-FFF2-40B4-BE49-F238E27FC236}">
                  <a16:creationId xmlns:a16="http://schemas.microsoft.com/office/drawing/2014/main" id="{86689BA9-8704-D50F-C6FB-BB36FF48593E}"/>
                </a:ext>
              </a:extLst>
            </p:cNvPr>
            <p:cNvSpPr/>
            <p:nvPr/>
          </p:nvSpPr>
          <p:spPr>
            <a:xfrm>
              <a:off x="4624671" y="5526326"/>
              <a:ext cx="9047647" cy="1632749"/>
            </a:xfrm>
            <a:custGeom>
              <a:avLst/>
              <a:gdLst/>
              <a:ahLst/>
              <a:cxnLst/>
              <a:rect l="l" t="t" r="r" b="b"/>
              <a:pathLst>
                <a:path w="2382919" h="257143">
                  <a:moveTo>
                    <a:pt x="43640" y="0"/>
                  </a:moveTo>
                  <a:lnTo>
                    <a:pt x="2339279" y="0"/>
                  </a:lnTo>
                  <a:cubicBezTo>
                    <a:pt x="2363380" y="0"/>
                    <a:pt x="2382919" y="19538"/>
                    <a:pt x="2382919" y="43640"/>
                  </a:cubicBezTo>
                  <a:lnTo>
                    <a:pt x="2382919" y="213503"/>
                  </a:lnTo>
                  <a:cubicBezTo>
                    <a:pt x="2382919" y="225077"/>
                    <a:pt x="2378321" y="236177"/>
                    <a:pt x="2370137" y="244361"/>
                  </a:cubicBezTo>
                  <a:cubicBezTo>
                    <a:pt x="2361953" y="252545"/>
                    <a:pt x="2350853" y="257143"/>
                    <a:pt x="2339279" y="257143"/>
                  </a:cubicBezTo>
                  <a:lnTo>
                    <a:pt x="43640" y="257143"/>
                  </a:lnTo>
                  <a:cubicBezTo>
                    <a:pt x="19538" y="257143"/>
                    <a:pt x="0" y="237604"/>
                    <a:pt x="0" y="213503"/>
                  </a:cubicBezTo>
                  <a:lnTo>
                    <a:pt x="0" y="43640"/>
                  </a:lnTo>
                  <a:cubicBezTo>
                    <a:pt x="0" y="32066"/>
                    <a:pt x="4598" y="20966"/>
                    <a:pt x="12782" y="12782"/>
                  </a:cubicBezTo>
                  <a:cubicBezTo>
                    <a:pt x="20966" y="4598"/>
                    <a:pt x="32066" y="0"/>
                    <a:pt x="43640" y="0"/>
                  </a:cubicBezTo>
                  <a:close/>
                </a:path>
              </a:pathLst>
            </a:custGeom>
            <a:solidFill>
              <a:srgbClr val="000000">
                <a:alpha val="0"/>
              </a:srgbClr>
            </a:solidFill>
            <a:ln w="38100">
              <a:solidFill>
                <a:srgbClr val="F28660"/>
              </a:solidFill>
            </a:ln>
          </p:spPr>
        </p:sp>
        <p:sp>
          <p:nvSpPr>
            <p:cNvPr id="10" name="TextBox 10"/>
            <p:cNvSpPr txBox="1"/>
            <p:nvPr/>
          </p:nvSpPr>
          <p:spPr>
            <a:xfrm>
              <a:off x="5690202" y="5788703"/>
              <a:ext cx="6878068" cy="1107996"/>
            </a:xfrm>
            <a:prstGeom prst="rect">
              <a:avLst/>
            </a:prstGeom>
          </p:spPr>
          <p:txBody>
            <a:bodyPr wrap="square" lIns="0" tIns="0" rIns="0" bIns="0" rtlCol="0" anchor="t">
              <a:spAutoFit/>
            </a:bodyPr>
            <a:lstStyle/>
            <a:p>
              <a:pPr algn="ctr"/>
              <a:r>
                <a:rPr lang="en-US" sz="7200" b="1">
                  <a:solidFill>
                    <a:srgbClr val="000000"/>
                  </a:solidFill>
                  <a:latin typeface="Arial" panose="020B0604020202020204" pitchFamily="34" charset="0"/>
                  <a:cs typeface="Arial" panose="020B0604020202020204" pitchFamily="34" charset="0"/>
                </a:rPr>
                <a:t>HẸN GẶP LẠI!</a:t>
              </a:r>
            </a:p>
          </p:txBody>
        </p:sp>
      </p:grpSp>
    </p:spTree>
    <p:extLst>
      <p:ext uri="{BB962C8B-B14F-4D97-AF65-F5344CB8AC3E}">
        <p14:creationId xmlns:p14="http://schemas.microsoft.com/office/powerpoint/2010/main" val="2645559925"/>
      </p:ext>
    </p:extLst>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91714" y="8229600"/>
            <a:ext cx="20071429" cy="5369107"/>
          </a:xfrm>
          <a:custGeom>
            <a:avLst/>
            <a:gdLst/>
            <a:ahLst/>
            <a:cxnLst/>
            <a:rect l="l" t="t" r="r" b="b"/>
            <a:pathLst>
              <a:path w="20071429" h="5369107">
                <a:moveTo>
                  <a:pt x="0" y="0"/>
                </a:moveTo>
                <a:lnTo>
                  <a:pt x="20071428" y="0"/>
                </a:lnTo>
                <a:lnTo>
                  <a:pt x="20071428" y="5369107"/>
                </a:lnTo>
                <a:lnTo>
                  <a:pt x="0" y="5369107"/>
                </a:lnTo>
                <a:lnTo>
                  <a:pt x="0" y="0"/>
                </a:lnTo>
                <a:close/>
              </a:path>
            </a:pathLst>
          </a:custGeom>
          <a:blipFill>
            <a:blip r:embed="rId2"/>
            <a:stretch>
              <a:fillRect/>
            </a:stretch>
          </a:blipFill>
        </p:spPr>
      </p:sp>
      <p:sp>
        <p:nvSpPr>
          <p:cNvPr id="11" name="Freeform 11"/>
          <p:cNvSpPr/>
          <p:nvPr/>
        </p:nvSpPr>
        <p:spPr>
          <a:xfrm flipH="1">
            <a:off x="0" y="8560661"/>
            <a:ext cx="1754855" cy="1726339"/>
          </a:xfrm>
          <a:custGeom>
            <a:avLst/>
            <a:gdLst/>
            <a:ahLst/>
            <a:cxnLst/>
            <a:rect l="l" t="t" r="r" b="b"/>
            <a:pathLst>
              <a:path w="1754855" h="1726339">
                <a:moveTo>
                  <a:pt x="1754855" y="0"/>
                </a:moveTo>
                <a:lnTo>
                  <a:pt x="0" y="0"/>
                </a:lnTo>
                <a:lnTo>
                  <a:pt x="0" y="1726339"/>
                </a:lnTo>
                <a:lnTo>
                  <a:pt x="1754855" y="1726339"/>
                </a:lnTo>
                <a:lnTo>
                  <a:pt x="1754855" y="0"/>
                </a:lnTo>
                <a:close/>
              </a:path>
            </a:pathLst>
          </a:custGeom>
          <a:blipFill>
            <a:blip r:embed="rId3"/>
            <a:stretch>
              <a:fillRect/>
            </a:stretch>
          </a:blipFill>
        </p:spPr>
      </p:sp>
      <p:sp>
        <p:nvSpPr>
          <p:cNvPr id="13" name="Freeform 13"/>
          <p:cNvSpPr/>
          <p:nvPr/>
        </p:nvSpPr>
        <p:spPr>
          <a:xfrm flipV="1">
            <a:off x="16533145" y="8560661"/>
            <a:ext cx="1754855" cy="1726339"/>
          </a:xfrm>
          <a:custGeom>
            <a:avLst/>
            <a:gdLst/>
            <a:ahLst/>
            <a:cxnLst/>
            <a:rect l="l" t="t" r="r" b="b"/>
            <a:pathLst>
              <a:path w="1754855" h="1726339">
                <a:moveTo>
                  <a:pt x="0" y="1726339"/>
                </a:moveTo>
                <a:lnTo>
                  <a:pt x="1754855" y="1726339"/>
                </a:lnTo>
                <a:lnTo>
                  <a:pt x="1754855" y="0"/>
                </a:lnTo>
                <a:lnTo>
                  <a:pt x="0" y="0"/>
                </a:lnTo>
                <a:lnTo>
                  <a:pt x="0" y="1726339"/>
                </a:lnTo>
                <a:close/>
              </a:path>
            </a:pathLst>
          </a:custGeom>
          <a:blipFill>
            <a:blip r:embed="rId3"/>
            <a:stretch>
              <a:fillRect/>
            </a:stretch>
          </a:blipFill>
        </p:spPr>
      </p:sp>
      <p:sp>
        <p:nvSpPr>
          <p:cNvPr id="14" name="Freeform 14"/>
          <p:cNvSpPr/>
          <p:nvPr/>
        </p:nvSpPr>
        <p:spPr>
          <a:xfrm flipH="1" flipV="1">
            <a:off x="0" y="0"/>
            <a:ext cx="3472298" cy="3415873"/>
          </a:xfrm>
          <a:custGeom>
            <a:avLst/>
            <a:gdLst/>
            <a:ahLst/>
            <a:cxnLst/>
            <a:rect l="l" t="t" r="r" b="b"/>
            <a:pathLst>
              <a:path w="3472298" h="3415873">
                <a:moveTo>
                  <a:pt x="3472298" y="3415873"/>
                </a:moveTo>
                <a:lnTo>
                  <a:pt x="0" y="3415873"/>
                </a:lnTo>
                <a:lnTo>
                  <a:pt x="0" y="0"/>
                </a:lnTo>
                <a:lnTo>
                  <a:pt x="3472298" y="0"/>
                </a:lnTo>
                <a:lnTo>
                  <a:pt x="3472298" y="3415873"/>
                </a:lnTo>
                <a:close/>
              </a:path>
            </a:pathLst>
          </a:custGeom>
          <a:blipFill>
            <a:blip r:embed="rId3"/>
            <a:stretch>
              <a:fillRect/>
            </a:stretch>
          </a:blipFill>
        </p:spPr>
      </p:sp>
      <p:grpSp>
        <p:nvGrpSpPr>
          <p:cNvPr id="15" name="Group 14">
            <a:extLst>
              <a:ext uri="{FF2B5EF4-FFF2-40B4-BE49-F238E27FC236}">
                <a16:creationId xmlns:a16="http://schemas.microsoft.com/office/drawing/2014/main" id="{0896B623-42A5-A3ED-764C-588D4BE7A9E9}"/>
              </a:ext>
            </a:extLst>
          </p:cNvPr>
          <p:cNvGrpSpPr/>
          <p:nvPr/>
        </p:nvGrpSpPr>
        <p:grpSpPr>
          <a:xfrm>
            <a:off x="3352799" y="1409700"/>
            <a:ext cx="11582401" cy="6459771"/>
            <a:chOff x="761999" y="1078544"/>
            <a:chExt cx="11582401" cy="6459771"/>
          </a:xfrm>
        </p:grpSpPr>
        <p:grpSp>
          <p:nvGrpSpPr>
            <p:cNvPr id="16" name="Group 15">
              <a:extLst>
                <a:ext uri="{FF2B5EF4-FFF2-40B4-BE49-F238E27FC236}">
                  <a16:creationId xmlns:a16="http://schemas.microsoft.com/office/drawing/2014/main" id="{18641309-259A-8426-70BE-3014EC21BEE0}"/>
                </a:ext>
              </a:extLst>
            </p:cNvPr>
            <p:cNvGrpSpPr/>
            <p:nvPr/>
          </p:nvGrpSpPr>
          <p:grpSpPr>
            <a:xfrm>
              <a:off x="761999" y="1078544"/>
              <a:ext cx="11582401" cy="6459771"/>
              <a:chOff x="2062447" y="3849699"/>
              <a:chExt cx="8637334" cy="4661466"/>
            </a:xfrm>
          </p:grpSpPr>
          <p:grpSp>
            <p:nvGrpSpPr>
              <p:cNvPr id="18" name="Group 17">
                <a:extLst>
                  <a:ext uri="{FF2B5EF4-FFF2-40B4-BE49-F238E27FC236}">
                    <a16:creationId xmlns:a16="http://schemas.microsoft.com/office/drawing/2014/main" id="{A22CC29F-20C1-38B5-7ED8-20E82E3506F2}"/>
                  </a:ext>
                </a:extLst>
              </p:cNvPr>
              <p:cNvGrpSpPr/>
              <p:nvPr/>
            </p:nvGrpSpPr>
            <p:grpSpPr>
              <a:xfrm>
                <a:off x="2062447" y="3849699"/>
                <a:ext cx="8637334" cy="4661466"/>
                <a:chOff x="11682609" y="3263476"/>
                <a:chExt cx="8637334" cy="4661466"/>
              </a:xfrm>
            </p:grpSpPr>
            <p:pic>
              <p:nvPicPr>
                <p:cNvPr id="20" name="Picture 8">
                  <a:extLst>
                    <a:ext uri="{FF2B5EF4-FFF2-40B4-BE49-F238E27FC236}">
                      <a16:creationId xmlns:a16="http://schemas.microsoft.com/office/drawing/2014/main" id="{BBA2CDA7-3B12-9385-47DA-D2B18AD6D69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03315" y="3354868"/>
                  <a:ext cx="530362" cy="529699"/>
                </a:xfrm>
                <a:prstGeom prst="rect">
                  <a:avLst/>
                </a:prstGeom>
              </p:spPr>
            </p:pic>
            <p:pic>
              <p:nvPicPr>
                <p:cNvPr id="21" name="Picture 12">
                  <a:extLst>
                    <a:ext uri="{FF2B5EF4-FFF2-40B4-BE49-F238E27FC236}">
                      <a16:creationId xmlns:a16="http://schemas.microsoft.com/office/drawing/2014/main" id="{4A95EAAE-708C-64BA-A4E1-7EC1C0F212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005197" y="3263476"/>
                  <a:ext cx="3799822" cy="1173228"/>
                </a:xfrm>
                <a:prstGeom prst="rect">
                  <a:avLst/>
                </a:prstGeom>
              </p:spPr>
            </p:pic>
            <p:pic>
              <p:nvPicPr>
                <p:cNvPr id="22" name="Picture 14">
                  <a:extLst>
                    <a:ext uri="{FF2B5EF4-FFF2-40B4-BE49-F238E27FC236}">
                      <a16:creationId xmlns:a16="http://schemas.microsoft.com/office/drawing/2014/main" id="{788AA5E8-CF29-432F-76B6-16BA6BFFA3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682609" y="4388449"/>
                  <a:ext cx="8637334" cy="3536493"/>
                </a:xfrm>
                <a:prstGeom prst="rect">
                  <a:avLst/>
                </a:prstGeom>
              </p:spPr>
            </p:pic>
          </p:grpSp>
          <p:sp>
            <p:nvSpPr>
              <p:cNvPr id="19" name="TextBox 18">
                <a:extLst>
                  <a:ext uri="{FF2B5EF4-FFF2-40B4-BE49-F238E27FC236}">
                    <a16:creationId xmlns:a16="http://schemas.microsoft.com/office/drawing/2014/main" id="{81A230BB-76D1-A54B-8C27-312C699C145D}"/>
                  </a:ext>
                </a:extLst>
              </p:cNvPr>
              <p:cNvSpPr txBox="1"/>
              <p:nvPr/>
            </p:nvSpPr>
            <p:spPr>
              <a:xfrm>
                <a:off x="2941839" y="3955623"/>
                <a:ext cx="2686213" cy="855024"/>
              </a:xfrm>
              <a:prstGeom prst="rect">
                <a:avLst/>
              </a:prstGeom>
              <a:noFill/>
            </p:spPr>
            <p:txBody>
              <a:bodyPr wrap="square">
                <a:spAutoFit/>
              </a:bodyPr>
              <a:lstStyle/>
              <a:p>
                <a:pPr algn="ctr">
                  <a:lnSpc>
                    <a:spcPct val="150000"/>
                  </a:lnSpc>
                  <a:spcBef>
                    <a:spcPts val="600"/>
                  </a:spcBef>
                  <a:spcAft>
                    <a:spcPts val="1000"/>
                  </a:spcAft>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PHẦN 1</a:t>
                </a:r>
                <a:endParaRPr lang="vi-VN" sz="5400" b="1" i="1">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9CB1FCC8-B4DE-C5DA-2019-D716F374AE4B}"/>
                </a:ext>
              </a:extLst>
            </p:cNvPr>
            <p:cNvSpPr txBox="1"/>
            <p:nvPr/>
          </p:nvSpPr>
          <p:spPr>
            <a:xfrm>
              <a:off x="973688" y="3498206"/>
              <a:ext cx="11159021" cy="2951064"/>
            </a:xfrm>
            <a:prstGeom prst="rect">
              <a:avLst/>
            </a:prstGeom>
            <a:noFill/>
          </p:spPr>
          <p:txBody>
            <a:bodyPr wrap="square">
              <a:spAutoFit/>
            </a:bodyPr>
            <a:lstStyle/>
            <a:p>
              <a:pPr algn="ctr">
                <a:lnSpc>
                  <a:spcPct val="150000"/>
                </a:lnSpc>
              </a:pPr>
              <a:r>
                <a:rPr lang="vi-VN" sz="6600" b="1">
                  <a:solidFill>
                    <a:srgbClr val="5C493E"/>
                  </a:solidFill>
                  <a:latin typeface="Arial" panose="020B0604020202020204" pitchFamily="34" charset="0"/>
                  <a:cs typeface="Arial" panose="020B0604020202020204" pitchFamily="34" charset="0"/>
                </a:rPr>
                <a:t>THƯỜNG THỨC ÂM NHẠC</a:t>
              </a:r>
              <a:r>
                <a:rPr lang="en-US" sz="6600" b="1">
                  <a:solidFill>
                    <a:srgbClr val="5C493E"/>
                  </a:solidFill>
                  <a:latin typeface="Arial" panose="020B0604020202020204" pitchFamily="34" charset="0"/>
                  <a:cs typeface="Arial" panose="020B0604020202020204" pitchFamily="34" charset="0"/>
                </a:rPr>
                <a:t>:</a:t>
              </a:r>
              <a:r>
                <a:rPr lang="vi-VN" sz="6600" b="1">
                  <a:solidFill>
                    <a:srgbClr val="5C493E"/>
                  </a:solidFill>
                  <a:latin typeface="Arial" panose="020B0604020202020204" pitchFamily="34" charset="0"/>
                  <a:cs typeface="Arial" panose="020B0604020202020204" pitchFamily="34" charset="0"/>
                </a:rPr>
                <a:t> GIỚI THIỆU ĐÀN TRANH</a:t>
              </a:r>
              <a:endParaRPr lang="en-US" sz="6600" b="1" dirty="0">
                <a:solidFill>
                  <a:srgbClr val="5C493E"/>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91714" y="8229600"/>
            <a:ext cx="20071429" cy="5369107"/>
          </a:xfrm>
          <a:custGeom>
            <a:avLst/>
            <a:gdLst/>
            <a:ahLst/>
            <a:cxnLst/>
            <a:rect l="l" t="t" r="r" b="b"/>
            <a:pathLst>
              <a:path w="20071429" h="5369107">
                <a:moveTo>
                  <a:pt x="0" y="0"/>
                </a:moveTo>
                <a:lnTo>
                  <a:pt x="20071428" y="0"/>
                </a:lnTo>
                <a:lnTo>
                  <a:pt x="20071428" y="5369107"/>
                </a:lnTo>
                <a:lnTo>
                  <a:pt x="0" y="5369107"/>
                </a:lnTo>
                <a:lnTo>
                  <a:pt x="0" y="0"/>
                </a:lnTo>
                <a:close/>
              </a:path>
            </a:pathLst>
          </a:custGeom>
          <a:blipFill>
            <a:blip r:embed="rId2"/>
            <a:stretch>
              <a:fillRect/>
            </a:stretch>
          </a:blipFill>
        </p:spPr>
      </p:sp>
      <p:sp>
        <p:nvSpPr>
          <p:cNvPr id="13" name="Freeform 13"/>
          <p:cNvSpPr/>
          <p:nvPr/>
        </p:nvSpPr>
        <p:spPr>
          <a:xfrm rot="-7775512" flipV="1">
            <a:off x="-172701" y="8304044"/>
            <a:ext cx="2402803" cy="2057400"/>
          </a:xfrm>
          <a:custGeom>
            <a:avLst/>
            <a:gdLst/>
            <a:ahLst/>
            <a:cxnLst/>
            <a:rect l="l" t="t" r="r" b="b"/>
            <a:pathLst>
              <a:path w="2402803" h="2057400">
                <a:moveTo>
                  <a:pt x="0" y="2057400"/>
                </a:moveTo>
                <a:lnTo>
                  <a:pt x="2402802" y="2057400"/>
                </a:lnTo>
                <a:lnTo>
                  <a:pt x="2402802" y="0"/>
                </a:lnTo>
                <a:lnTo>
                  <a:pt x="0" y="0"/>
                </a:lnTo>
                <a:lnTo>
                  <a:pt x="0" y="205740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369698" flipV="1">
            <a:off x="16057899" y="8304044"/>
            <a:ext cx="2402803" cy="2057400"/>
          </a:xfrm>
          <a:custGeom>
            <a:avLst/>
            <a:gdLst/>
            <a:ahLst/>
            <a:cxnLst/>
            <a:rect l="l" t="t" r="r" b="b"/>
            <a:pathLst>
              <a:path w="2402803" h="2057400">
                <a:moveTo>
                  <a:pt x="0" y="2057400"/>
                </a:moveTo>
                <a:lnTo>
                  <a:pt x="2402802" y="2057400"/>
                </a:lnTo>
                <a:lnTo>
                  <a:pt x="2402802" y="0"/>
                </a:lnTo>
                <a:lnTo>
                  <a:pt x="0" y="0"/>
                </a:lnTo>
                <a:lnTo>
                  <a:pt x="0" y="205740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5" name="TextBox 14">
            <a:extLst>
              <a:ext uri="{FF2B5EF4-FFF2-40B4-BE49-F238E27FC236}">
                <a16:creationId xmlns:a16="http://schemas.microsoft.com/office/drawing/2014/main" id="{EA98E70F-3DE0-F8F2-C3B6-0158376A429B}"/>
              </a:ext>
            </a:extLst>
          </p:cNvPr>
          <p:cNvSpPr txBox="1"/>
          <p:nvPr/>
        </p:nvSpPr>
        <p:spPr>
          <a:xfrm>
            <a:off x="4572000" y="959703"/>
            <a:ext cx="9144000" cy="830997"/>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1. </a:t>
            </a:r>
            <a:r>
              <a:rPr lang="en-US" sz="4800" b="1" dirty="0" err="1">
                <a:solidFill>
                  <a:srgbClr val="FF0000"/>
                </a:solidFill>
                <a:latin typeface="Arial" panose="020B0604020202020204" pitchFamily="34" charset="0"/>
                <a:cs typeface="Arial" panose="020B0604020202020204" pitchFamily="34" charset="0"/>
              </a:rPr>
              <a:t>Tìm</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hiểu</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về</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đàn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tranh</a:t>
            </a:r>
            <a:endParaRPr lang="en-US" sz="4800" b="1" dirty="0">
              <a:solidFill>
                <a:srgbClr val="FF0000"/>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86567533-BADF-3E02-85CC-AC59C8D0775F}"/>
              </a:ext>
            </a:extLst>
          </p:cNvPr>
          <p:cNvGrpSpPr/>
          <p:nvPr/>
        </p:nvGrpSpPr>
        <p:grpSpPr>
          <a:xfrm>
            <a:off x="890223" y="1888722"/>
            <a:ext cx="6386051" cy="6340878"/>
            <a:chOff x="1060655" y="1473611"/>
            <a:chExt cx="6386051" cy="6340878"/>
          </a:xfrm>
        </p:grpSpPr>
        <p:sp>
          <p:nvSpPr>
            <p:cNvPr id="18" name="TextBox 17">
              <a:extLst>
                <a:ext uri="{FF2B5EF4-FFF2-40B4-BE49-F238E27FC236}">
                  <a16:creationId xmlns:a16="http://schemas.microsoft.com/office/drawing/2014/main" id="{D65589B6-2A10-80D6-57EE-510BD711CF6C}"/>
                </a:ext>
              </a:extLst>
            </p:cNvPr>
            <p:cNvSpPr txBox="1"/>
            <p:nvPr/>
          </p:nvSpPr>
          <p:spPr>
            <a:xfrm>
              <a:off x="1060655" y="3219577"/>
              <a:ext cx="6386051"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Em đã thấy cây đàn tranh ở đâu chưa?</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Em được xem trình diễn </a:t>
              </a:r>
              <a:r>
                <a:rPr lang="vi-VN" sz="4000" dirty="0" smtClean="0">
                  <a:latin typeface="Arial" panose="020B0604020202020204" pitchFamily="34" charset="0"/>
                  <a:cs typeface="Arial" panose="020B0604020202020204" pitchFamily="34" charset="0"/>
                </a:rPr>
                <a:t>đàn tranh </a:t>
              </a:r>
              <a:r>
                <a:rPr lang="vi-VN" sz="4000" dirty="0">
                  <a:latin typeface="Arial" panose="020B0604020202020204" pitchFamily="34" charset="0"/>
                  <a:cs typeface="Arial" panose="020B0604020202020204" pitchFamily="34" charset="0"/>
                </a:rPr>
                <a:t>chưa? </a:t>
              </a:r>
              <a:r>
                <a:rPr lang="vi-VN" sz="4000" dirty="0" smtClean="0">
                  <a:latin typeface="Arial" panose="020B0604020202020204" pitchFamily="34" charset="0"/>
                  <a:cs typeface="Arial" panose="020B0604020202020204" pitchFamily="34" charset="0"/>
                </a:rPr>
                <a:t>Nếu có thì em </a:t>
              </a:r>
              <a:r>
                <a:rPr lang="vi-VN" sz="4000" dirty="0">
                  <a:latin typeface="Arial" panose="020B0604020202020204" pitchFamily="34" charset="0"/>
                  <a:cs typeface="Arial" panose="020B0604020202020204" pitchFamily="34" charset="0"/>
                </a:rPr>
                <a:t>được xem ở đâu?</a:t>
              </a:r>
            </a:p>
          </p:txBody>
        </p:sp>
        <p:pic>
          <p:nvPicPr>
            <p:cNvPr id="19" name="Picture 24">
              <a:extLst>
                <a:ext uri="{FF2B5EF4-FFF2-40B4-BE49-F238E27FC236}">
                  <a16:creationId xmlns:a16="http://schemas.microsoft.com/office/drawing/2014/main" id="{C0BFE94F-D64A-915C-0DAA-559BACAA6506}"/>
                </a:ext>
              </a:extLst>
            </p:cNvPr>
            <p:cNvPicPr>
              <a:picLocks noChangeAspect="1"/>
            </p:cNvPicPr>
            <p:nvPr/>
          </p:nvPicPr>
          <p:blipFill>
            <a:blip r:embed="rId7"/>
            <a:srcRect/>
            <a:stretch>
              <a:fillRect/>
            </a:stretch>
          </p:blipFill>
          <p:spPr>
            <a:xfrm>
              <a:off x="2895600" y="1473611"/>
              <a:ext cx="2430168" cy="19978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91714" y="8229600"/>
            <a:ext cx="20071429" cy="5369107"/>
          </a:xfrm>
          <a:custGeom>
            <a:avLst/>
            <a:gdLst/>
            <a:ahLst/>
            <a:cxnLst/>
            <a:rect l="l" t="t" r="r" b="b"/>
            <a:pathLst>
              <a:path w="20071429" h="5369107">
                <a:moveTo>
                  <a:pt x="0" y="0"/>
                </a:moveTo>
                <a:lnTo>
                  <a:pt x="20071428" y="0"/>
                </a:lnTo>
                <a:lnTo>
                  <a:pt x="20071428" y="5369107"/>
                </a:lnTo>
                <a:lnTo>
                  <a:pt x="0" y="5369107"/>
                </a:lnTo>
                <a:lnTo>
                  <a:pt x="0" y="0"/>
                </a:lnTo>
                <a:close/>
              </a:path>
            </a:pathLst>
          </a:custGeom>
          <a:blipFill>
            <a:blip r:embed="rId2"/>
            <a:stretch>
              <a:fillRect/>
            </a:stretch>
          </a:blipFill>
        </p:spPr>
      </p:sp>
      <p:sp>
        <p:nvSpPr>
          <p:cNvPr id="12" name="Freeform 12"/>
          <p:cNvSpPr/>
          <p:nvPr/>
        </p:nvSpPr>
        <p:spPr>
          <a:xfrm rot="8369698" flipV="1">
            <a:off x="16591687" y="8501702"/>
            <a:ext cx="1941945" cy="1662790"/>
          </a:xfrm>
          <a:custGeom>
            <a:avLst/>
            <a:gdLst/>
            <a:ahLst/>
            <a:cxnLst/>
            <a:rect l="l" t="t" r="r" b="b"/>
            <a:pathLst>
              <a:path w="1941945" h="1662790">
                <a:moveTo>
                  <a:pt x="0" y="1662790"/>
                </a:moveTo>
                <a:lnTo>
                  <a:pt x="1941944" y="1662790"/>
                </a:lnTo>
                <a:lnTo>
                  <a:pt x="1941944" y="0"/>
                </a:lnTo>
                <a:lnTo>
                  <a:pt x="0" y="0"/>
                </a:lnTo>
                <a:lnTo>
                  <a:pt x="0" y="166279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5" name="TextBox 24">
            <a:extLst>
              <a:ext uri="{FF2B5EF4-FFF2-40B4-BE49-F238E27FC236}">
                <a16:creationId xmlns:a16="http://schemas.microsoft.com/office/drawing/2014/main" id="{24527B7F-E285-9BB4-96E8-0E878508C92C}"/>
              </a:ext>
            </a:extLst>
          </p:cNvPr>
          <p:cNvSpPr txBox="1"/>
          <p:nvPr/>
        </p:nvSpPr>
        <p:spPr>
          <a:xfrm>
            <a:off x="3937729" y="326787"/>
            <a:ext cx="10599024" cy="1081002"/>
          </a:xfrm>
          <a:prstGeom prst="rect">
            <a:avLst/>
          </a:prstGeom>
          <a:noFill/>
        </p:spPr>
        <p:txBody>
          <a:bodyPr wrap="square">
            <a:spAutoFit/>
          </a:bodyPr>
          <a:lstStyle/>
          <a:p>
            <a:pPr algn="ctr">
              <a:lnSpc>
                <a:spcPct val="150000"/>
              </a:lnSpc>
            </a:pPr>
            <a:r>
              <a:rPr lang="en-US" sz="4800" b="1" dirty="0">
                <a:solidFill>
                  <a:srgbClr val="C15B1D"/>
                </a:solidFill>
                <a:latin typeface="Arial" panose="020B0604020202020204" pitchFamily="34" charset="0"/>
                <a:cs typeface="Arial" panose="020B0604020202020204" pitchFamily="34" charset="0"/>
              </a:rPr>
              <a:t>THẢO LUẬN NHÓM</a:t>
            </a:r>
            <a:endParaRPr lang="en-US" sz="4800" b="1" dirty="0">
              <a:solidFill>
                <a:srgbClr val="C15B1D"/>
              </a:solidFill>
            </a:endParaRPr>
          </a:p>
        </p:txBody>
      </p:sp>
      <p:sp>
        <p:nvSpPr>
          <p:cNvPr id="26" name="TextBox 25">
            <a:extLst>
              <a:ext uri="{FF2B5EF4-FFF2-40B4-BE49-F238E27FC236}">
                <a16:creationId xmlns:a16="http://schemas.microsoft.com/office/drawing/2014/main" id="{D10EAA09-DEAC-8F88-4899-40632BA04043}"/>
              </a:ext>
            </a:extLst>
          </p:cNvPr>
          <p:cNvSpPr txBox="1"/>
          <p:nvPr/>
        </p:nvSpPr>
        <p:spPr>
          <a:xfrm>
            <a:off x="609600" y="1497469"/>
            <a:ext cx="8921091" cy="7292061"/>
          </a:xfrm>
          <a:prstGeom prst="rect">
            <a:avLst/>
          </a:prstGeom>
          <a:noFill/>
        </p:spPr>
        <p:txBody>
          <a:bodyPr wrap="square">
            <a:spAutoFit/>
          </a:bodyPr>
          <a:lstStyle/>
          <a:p>
            <a:pPr algn="just">
              <a:lnSpc>
                <a:spcPct val="150000"/>
              </a:lnSpc>
              <a:spcAft>
                <a:spcPts val="1000"/>
              </a:spcAft>
            </a:pPr>
            <a:r>
              <a:rPr lang="en-US" sz="3600" b="1" i="1" dirty="0" err="1">
                <a:solidFill>
                  <a:srgbClr val="FF0000"/>
                </a:solidFill>
                <a:latin typeface="Arial" panose="020B0604020202020204" pitchFamily="34" charset="0"/>
                <a:cs typeface="Arial" panose="020B0604020202020204" pitchFamily="34" charset="0"/>
              </a:rPr>
              <a:t>Đọc</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thông</a:t>
            </a:r>
            <a:r>
              <a:rPr lang="en-US" sz="3600" b="1" i="1" dirty="0">
                <a:solidFill>
                  <a:srgbClr val="FF0000"/>
                </a:solidFill>
                <a:latin typeface="Arial" panose="020B0604020202020204" pitchFamily="34" charset="0"/>
                <a:cs typeface="Arial" panose="020B0604020202020204" pitchFamily="34" charset="0"/>
              </a:rPr>
              <a:t> tin </a:t>
            </a:r>
            <a:r>
              <a:rPr lang="en-US" sz="3600" b="1" i="1" dirty="0" err="1">
                <a:solidFill>
                  <a:srgbClr val="FF0000"/>
                </a:solidFill>
                <a:latin typeface="Arial" panose="020B0604020202020204" pitchFamily="34" charset="0"/>
                <a:cs typeface="Arial" panose="020B0604020202020204" pitchFamily="34" charset="0"/>
              </a:rPr>
              <a:t>và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quan</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sát</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hình</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ảnh</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đàn</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tranh</a:t>
            </a:r>
            <a:r>
              <a:rPr lang="en-US" sz="3600" b="1" i="1" dirty="0">
                <a:solidFill>
                  <a:srgbClr val="FF0000"/>
                </a:solidFill>
                <a:latin typeface="Arial" panose="020B0604020202020204" pitchFamily="34" charset="0"/>
                <a:cs typeface="Arial" panose="020B0604020202020204" pitchFamily="34" charset="0"/>
              </a:rPr>
              <a:t> – SGK tr.18, 19 </a:t>
            </a:r>
            <a:r>
              <a:rPr lang="en-US" sz="3600" b="1" i="1" dirty="0" err="1">
                <a:solidFill>
                  <a:srgbClr val="FF0000"/>
                </a:solidFill>
                <a:latin typeface="Arial" panose="020B0604020202020204" pitchFamily="34" charset="0"/>
                <a:cs typeface="Arial" panose="020B0604020202020204" pitchFamily="34" charset="0"/>
              </a:rPr>
              <a:t>và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trả</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lời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câu</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hỏi</a:t>
            </a:r>
            <a:r>
              <a:rPr lang="en-US" sz="3600" b="1" i="1" dirty="0">
                <a:solidFill>
                  <a:srgbClr val="FF0000"/>
                </a:solidFill>
                <a:latin typeface="Arial" panose="020B0604020202020204" pitchFamily="34" charset="0"/>
                <a:cs typeface="Arial" panose="020B0604020202020204" pitchFamily="34" charset="0"/>
              </a:rPr>
              <a:t>:</a:t>
            </a:r>
            <a:endParaRPr lang="en-US" sz="3600" dirty="0">
              <a:effectLst/>
              <a:ea typeface="Calibri" panose="020F0502020204030204" pitchFamily="34" charset="0"/>
            </a:endParaRPr>
          </a:p>
          <a:p>
            <a:pPr marL="457200" marR="0" indent="-457200" algn="just">
              <a:lnSpc>
                <a:spcPct val="150000"/>
              </a:lnSpc>
              <a:spcBef>
                <a:spcPts val="0"/>
              </a:spcBef>
              <a:spcAft>
                <a:spcPts val="1000"/>
              </a:spcAft>
              <a:buFont typeface="Arial" panose="020B0604020202020204" pitchFamily="34" charset="0"/>
              <a:buChar char="•"/>
            </a:pPr>
            <a:r>
              <a:rPr lang="vi-VN" sz="3600" dirty="0">
                <a:effectLst/>
                <a:ea typeface="Calibri" panose="020F0502020204030204" pitchFamily="34" charset="0"/>
              </a:rPr>
              <a:t>Đàn tranh có hình dáng như thế nào? </a:t>
            </a:r>
            <a:endParaRPr lang="en-US" sz="3600" dirty="0">
              <a:effectLst/>
              <a:ea typeface="Calibri" panose="020F0502020204030204" pitchFamily="34" charset="0"/>
            </a:endParaRPr>
          </a:p>
          <a:p>
            <a:pPr marL="457200" marR="0" indent="-457200" algn="just">
              <a:lnSpc>
                <a:spcPct val="150000"/>
              </a:lnSpc>
              <a:spcBef>
                <a:spcPts val="0"/>
              </a:spcBef>
              <a:spcAft>
                <a:spcPts val="1000"/>
              </a:spcAft>
              <a:buFont typeface="Arial" panose="020B0604020202020204" pitchFamily="34" charset="0"/>
              <a:buChar char="•"/>
            </a:pPr>
            <a:r>
              <a:rPr lang="vi-VN" sz="3600" dirty="0">
                <a:effectLst/>
                <a:ea typeface="Calibri" panose="020F0502020204030204" pitchFamily="34" charset="0"/>
              </a:rPr>
              <a:t>Đàn tranh có mấy dây? </a:t>
            </a:r>
            <a:endParaRPr lang="en-US" sz="3600" dirty="0">
              <a:effectLst/>
              <a:ea typeface="Calibri" panose="020F0502020204030204" pitchFamily="34" charset="0"/>
            </a:endParaRPr>
          </a:p>
          <a:p>
            <a:pPr marL="457200" marR="0" indent="-457200" algn="just">
              <a:lnSpc>
                <a:spcPct val="150000"/>
              </a:lnSpc>
              <a:spcBef>
                <a:spcPts val="0"/>
              </a:spcBef>
              <a:spcAft>
                <a:spcPts val="1000"/>
              </a:spcAft>
              <a:buFont typeface="Arial" panose="020B0604020202020204" pitchFamily="34" charset="0"/>
              <a:buChar char="•"/>
            </a:pPr>
            <a:r>
              <a:rPr lang="vi-VN" sz="3600" dirty="0">
                <a:effectLst/>
                <a:ea typeface="Calibri" panose="020F0502020204030204" pitchFamily="34" charset="0"/>
              </a:rPr>
              <a:t>Người ta chơi đàn tranh bằng cách nào? </a:t>
            </a:r>
            <a:endParaRPr lang="en-US" sz="3600" dirty="0">
              <a:effectLst/>
              <a:ea typeface="Calibri" panose="020F0502020204030204" pitchFamily="34" charset="0"/>
            </a:endParaRPr>
          </a:p>
          <a:p>
            <a:pPr marL="457200" marR="0" indent="-457200" algn="just">
              <a:lnSpc>
                <a:spcPct val="150000"/>
              </a:lnSpc>
              <a:spcBef>
                <a:spcPts val="0"/>
              </a:spcBef>
              <a:spcAft>
                <a:spcPts val="1000"/>
              </a:spcAft>
              <a:buFont typeface="Arial" panose="020B0604020202020204" pitchFamily="34" charset="0"/>
              <a:buChar char="•"/>
            </a:pPr>
            <a:r>
              <a:rPr lang="vi-VN" sz="3600" dirty="0">
                <a:effectLst/>
                <a:ea typeface="Calibri" panose="020F0502020204030204" pitchFamily="34" charset="0"/>
              </a:rPr>
              <a:t>Âm sắc của đàn tranh như thế nào? </a:t>
            </a:r>
            <a:endParaRPr lang="en-US" sz="3600" dirty="0">
              <a:effectLst/>
              <a:ea typeface="Calibri" panose="020F0502020204030204" pitchFamily="34" charset="0"/>
            </a:endParaRPr>
          </a:p>
          <a:p>
            <a:pPr marL="457200" marR="0" indent="-457200" algn="just">
              <a:lnSpc>
                <a:spcPct val="150000"/>
              </a:lnSpc>
              <a:spcBef>
                <a:spcPts val="0"/>
              </a:spcBef>
              <a:spcAft>
                <a:spcPts val="1000"/>
              </a:spcAft>
              <a:buFont typeface="Arial" panose="020B0604020202020204" pitchFamily="34" charset="0"/>
              <a:buChar char="•"/>
            </a:pPr>
            <a:r>
              <a:rPr lang="vi-VN" sz="3600" dirty="0">
                <a:effectLst/>
                <a:ea typeface="Calibri" panose="020F0502020204030204" pitchFamily="34" charset="0"/>
              </a:rPr>
              <a:t>Đàn tranh có thể được sử dụng với những hình thức biểu diễn nào?</a:t>
            </a:r>
            <a:endParaRPr lang="en-US" sz="3600" dirty="0">
              <a:effectLst/>
              <a:ea typeface="Calibri" panose="020F0502020204030204" pitchFamily="34" charset="0"/>
            </a:endParaRPr>
          </a:p>
        </p:txBody>
      </p:sp>
      <p:pic>
        <p:nvPicPr>
          <p:cNvPr id="28" name="Picture 27" descr="A close-up of a musical instrument&#10;&#10;Description automatically generated">
            <a:extLst>
              <a:ext uri="{FF2B5EF4-FFF2-40B4-BE49-F238E27FC236}">
                <a16:creationId xmlns:a16="http://schemas.microsoft.com/office/drawing/2014/main" id="{16BE0F87-5C6D-6426-2ABF-C5F0C448068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529"/>
          <a:stretch/>
        </p:blipFill>
        <p:spPr>
          <a:xfrm>
            <a:off x="9869466" y="4076700"/>
            <a:ext cx="7808934" cy="34215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randombar(horizontal)">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891714" y="8229600"/>
            <a:ext cx="20071429" cy="5369107"/>
          </a:xfrm>
          <a:custGeom>
            <a:avLst/>
            <a:gdLst/>
            <a:ahLst/>
            <a:cxnLst/>
            <a:rect l="l" t="t" r="r" b="b"/>
            <a:pathLst>
              <a:path w="20071429" h="5369107">
                <a:moveTo>
                  <a:pt x="0" y="0"/>
                </a:moveTo>
                <a:lnTo>
                  <a:pt x="20071428" y="0"/>
                </a:lnTo>
                <a:lnTo>
                  <a:pt x="20071428" y="5369107"/>
                </a:lnTo>
                <a:lnTo>
                  <a:pt x="0" y="5369107"/>
                </a:lnTo>
                <a:lnTo>
                  <a:pt x="0" y="0"/>
                </a:lnTo>
                <a:close/>
              </a:path>
            </a:pathLst>
          </a:custGeom>
          <a:blipFill>
            <a:blip r:embed="rId2"/>
            <a:stretch>
              <a:fillRect/>
            </a:stretch>
          </a:blipFill>
        </p:spPr>
      </p:sp>
      <p:sp>
        <p:nvSpPr>
          <p:cNvPr id="27" name="TextBox 26">
            <a:extLst>
              <a:ext uri="{FF2B5EF4-FFF2-40B4-BE49-F238E27FC236}">
                <a16:creationId xmlns:a16="http://schemas.microsoft.com/office/drawing/2014/main" id="{5618F76F-8FC6-2D84-AE78-9695D5F53FED}"/>
              </a:ext>
            </a:extLst>
          </p:cNvPr>
          <p:cNvSpPr txBox="1"/>
          <p:nvPr/>
        </p:nvSpPr>
        <p:spPr>
          <a:xfrm>
            <a:off x="2133600" y="1624985"/>
            <a:ext cx="14020800" cy="4975657"/>
          </a:xfrm>
          <a:prstGeom prst="rect">
            <a:avLst/>
          </a:prstGeom>
          <a:noFill/>
        </p:spPr>
        <p:txBody>
          <a:bodyPr wrap="square">
            <a:spAutoFit/>
          </a:bodyPr>
          <a:lstStyle/>
          <a:p>
            <a:pPr marL="457200" marR="0" indent="-457200" algn="just">
              <a:lnSpc>
                <a:spcPct val="150000"/>
              </a:lnSpc>
              <a:spcBef>
                <a:spcPts val="0"/>
              </a:spcBef>
              <a:buFont typeface="Arial" panose="020B0604020202020204" pitchFamily="34" charset="0"/>
              <a:buChar char="•"/>
            </a:pPr>
            <a:r>
              <a:rPr lang="vi-VN" sz="3600" smtClean="0">
                <a:latin typeface="Arial" panose="020B0604020202020204" pitchFamily="34" charset="0"/>
                <a:ea typeface="Calibri" panose="020F0502020204030204" pitchFamily="34" charset="0"/>
                <a:cs typeface="Arial" panose="020B0604020202020204" pitchFamily="34" charset="0"/>
              </a:rPr>
              <a:t>Đàn tranh ( thập lục cầm) l</a:t>
            </a:r>
            <a:r>
              <a:rPr lang="en-US" sz="3600" smtClean="0">
                <a:effectLst/>
                <a:latin typeface="Arial" panose="020B0604020202020204" pitchFamily="34" charset="0"/>
                <a:ea typeface="Calibri" panose="020F0502020204030204" pitchFamily="34" charset="0"/>
                <a:cs typeface="Arial" panose="020B0604020202020204" pitchFamily="34" charset="0"/>
              </a:rPr>
              <a:t>à </a:t>
            </a:r>
            <a:r>
              <a:rPr lang="en-US" sz="3600" dirty="0" err="1">
                <a:effectLst/>
                <a:latin typeface="Arial" panose="020B0604020202020204" pitchFamily="34" charset="0"/>
                <a:ea typeface="Calibri" panose="020F0502020204030204" pitchFamily="34" charset="0"/>
                <a:cs typeface="Arial" panose="020B0604020202020204" pitchFamily="34" charset="0"/>
              </a:rPr>
              <a:t>nhạc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cụ</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truyền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thống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Việt</a:t>
            </a:r>
            <a:r>
              <a:rPr lang="en-US" sz="3600" dirty="0">
                <a:effectLst/>
                <a:latin typeface="Arial" panose="020B0604020202020204" pitchFamily="34" charset="0"/>
                <a:ea typeface="Calibri" panose="020F0502020204030204" pitchFamily="34" charset="0"/>
                <a:cs typeface="Arial" panose="020B0604020202020204" pitchFamily="34" charset="0"/>
              </a:rPr>
              <a:t> Nam.</a:t>
            </a:r>
          </a:p>
          <a:p>
            <a:pPr marL="457200" marR="0" indent="-457200" algn="just">
              <a:lnSpc>
                <a:spcPct val="150000"/>
              </a:lnSpc>
              <a:spcBef>
                <a:spcPts val="0"/>
              </a:spcBef>
              <a:buFont typeface="Arial" panose="020B0604020202020204" pitchFamily="34" charset="0"/>
              <a:buChar char="•"/>
            </a:pP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dáng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hình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hộp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dài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16 </a:t>
            </a:r>
            <a:r>
              <a:rPr lang="en-US" sz="3600" dirty="0" err="1">
                <a:effectLst/>
                <a:latin typeface="Arial" panose="020B0604020202020204" pitchFamily="34" charset="0"/>
                <a:ea typeface="Calibri" panose="020F0502020204030204" pitchFamily="34" charset="0"/>
                <a:cs typeface="Arial" panose="020B0604020202020204" pitchFamily="34" charset="0"/>
              </a:rPr>
              <a:t>dây</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457200" marR="0" indent="-457200" algn="just">
              <a:lnSpc>
                <a:spcPct val="150000"/>
              </a:lnSpc>
              <a:spcBef>
                <a:spcPts val="0"/>
              </a:spcBef>
              <a:buFont typeface="Arial" panose="020B0604020202020204" pitchFamily="34" charset="0"/>
              <a:buChar char="•"/>
            </a:pPr>
            <a:r>
              <a:rPr lang="vi-VN" sz="3600" dirty="0">
                <a:effectLst/>
                <a:latin typeface="Arial" panose="020B0604020202020204" pitchFamily="34" charset="0"/>
                <a:ea typeface="Calibri" panose="020F0502020204030204" pitchFamily="34" charset="0"/>
                <a:cs typeface="Arial" panose="020B0604020202020204" pitchFamily="34" charset="0"/>
              </a:rPr>
              <a:t>Khung đàn hình thang có chiều dài khoảng 110 - 120 cm.</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0"/>
              </a:spcBef>
              <a:buFont typeface="Arial" panose="020B0604020202020204" pitchFamily="34" charset="0"/>
              <a:buChar char="•"/>
            </a:pPr>
            <a:r>
              <a:rPr lang="vi-VN" sz="3600" dirty="0">
                <a:effectLst/>
                <a:latin typeface="Arial" panose="020B0604020202020204" pitchFamily="34" charset="0"/>
                <a:ea typeface="Calibri" panose="020F0502020204030204" pitchFamily="34" charset="0"/>
                <a:cs typeface="Arial" panose="020B0604020202020204" pitchFamily="34" charset="0"/>
              </a:rPr>
              <a:t>Mặt đàn làm bằng ván gỗ dày khoảng 0,05 cm uốn hình vòm. </a:t>
            </a:r>
          </a:p>
          <a:p>
            <a:pPr marL="457200" marR="0" indent="-457200" algn="just">
              <a:lnSpc>
                <a:spcPct val="150000"/>
              </a:lnSpc>
              <a:spcBef>
                <a:spcPts val="0"/>
              </a:spcBef>
              <a:buFont typeface="Arial" panose="020B0604020202020204" pitchFamily="34" charset="0"/>
              <a:buChar char="•"/>
            </a:pPr>
            <a:r>
              <a:rPr lang="vi-VN" sz="3600" dirty="0">
                <a:effectLst/>
                <a:latin typeface="Arial" panose="020B0604020202020204" pitchFamily="34" charset="0"/>
                <a:ea typeface="Calibri" panose="020F0502020204030204" pitchFamily="34" charset="0"/>
                <a:cs typeface="Arial" panose="020B0604020202020204" pitchFamily="34" charset="0"/>
              </a:rPr>
              <a:t>Ngựa đàn nằm ở giữa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vi-VN" sz="3600" dirty="0">
                <a:effectLst/>
                <a:latin typeface="Arial" panose="020B0604020202020204" pitchFamily="34" charset="0"/>
                <a:ea typeface="Calibri" panose="020F0502020204030204" pitchFamily="34" charset="0"/>
                <a:cs typeface="Arial" panose="020B0604020202020204" pitchFamily="34" charset="0"/>
              </a:rPr>
              <a:t>dây để </a:t>
            </a:r>
            <a:r>
              <a:rPr lang="en-US" sz="3600" dirty="0">
                <a:effectLst/>
                <a:latin typeface="Arial" panose="020B0604020202020204" pitchFamily="34" charset="0"/>
                <a:ea typeface="Calibri" panose="020F0502020204030204" pitchFamily="34" charset="0"/>
                <a:cs typeface="Arial" panose="020B0604020202020204" pitchFamily="34" charset="0"/>
              </a:rPr>
              <a:t>di </a:t>
            </a:r>
            <a:r>
              <a:rPr lang="en-US" sz="3600" dirty="0" err="1">
                <a:effectLst/>
                <a:latin typeface="Arial" panose="020B0604020202020204" pitchFamily="34" charset="0"/>
                <a:ea typeface="Calibri" panose="020F0502020204030204" pitchFamily="34" charset="0"/>
                <a:cs typeface="Arial" panose="020B0604020202020204" pitchFamily="34" charset="0"/>
              </a:rPr>
              <a:t>chuyển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vi-VN" sz="3600" dirty="0">
                <a:effectLst/>
                <a:latin typeface="Arial" panose="020B0604020202020204" pitchFamily="34" charset="0"/>
                <a:ea typeface="Calibri" panose="020F0502020204030204" pitchFamily="34" charset="0"/>
                <a:cs typeface="Arial" panose="020B0604020202020204" pitchFamily="34" charset="0"/>
              </a:rPr>
              <a:t>điều chỉnh âm thanh. </a:t>
            </a:r>
          </a:p>
          <a:p>
            <a:pPr marL="457200" marR="0" indent="-457200" algn="just">
              <a:lnSpc>
                <a:spcPct val="150000"/>
              </a:lnSpc>
              <a:spcBef>
                <a:spcPts val="0"/>
              </a:spcBef>
              <a:buFont typeface="Arial" panose="020B0604020202020204" pitchFamily="34" charset="0"/>
              <a:buChar char="•"/>
            </a:pPr>
            <a:r>
              <a:rPr lang="en-US" sz="3600" dirty="0" err="1">
                <a:effectLst/>
                <a:latin typeface="Arial" panose="020B0604020202020204" pitchFamily="34" charset="0"/>
                <a:ea typeface="Calibri" panose="020F0502020204030204" pitchFamily="34" charset="0"/>
                <a:cs typeface="Arial" panose="020B0604020202020204" pitchFamily="34" charset="0"/>
              </a:rPr>
              <a:t>Chất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liệu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dây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đàn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tơ</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kim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loại</a:t>
            </a:r>
            <a:r>
              <a:rPr lang="en-US" sz="3600" dirty="0">
                <a:effectLst/>
                <a:latin typeface="Arial" panose="020B0604020202020204" pitchFamily="34" charset="0"/>
                <a:ea typeface="Calibri" panose="020F0502020204030204" pitchFamily="34" charset="0"/>
                <a:cs typeface="Arial" panose="020B0604020202020204" pitchFamily="34" charset="0"/>
              </a:rPr>
              <a:t>.</a:t>
            </a:r>
            <a:endParaRPr lang="vi-VN"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1CE674D5-0269-7C8E-C264-C1CFE852FD08}"/>
              </a:ext>
            </a:extLst>
          </p:cNvPr>
          <p:cNvSpPr/>
          <p:nvPr/>
        </p:nvSpPr>
        <p:spPr>
          <a:xfrm>
            <a:off x="6743700" y="1"/>
            <a:ext cx="4800600" cy="1333500"/>
          </a:xfrm>
          <a:prstGeom prst="rect">
            <a:avLst/>
          </a:prstGeom>
          <a:solidFill>
            <a:srgbClr val="E689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Hình dáng</a:t>
            </a:r>
          </a:p>
        </p:txBody>
      </p:sp>
      <p:pic>
        <p:nvPicPr>
          <p:cNvPr id="33" name="Picture 32" descr="A wooden triangle with black pins&#10;&#10;Description automatically generated">
            <a:extLst>
              <a:ext uri="{FF2B5EF4-FFF2-40B4-BE49-F238E27FC236}">
                <a16:creationId xmlns:a16="http://schemas.microsoft.com/office/drawing/2014/main" id="{59B184FB-99AF-D0DC-D037-83D2E66C2830}"/>
              </a:ext>
            </a:extLst>
          </p:cNvPr>
          <p:cNvPicPr>
            <a:picLocks noChangeAspect="1"/>
          </p:cNvPicPr>
          <p:nvPr/>
        </p:nvPicPr>
        <p:blipFill rotWithShape="1">
          <a:blip r:embed="rId3">
            <a:extLst>
              <a:ext uri="{28A0092B-C50C-407E-A947-70E740481C1C}">
                <a14:useLocalDpi xmlns:a14="http://schemas.microsoft.com/office/drawing/2010/main" val="0"/>
              </a:ext>
            </a:extLst>
          </a:blip>
          <a:srcRect t="30741" b="29259"/>
          <a:stretch/>
        </p:blipFill>
        <p:spPr>
          <a:xfrm>
            <a:off x="966027" y="6601460"/>
            <a:ext cx="16355946" cy="3685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randombar(horizontal)">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74495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4" name="Object 3"/>
          <p:cNvGraphicFramePr>
            <a:graphicFrameLocks noChangeAspect="1"/>
          </p:cNvGraphicFramePr>
          <p:nvPr>
            <p:extLst>
              <p:ext uri="{D42A27DB-BD31-4B8C-83A1-F6EECF244321}">
                <p14:modId xmlns:p14="http://schemas.microsoft.com/office/powerpoint/2010/main" val="1901069982"/>
              </p:ext>
            </p:extLst>
          </p:nvPr>
        </p:nvGraphicFramePr>
        <p:xfrm>
          <a:off x="13030200" y="1714500"/>
          <a:ext cx="5257800" cy="6477000"/>
        </p:xfrm>
        <a:graphic>
          <a:graphicData uri="http://schemas.openxmlformats.org/presentationml/2006/ole">
            <mc:AlternateContent xmlns:mc="http://schemas.openxmlformats.org/markup-compatibility/2006">
              <mc:Choice xmlns:v="urn:schemas-microsoft-com:vml" Requires="v">
                <p:oleObj spid="_x0000_s1040" name="Bitmap Image" r:id="rId3" imgW="1263492" imgH="1517728" progId="Paint.Picture">
                  <p:embed/>
                </p:oleObj>
              </mc:Choice>
              <mc:Fallback>
                <p:oleObj name="Bitmap Image" r:id="rId3" imgW="1263492" imgH="1517728"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0200" y="1714500"/>
                        <a:ext cx="5257800" cy="6477000"/>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5618F76F-8FC6-2D84-AE78-9695D5F53FED}"/>
              </a:ext>
            </a:extLst>
          </p:cNvPr>
          <p:cNvSpPr txBox="1"/>
          <p:nvPr/>
        </p:nvSpPr>
        <p:spPr>
          <a:xfrm>
            <a:off x="762000" y="3296168"/>
            <a:ext cx="11544300" cy="3313664"/>
          </a:xfrm>
          <a:prstGeom prst="rect">
            <a:avLst/>
          </a:prstGeom>
          <a:noFill/>
        </p:spPr>
        <p:txBody>
          <a:bodyPr wrap="square">
            <a:spAutoFit/>
          </a:bodyPr>
          <a:lstStyle/>
          <a:p>
            <a:pPr marL="457200" marR="0" indent="-457200" algn="just">
              <a:lnSpc>
                <a:spcPct val="150000"/>
              </a:lnSpc>
              <a:spcBef>
                <a:spcPts val="0"/>
              </a:spcBef>
              <a:buFont typeface="Arial" panose="020B0604020202020204" pitchFamily="34" charset="0"/>
              <a:buChar char="•"/>
            </a:pPr>
            <a:r>
              <a:rPr lang="vi-VN" sz="3600" dirty="0">
                <a:latin typeface="Arial" panose="020B0604020202020204" pitchFamily="34" charset="0"/>
                <a:ea typeface="Calibri" panose="020F0502020204030204" pitchFamily="34" charset="0"/>
                <a:cs typeface="Arial" panose="020B0604020202020204" pitchFamily="34" charset="0"/>
              </a:rPr>
              <a:t>Người chơi thường đeo 3 móng gảy vào ngón cái, ngón trỏ và ngón giữa để gảy vào dây đàn. </a:t>
            </a:r>
          </a:p>
          <a:p>
            <a:pPr marL="457200" marR="0" indent="-457200" algn="just">
              <a:lnSpc>
                <a:spcPct val="150000"/>
              </a:lnSpc>
              <a:spcBef>
                <a:spcPts val="0"/>
              </a:spcBef>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Chất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liệu</a:t>
            </a:r>
            <a:r>
              <a:rPr lang="en-US" sz="3600" dirty="0">
                <a:latin typeface="Arial" panose="020B0604020202020204" pitchFamily="34" charset="0"/>
                <a:ea typeface="Calibri" panose="020F0502020204030204" pitchFamily="34" charset="0"/>
                <a:cs typeface="Arial" panose="020B0604020202020204" pitchFamily="34" charset="0"/>
              </a:rPr>
              <a:t> m</a:t>
            </a:r>
            <a:r>
              <a:rPr lang="vi-VN" sz="3600" dirty="0">
                <a:latin typeface="Arial" panose="020B0604020202020204" pitchFamily="34" charset="0"/>
                <a:ea typeface="Calibri" panose="020F0502020204030204" pitchFamily="34" charset="0"/>
                <a:cs typeface="Arial" panose="020B0604020202020204" pitchFamily="34" charset="0"/>
              </a:rPr>
              <a:t>óng gảy</a:t>
            </a:r>
            <a:r>
              <a:rPr lang="en-US" sz="3600" dirty="0">
                <a:latin typeface="Arial" panose="020B0604020202020204" pitchFamily="34" charset="0"/>
                <a:ea typeface="Calibri" panose="020F0502020204030204" pitchFamily="34" charset="0"/>
                <a:cs typeface="Arial" panose="020B0604020202020204" pitchFamily="34" charset="0"/>
              </a:rPr>
              <a:t>: </a:t>
            </a:r>
            <a:r>
              <a:rPr lang="vi-VN" sz="3600" dirty="0">
                <a:latin typeface="Arial" panose="020B0604020202020204" pitchFamily="34" charset="0"/>
                <a:ea typeface="Calibri" panose="020F0502020204030204" pitchFamily="34" charset="0"/>
                <a:cs typeface="Arial" panose="020B0604020202020204" pitchFamily="34" charset="0"/>
              </a:rPr>
              <a:t>kim loại, sừng hoặc đ</a:t>
            </a:r>
            <a:r>
              <a:rPr lang="en-US" sz="3600" dirty="0" err="1">
                <a:latin typeface="Arial" panose="020B0604020202020204" pitchFamily="34" charset="0"/>
                <a:ea typeface="Calibri" panose="020F0502020204030204" pitchFamily="34" charset="0"/>
                <a:cs typeface="Arial" panose="020B0604020202020204" pitchFamily="34" charset="0"/>
              </a:rPr>
              <a:t>ồi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mồi</a:t>
            </a:r>
            <a:r>
              <a:rPr lang="en-US" sz="3600" dirty="0">
                <a:latin typeface="Arial" panose="020B0604020202020204" pitchFamily="34" charset="0"/>
                <a:ea typeface="Calibri" panose="020F0502020204030204" pitchFamily="34" charset="0"/>
                <a:cs typeface="Arial" panose="020B0604020202020204" pitchFamily="34" charset="0"/>
              </a:rPr>
              <a:t>.</a:t>
            </a:r>
          </a:p>
          <a:p>
            <a:pPr marL="457200" marR="0" indent="-457200" algn="just">
              <a:lnSpc>
                <a:spcPct val="150000"/>
              </a:lnSpc>
              <a:spcBef>
                <a:spcPts val="0"/>
              </a:spcBef>
              <a:buFont typeface="Arial" panose="020B0604020202020204" pitchFamily="34" charset="0"/>
              <a:buChar char="•"/>
            </a:pPr>
            <a:r>
              <a:rPr lang="vi-VN" sz="3600" dirty="0">
                <a:ea typeface="Calibri" panose="020F0502020204030204" pitchFamily="34" charset="0"/>
                <a:cs typeface="Arial" panose="020B0604020202020204" pitchFamily="34" charset="0"/>
              </a:rPr>
              <a:t>Ngón đặc trưng nhất là vuốt trên các dây và gảy dây.</a:t>
            </a:r>
            <a:endParaRPr lang="vi-VN" sz="3600" dirty="0">
              <a:latin typeface="Arial" panose="020B0604020202020204" pitchFamily="34" charset="0"/>
              <a:ea typeface="Calibri" panose="020F0502020204030204" pitchFamily="34" charset="0"/>
              <a:cs typeface="Arial" panose="020B0604020202020204" pitchFamily="34" charset="0"/>
            </a:endParaRPr>
          </a:p>
        </p:txBody>
      </p:sp>
      <p:sp>
        <p:nvSpPr>
          <p:cNvPr id="6" name="Arrow: Pentagon 29">
            <a:extLst>
              <a:ext uri="{FF2B5EF4-FFF2-40B4-BE49-F238E27FC236}">
                <a16:creationId xmlns:a16="http://schemas.microsoft.com/office/drawing/2014/main" id="{1CE674D5-0269-7C8E-C264-C1CFE852FD08}"/>
              </a:ext>
            </a:extLst>
          </p:cNvPr>
          <p:cNvSpPr/>
          <p:nvPr/>
        </p:nvSpPr>
        <p:spPr>
          <a:xfrm>
            <a:off x="1219200" y="915987"/>
            <a:ext cx="5791200" cy="1333500"/>
          </a:xfrm>
          <a:prstGeom prst="homePlate">
            <a:avLst/>
          </a:prstGeom>
          <a:solidFill>
            <a:srgbClr val="E689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Cách chơi</a:t>
            </a:r>
          </a:p>
        </p:txBody>
      </p:sp>
    </p:spTree>
    <p:extLst>
      <p:ext uri="{BB962C8B-B14F-4D97-AF65-F5344CB8AC3E}">
        <p14:creationId xmlns:p14="http://schemas.microsoft.com/office/powerpoint/2010/main" val="161328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1BFF32BF-1B4C-856A-71D5-55F67B84BC4D}"/>
              </a:ext>
            </a:extLst>
          </p:cNvPr>
          <p:cNvSpPr/>
          <p:nvPr/>
        </p:nvSpPr>
        <p:spPr>
          <a:xfrm>
            <a:off x="-20320" y="1257300"/>
            <a:ext cx="5791200" cy="1333500"/>
          </a:xfrm>
          <a:prstGeom prst="homePlate">
            <a:avLst/>
          </a:prstGeom>
          <a:solidFill>
            <a:srgbClr val="E689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Âm sắc</a:t>
            </a:r>
          </a:p>
        </p:txBody>
      </p:sp>
      <p:sp>
        <p:nvSpPr>
          <p:cNvPr id="5" name="TextBox 4">
            <a:extLst>
              <a:ext uri="{FF2B5EF4-FFF2-40B4-BE49-F238E27FC236}">
                <a16:creationId xmlns:a16="http://schemas.microsoft.com/office/drawing/2014/main" id="{8204E134-0049-3E46-3465-EDB133D7D3BF}"/>
              </a:ext>
            </a:extLst>
          </p:cNvPr>
          <p:cNvSpPr txBox="1"/>
          <p:nvPr/>
        </p:nvSpPr>
        <p:spPr>
          <a:xfrm>
            <a:off x="6096000" y="571500"/>
            <a:ext cx="11544300" cy="507831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t>Trầm ấm, lúc thì trong trẻo, lanh lảnh, diễn tả được những giai điệu vui, buồn. </a:t>
            </a:r>
            <a:endParaRPr lang="vi-VN" sz="3600" dirty="0" smtClean="0"/>
          </a:p>
          <a:p>
            <a:pPr marL="571500" indent="-571500" algn="just">
              <a:lnSpc>
                <a:spcPct val="150000"/>
              </a:lnSpc>
              <a:buFont typeface="Arial" panose="020B0604020202020204" pitchFamily="34" charset="0"/>
              <a:buChar char="•"/>
            </a:pPr>
            <a:r>
              <a:rPr lang="vi-VN" sz="3600" dirty="0" smtClean="0"/>
              <a:t>Đàn </a:t>
            </a:r>
            <a:r>
              <a:rPr lang="vi-VN" sz="3600" dirty="0"/>
              <a:t>tranh có thể độc tấu, hòa tấu, đệm cho hát, ngâm thơ, tham gia vào các dàn nhạc dân tộc tổng hợp hoặc kết hợp với dàn nhạc giao hưởng, dàn nhạc điện tử.</a:t>
            </a:r>
            <a:endParaRPr lang="en-US" sz="3600" dirty="0"/>
          </a:p>
        </p:txBody>
      </p:sp>
      <p:sp>
        <p:nvSpPr>
          <p:cNvPr id="6" name="Arrow: Pentagon 5">
            <a:extLst>
              <a:ext uri="{FF2B5EF4-FFF2-40B4-BE49-F238E27FC236}">
                <a16:creationId xmlns:a16="http://schemas.microsoft.com/office/drawing/2014/main" id="{B88F8962-7BA4-B659-04EC-B177E5D9E961}"/>
              </a:ext>
            </a:extLst>
          </p:cNvPr>
          <p:cNvSpPr/>
          <p:nvPr/>
        </p:nvSpPr>
        <p:spPr>
          <a:xfrm>
            <a:off x="10160" y="6438900"/>
            <a:ext cx="5791200" cy="1333500"/>
          </a:xfrm>
          <a:prstGeom prst="homePlate">
            <a:avLst/>
          </a:prstGeom>
          <a:solidFill>
            <a:srgbClr val="E689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Hình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thức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biểu</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diễn</a:t>
            </a:r>
            <a:endParaRPr lang="en-US" sz="4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23F1F89-F73F-A089-456F-8C57DFC5C203}"/>
              </a:ext>
            </a:extLst>
          </p:cNvPr>
          <p:cNvSpPr txBox="1"/>
          <p:nvPr/>
        </p:nvSpPr>
        <p:spPr>
          <a:xfrm>
            <a:off x="6096000" y="6210300"/>
            <a:ext cx="11544300" cy="249587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dirty="0">
                <a:latin typeface="Arial" panose="020B0604020202020204" pitchFamily="34" charset="0"/>
                <a:cs typeface="Arial" panose="020B0604020202020204" pitchFamily="34" charset="0"/>
              </a:rPr>
              <a:t>Đ</a:t>
            </a:r>
            <a:r>
              <a:rPr lang="vi-VN" sz="3600" dirty="0">
                <a:latin typeface="Arial" panose="020B0604020202020204" pitchFamily="34" charset="0"/>
                <a:cs typeface="Arial" panose="020B0604020202020204" pitchFamily="34" charset="0"/>
              </a:rPr>
              <a:t>ộc tấu, hoà tấu, đệm cho hát, ngâm thơ</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a:latin typeface="Arial" panose="020B0604020202020204" pitchFamily="34" charset="0"/>
                <a:cs typeface="Arial" panose="020B0604020202020204" pitchFamily="34" charset="0"/>
              </a:rPr>
              <a:t>T</a:t>
            </a:r>
            <a:r>
              <a:rPr lang="vi-VN" sz="3600" dirty="0">
                <a:latin typeface="Arial" panose="020B0604020202020204" pitchFamily="34" charset="0"/>
                <a:cs typeface="Arial" panose="020B0604020202020204" pitchFamily="34" charset="0"/>
              </a:rPr>
              <a:t>ham gia vào các dàn nhạc dân tộc tổng hợp hoặc kết hợp với dàn nhạc giao hưởng, đàn nhạc điện tử.</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941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clrChange>
              <a:clrFrom>
                <a:srgbClr val="FFFFFF">
                  <a:alpha val="100000"/>
                </a:srgbClr>
              </a:clrFrom>
              <a:clrTo>
                <a:srgbClr val="FFFFFF">
                  <a:alpha val="100000"/>
                  <a:alpha val="0"/>
                </a:srgbClr>
              </a:clrTo>
            </a:clrChange>
          </a:blip>
          <a:stretch>
            <a:fillRect/>
          </a:stretch>
        </p:blipFill>
        <p:spPr>
          <a:xfrm>
            <a:off x="14500802" y="6847640"/>
            <a:ext cx="4811178" cy="3852402"/>
          </a:xfrm>
          <a:prstGeom prst="rect">
            <a:avLst/>
          </a:prstGeom>
        </p:spPr>
      </p:pic>
      <p:pic>
        <p:nvPicPr>
          <p:cNvPr id="1026" name="Picture 2" descr="C:\Users\Administrator\Desktop\tải xuố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19" y="280036"/>
            <a:ext cx="2106296" cy="15872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05987A-5352-8C10-9DD3-1481EACB073C}"/>
              </a:ext>
            </a:extLst>
          </p:cNvPr>
          <p:cNvSpPr txBox="1"/>
          <p:nvPr/>
        </p:nvSpPr>
        <p:spPr>
          <a:xfrm>
            <a:off x="609600" y="-171629"/>
            <a:ext cx="17068800" cy="1063433"/>
          </a:xfrm>
          <a:prstGeom prst="rect">
            <a:avLst/>
          </a:prstGeom>
          <a:noFill/>
        </p:spPr>
        <p:txBody>
          <a:bodyPr wrap="square">
            <a:spAutoFit/>
          </a:bodyPr>
          <a:lstStyle/>
          <a:p>
            <a:pPr algn="ctr">
              <a:lnSpc>
                <a:spcPct val="150000"/>
              </a:lnSpc>
            </a:pPr>
            <a:r>
              <a:rPr lang="vi-VN" sz="4800" b="1" dirty="0">
                <a:solidFill>
                  <a:srgbClr val="FF0000"/>
                </a:solidFill>
                <a:latin typeface="Arial" panose="020B0604020202020204" pitchFamily="34" charset="0"/>
                <a:cs typeface="Arial" panose="020B0604020202020204" pitchFamily="34" charset="0"/>
              </a:rPr>
              <a:t>2. Nghe và cảm nhận âm sắc của </a:t>
            </a:r>
            <a:r>
              <a:rPr lang="vi-VN" sz="4800" b="1" dirty="0" smtClean="0">
                <a:solidFill>
                  <a:srgbClr val="FF0000"/>
                </a:solidFill>
                <a:latin typeface="Arial" panose="020B0604020202020204" pitchFamily="34" charset="0"/>
                <a:cs typeface="Arial" panose="020B0604020202020204" pitchFamily="34" charset="0"/>
              </a:rPr>
              <a:t>đàn tranh</a:t>
            </a:r>
            <a:endParaRPr lang="vi-VN" sz="4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844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332</TotalTime>
  <Words>634</Words>
  <Application>Microsoft Office PowerPoint</Application>
  <PresentationFormat>Custom</PresentationFormat>
  <Paragraphs>63</Paragraphs>
  <Slides>20</Slides>
  <Notes>0</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5" baseType="lpstr">
      <vt:lpstr>Arial</vt:lpstr>
      <vt:lpstr>Times New Roman</vt:lpstr>
      <vt:lpstr>Calibri</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25</cp:revision>
  <dcterms:created xsi:type="dcterms:W3CDTF">2006-08-16T00:00:00Z</dcterms:created>
  <dcterms:modified xsi:type="dcterms:W3CDTF">2025-10-12T03:18:08Z</dcterms:modified>
  <dc:identifier>DAFo8X0reFk</dc:identifier>
</cp:coreProperties>
</file>