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7" r:id="rId2"/>
    <p:sldId id="408" r:id="rId3"/>
    <p:sldId id="427" r:id="rId4"/>
    <p:sldId id="439" r:id="rId5"/>
    <p:sldId id="426" r:id="rId6"/>
    <p:sldId id="440" r:id="rId7"/>
    <p:sldId id="441" r:id="rId8"/>
    <p:sldId id="447" r:id="rId9"/>
    <p:sldId id="456" r:id="rId10"/>
    <p:sldId id="450" r:id="rId11"/>
    <p:sldId id="453" r:id="rId12"/>
    <p:sldId id="455" r:id="rId13"/>
    <p:sldId id="454" r:id="rId14"/>
    <p:sldId id="451" r:id="rId15"/>
    <p:sldId id="452" r:id="rId16"/>
    <p:sldId id="458" r:id="rId17"/>
    <p:sldId id="457" r:id="rId18"/>
    <p:sldId id="459" r:id="rId19"/>
    <p:sldId id="442" r:id="rId20"/>
    <p:sldId id="443" r:id="rId21"/>
    <p:sldId id="444" r:id="rId22"/>
    <p:sldId id="433" r:id="rId23"/>
    <p:sldId id="434" r:id="rId24"/>
    <p:sldId id="435" r:id="rId25"/>
    <p:sldId id="340" r:id="rId26"/>
  </p:sldIdLst>
  <p:sldSz cx="16276638" cy="9144000"/>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FFFF"/>
    <a:srgbClr val="28709F"/>
    <a:srgbClr val="FFFCFA"/>
    <a:srgbClr val="9DD8F3"/>
    <a:srgbClr val="88C8E4"/>
    <a:srgbClr val="5CBDE4"/>
    <a:srgbClr val="BADDE1"/>
    <a:srgbClr val="9FDAF1"/>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9" d="100"/>
          <a:sy n="59" d="100"/>
        </p:scale>
        <p:origin x="778"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25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zFUHi3_oiXk?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zFUHi3_oiXk?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TRUNG LẬP</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13719" y="4343401"/>
            <a:ext cx="13182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26: RÔ -BỐT Ở QUANH TA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Lê </a:t>
            </a:r>
            <a:r>
              <a:rPr lang="en-US" altLang="en-US" sz="2400" b="1" i="1" dirty="0" err="1">
                <a:solidFill>
                  <a:srgbClr val="FF0066"/>
                </a:solidFill>
                <a:latin typeface="Times New Roman" pitchFamily="18" charset="0"/>
              </a:rPr>
              <a:t>Thị</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Thơm</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05519" y="5726876"/>
            <a:ext cx="3167858" cy="247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8D1F-F941-E69E-554D-0FA3F6D51D7E}"/>
              </a:ext>
            </a:extLst>
          </p:cNvPr>
          <p:cNvSpPr>
            <a:spLocks noGrp="1"/>
          </p:cNvSpPr>
          <p:nvPr>
            <p:ph type="title"/>
          </p:nvPr>
        </p:nvSpPr>
        <p:spPr/>
        <p:txBody>
          <a:bodyPr/>
          <a:lstStyle/>
          <a:p>
            <a:endParaRPr lang="en-US"/>
          </a:p>
        </p:txBody>
      </p:sp>
      <p:pic>
        <p:nvPicPr>
          <p:cNvPr id="1026" name="Picture 2" descr="Robot tự động thực hiện tác vụ được giao trong kho hàng">
            <a:extLst>
              <a:ext uri="{FF2B5EF4-FFF2-40B4-BE49-F238E27FC236}">
                <a16:creationId xmlns:a16="http://schemas.microsoft.com/office/drawing/2014/main" id="{E62DB04C-8DBB-23D7-C857-2AC1B68664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919" y="533400"/>
            <a:ext cx="7315200" cy="693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C8DF8A-A9A9-1885-69D3-83DB80B12C48}"/>
              </a:ext>
            </a:extLst>
          </p:cNvPr>
          <p:cNvSpPr txBox="1"/>
          <p:nvPr/>
        </p:nvSpPr>
        <p:spPr>
          <a:xfrm>
            <a:off x="2118519" y="7634287"/>
            <a:ext cx="13420487" cy="646331"/>
          </a:xfrm>
          <a:prstGeom prst="rect">
            <a:avLst/>
          </a:prstGeom>
          <a:noFill/>
        </p:spPr>
        <p:txBody>
          <a:bodyPr wrap="square" rtlCol="0">
            <a:spAutoFit/>
          </a:bodyPr>
          <a:lstStyle/>
          <a:p>
            <a:r>
              <a:rPr lang="vi-VN" sz="3600" b="0" i="1" dirty="0">
                <a:solidFill>
                  <a:srgbClr val="FF0000"/>
                </a:solidFill>
                <a:effectLst/>
                <a:latin typeface="Times New Roman" panose="02020603050405020304" pitchFamily="18" charset="0"/>
                <a:cs typeface="Times New Roman" panose="02020603050405020304" pitchFamily="18" charset="0"/>
              </a:rPr>
              <a:t>Robot tự động thực hiện tác vụ được giao trong kho hàng</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Robot hình người được sử dụng rộng rãi trong các kho hàng ">
            <a:extLst>
              <a:ext uri="{FF2B5EF4-FFF2-40B4-BE49-F238E27FC236}">
                <a16:creationId xmlns:a16="http://schemas.microsoft.com/office/drawing/2014/main" id="{EFFC99F0-EBD3-473C-32B8-40A7E691D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518" y="685801"/>
            <a:ext cx="7543801"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4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7D4D-7598-0B52-2D3B-8F82561E89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176A37-ACE0-1D7A-23D4-865C89F73BA7}"/>
              </a:ext>
            </a:extLst>
          </p:cNvPr>
          <p:cNvSpPr>
            <a:spLocks noGrp="1"/>
          </p:cNvSpPr>
          <p:nvPr>
            <p:ph idx="1"/>
          </p:nvPr>
        </p:nvSpPr>
        <p:spPr/>
        <p:txBody>
          <a:bodyPr/>
          <a:lstStyle/>
          <a:p>
            <a:endParaRPr lang="en-US" dirty="0"/>
          </a:p>
        </p:txBody>
      </p:sp>
      <p:pic>
        <p:nvPicPr>
          <p:cNvPr id="3074" name="Picture 2" descr="Robot tự động đóng vai trò quan trọng trong dây chuyền sản xuất">
            <a:extLst>
              <a:ext uri="{FF2B5EF4-FFF2-40B4-BE49-F238E27FC236}">
                <a16:creationId xmlns:a16="http://schemas.microsoft.com/office/drawing/2014/main" id="{1226C1FD-CC8A-1ECB-70D8-E6C27A1E8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19" y="28832"/>
            <a:ext cx="12848431" cy="8167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91F062-6C7D-19E4-C48F-F679A3E46BC0}"/>
              </a:ext>
            </a:extLst>
          </p:cNvPr>
          <p:cNvSpPr txBox="1"/>
          <p:nvPr/>
        </p:nvSpPr>
        <p:spPr>
          <a:xfrm>
            <a:off x="594519" y="8382000"/>
            <a:ext cx="15392400" cy="769441"/>
          </a:xfrm>
          <a:prstGeom prst="rect">
            <a:avLst/>
          </a:prstGeom>
          <a:noFill/>
        </p:spPr>
        <p:txBody>
          <a:bodyPr wrap="square" rtlCol="0">
            <a:spAutoFit/>
          </a:bodyPr>
          <a:lstStyle/>
          <a:p>
            <a:pPr algn="l"/>
            <a:r>
              <a:rPr lang="en-US" sz="4400" dirty="0">
                <a:solidFill>
                  <a:srgbClr val="FF0000"/>
                </a:solidFill>
                <a:latin typeface="Times New Roman" panose="02020603050405020304" pitchFamily="18" charset="0"/>
                <a:cs typeface="Times New Roman" panose="02020603050405020304" pitchFamily="18" charset="0"/>
              </a:rPr>
              <a:t>Robot </a:t>
            </a:r>
            <a:r>
              <a:rPr lang="en-US" sz="4400" dirty="0" err="1">
                <a:solidFill>
                  <a:srgbClr val="FF0000"/>
                </a:solidFill>
                <a:latin typeface="Times New Roman" panose="02020603050405020304" pitchFamily="18" charset="0"/>
                <a:cs typeface="Times New Roman" panose="02020603050405020304" pitchFamily="18" charset="0"/>
              </a:rPr>
              <a:t>tự</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đóng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vai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trò</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quan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trọng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trong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dây</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chuyền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sản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xuất</a:t>
            </a:r>
            <a:endParaRPr lang="en-US" sz="4400" b="1" i="0" dirty="0">
              <a:solidFill>
                <a:srgbClr val="FF0000"/>
              </a:solidFill>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86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4122-8D0F-7E2C-4AA1-BAD33AA210D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0F55C2A-C08A-76A1-14CF-E51ECAEDAF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919" y="0"/>
            <a:ext cx="14249400" cy="8915400"/>
          </a:xfrm>
          <a:prstGeom prst="rect">
            <a:avLst/>
          </a:prstGeom>
        </p:spPr>
      </p:pic>
    </p:spTree>
    <p:extLst>
      <p:ext uri="{BB962C8B-B14F-4D97-AF65-F5344CB8AC3E}">
        <p14:creationId xmlns:p14="http://schemas.microsoft.com/office/powerpoint/2010/main" val="297911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3A96-FE77-23BF-4A01-59D2A5CD7237}"/>
              </a:ext>
            </a:extLst>
          </p:cNvPr>
          <p:cNvSpPr>
            <a:spLocks noGrp="1"/>
          </p:cNvSpPr>
          <p:nvPr>
            <p:ph type="title"/>
          </p:nvPr>
        </p:nvSpPr>
        <p:spPr/>
        <p:txBody>
          <a:bodyPr/>
          <a:lstStyle/>
          <a:p>
            <a:endParaRPr lang="en-US"/>
          </a:p>
        </p:txBody>
      </p:sp>
      <p:pic>
        <p:nvPicPr>
          <p:cNvPr id="4098" name="Picture 2" descr="Tại Việt Nam, lần đầu tiên robot phẫu thuật được ứng dụng ">
            <a:extLst>
              <a:ext uri="{FF2B5EF4-FFF2-40B4-BE49-F238E27FC236}">
                <a16:creationId xmlns:a16="http://schemas.microsoft.com/office/drawing/2014/main" id="{D638F6AA-C347-5949-5857-E4AD36764E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519" y="533400"/>
            <a:ext cx="14648974" cy="7634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97D686-6C30-5496-8EAA-B0F95E671E24}"/>
              </a:ext>
            </a:extLst>
          </p:cNvPr>
          <p:cNvSpPr txBox="1"/>
          <p:nvPr/>
        </p:nvSpPr>
        <p:spPr>
          <a:xfrm>
            <a:off x="1356519" y="8382000"/>
            <a:ext cx="13563600" cy="769441"/>
          </a:xfrm>
          <a:prstGeom prst="rect">
            <a:avLst/>
          </a:prstGeom>
          <a:noFill/>
        </p:spPr>
        <p:txBody>
          <a:bodyPr wrap="square" rtlCol="0">
            <a:spAutoFit/>
          </a:bodyPr>
          <a:lstStyle/>
          <a:p>
            <a:r>
              <a:rPr lang="vi-VN" sz="4400" b="0" i="1" dirty="0">
                <a:solidFill>
                  <a:srgbClr val="FF0000"/>
                </a:solidFill>
                <a:effectLst/>
                <a:latin typeface="Times New Roman" panose="02020603050405020304" pitchFamily="18" charset="0"/>
                <a:cs typeface="Times New Roman" panose="02020603050405020304" pitchFamily="18" charset="0"/>
              </a:rPr>
              <a:t>Tại Việt Nam, lần đầu tiên robot phẫu thuật được ứng dụng</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55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CA09-7827-48A2-DE52-FAB61413170E}"/>
              </a:ext>
            </a:extLst>
          </p:cNvPr>
          <p:cNvSpPr>
            <a:spLocks noGrp="1"/>
          </p:cNvSpPr>
          <p:nvPr>
            <p:ph type="title"/>
          </p:nvPr>
        </p:nvSpPr>
        <p:spPr/>
        <p:txBody>
          <a:bodyPr/>
          <a:lstStyle/>
          <a:p>
            <a:endParaRPr lang="en-US"/>
          </a:p>
        </p:txBody>
      </p:sp>
      <p:pic>
        <p:nvPicPr>
          <p:cNvPr id="2050" name="Picture 2" descr="Robot tương tác với con người qua hiệu lệnh">
            <a:extLst>
              <a:ext uri="{FF2B5EF4-FFF2-40B4-BE49-F238E27FC236}">
                <a16:creationId xmlns:a16="http://schemas.microsoft.com/office/drawing/2014/main" id="{2B852E57-A4BC-941D-D875-0B10B5B8F9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0319" y="685800"/>
            <a:ext cx="14182487"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CF620F-29F1-F87C-A831-A9CA62183798}"/>
              </a:ext>
            </a:extLst>
          </p:cNvPr>
          <p:cNvSpPr txBox="1"/>
          <p:nvPr/>
        </p:nvSpPr>
        <p:spPr>
          <a:xfrm>
            <a:off x="1508919" y="7772400"/>
            <a:ext cx="12801600" cy="769441"/>
          </a:xfrm>
          <a:prstGeom prst="rect">
            <a:avLst/>
          </a:prstGeom>
          <a:noFill/>
        </p:spPr>
        <p:txBody>
          <a:bodyPr wrap="square" rtlCol="0">
            <a:spAutoFit/>
          </a:bodyPr>
          <a:lstStyle/>
          <a:p>
            <a:r>
              <a:rPr lang="vi-VN" sz="4400" b="0" i="1" dirty="0">
                <a:solidFill>
                  <a:srgbClr val="FF0000"/>
                </a:solidFill>
                <a:effectLst/>
                <a:latin typeface="Times New Roman" panose="02020603050405020304" pitchFamily="18" charset="0"/>
                <a:cs typeface="Times New Roman" panose="02020603050405020304" pitchFamily="18" charset="0"/>
              </a:rPr>
              <a:t>Robot tương tác với con người qua hiệu lệnh</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31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FA9B-5048-5584-8F61-1C8CCDBF2A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7819D5-B338-FF55-DAFC-0513EC802F48}"/>
              </a:ext>
            </a:extLst>
          </p:cNvPr>
          <p:cNvSpPr>
            <a:spLocks noGrp="1"/>
          </p:cNvSpPr>
          <p:nvPr>
            <p:ph idx="1"/>
          </p:nvPr>
        </p:nvSpPr>
        <p:spPr/>
        <p:txBody>
          <a:bodyPr/>
          <a:lstStyle/>
          <a:p>
            <a:endParaRPr lang="en-US" dirty="0"/>
          </a:p>
        </p:txBody>
      </p:sp>
      <p:pic>
        <p:nvPicPr>
          <p:cNvPr id="6146" name="Picture 2">
            <a:extLst>
              <a:ext uri="{FF2B5EF4-FFF2-40B4-BE49-F238E27FC236}">
                <a16:creationId xmlns:a16="http://schemas.microsoft.com/office/drawing/2014/main" id="{AEEEE50C-78CE-9682-BCB2-72B6371A7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719" y="533400"/>
            <a:ext cx="12115800" cy="6753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97CEAB3-6315-1D50-FBA8-81BD5FF91655}"/>
              </a:ext>
            </a:extLst>
          </p:cNvPr>
          <p:cNvSpPr txBox="1"/>
          <p:nvPr/>
        </p:nvSpPr>
        <p:spPr>
          <a:xfrm>
            <a:off x="1966119" y="7467600"/>
            <a:ext cx="13106400" cy="1754326"/>
          </a:xfrm>
          <a:prstGeom prst="rect">
            <a:avLst/>
          </a:prstGeom>
          <a:noFill/>
        </p:spPr>
        <p:txBody>
          <a:bodyPr wrap="square" rtlCol="0">
            <a:spAutoFit/>
          </a:bodyPr>
          <a:lstStyle/>
          <a:p>
            <a:r>
              <a:rPr lang="vi-VN" sz="3600" b="0" i="0" dirty="0">
                <a:solidFill>
                  <a:srgbClr val="FF0000"/>
                </a:solidFill>
                <a:effectLst/>
                <a:latin typeface="Times New Roman" panose="02020603050405020304" pitchFamily="18" charset="0"/>
                <a:cs typeface="Times New Roman" panose="02020603050405020304" pitchFamily="18" charset="0"/>
              </a:rPr>
              <a:t>Mục đích ra đời của robot hình người có tên Valkyrie là để có thể làm việc và khám phá những nơi có môi trường bẩn và độc hại trong không gian, chẳng hạn như trên mặt trăng hoặc sao hỏa…</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53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F1A7-B567-E334-09B2-F0ACCB659971}"/>
              </a:ext>
            </a:extLst>
          </p:cNvPr>
          <p:cNvSpPr>
            <a:spLocks noGrp="1"/>
          </p:cNvSpPr>
          <p:nvPr>
            <p:ph type="title"/>
          </p:nvPr>
        </p:nvSpPr>
        <p:spPr/>
        <p:txBody>
          <a:bodyPr/>
          <a:lstStyle/>
          <a:p>
            <a:endParaRPr lang="en-US"/>
          </a:p>
        </p:txBody>
      </p:sp>
      <p:pic>
        <p:nvPicPr>
          <p:cNvPr id="7170" name="Picture 2" descr="Audi chế tạo robot thám hiểm Mặt trăng">
            <a:extLst>
              <a:ext uri="{FF2B5EF4-FFF2-40B4-BE49-F238E27FC236}">
                <a16:creationId xmlns:a16="http://schemas.microsoft.com/office/drawing/2014/main" id="{E3F6C9E5-FF80-B3F9-583E-26129E549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20" y="838201"/>
            <a:ext cx="6705600" cy="655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B028CD-3A08-EE95-2D15-B9BCEF1E6B0A}"/>
              </a:ext>
            </a:extLst>
          </p:cNvPr>
          <p:cNvSpPr txBox="1"/>
          <p:nvPr/>
        </p:nvSpPr>
        <p:spPr>
          <a:xfrm>
            <a:off x="2347119" y="7924800"/>
            <a:ext cx="7315200"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Rô</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bốt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thám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hiểm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mặt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trăng</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7172" name="Picture 4" descr="Thử nghiệm robot thám hiểm mặt trăng tại vùng núi lửa hoạt động mạnh nhất  châu Âu Etna | VOVTV - YouTube">
            <a:extLst>
              <a:ext uri="{FF2B5EF4-FFF2-40B4-BE49-F238E27FC236}">
                <a16:creationId xmlns:a16="http://schemas.microsoft.com/office/drawing/2014/main" id="{F2A3D482-FE46-47C0-EAEA-16098394AC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76519" y="838202"/>
            <a:ext cx="67056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5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barn(inVertical)">
                                      <p:cBhvr>
                                        <p:cTn id="1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59D0-B265-0FDD-BFD5-129A78CE1908}"/>
              </a:ext>
            </a:extLst>
          </p:cNvPr>
          <p:cNvSpPr>
            <a:spLocks noGrp="1"/>
          </p:cNvSpPr>
          <p:nvPr>
            <p:ph type="title"/>
          </p:nvPr>
        </p:nvSpPr>
        <p:spPr/>
        <p:txBody>
          <a:bodyPr/>
          <a:lstStyle/>
          <a:p>
            <a:endParaRPr lang="en-US"/>
          </a:p>
        </p:txBody>
      </p:sp>
      <p:pic>
        <p:nvPicPr>
          <p:cNvPr id="5" name="Online Media 4" title="Spot for Safety and Incident Response | Boston Dynamics">
            <a:hlinkClick r:id="" action="ppaction://media"/>
            <a:extLst>
              <a:ext uri="{FF2B5EF4-FFF2-40B4-BE49-F238E27FC236}">
                <a16:creationId xmlns:a16="http://schemas.microsoft.com/office/drawing/2014/main" id="{C0CCFC97-D549-DD8E-9912-C2C0E513405A}"/>
              </a:ext>
            </a:extLst>
          </p:cNvPr>
          <p:cNvPicPr>
            <a:picLocks noGrp="1" noRot="1" noChangeAspect="1"/>
          </p:cNvPicPr>
          <p:nvPr>
            <p:ph idx="1"/>
            <a:videoFile r:link="rId1"/>
          </p:nvPr>
        </p:nvPicPr>
        <p:blipFill>
          <a:blip r:embed="rId3"/>
          <a:stretch>
            <a:fillRect/>
          </a:stretch>
        </p:blipFill>
        <p:spPr>
          <a:xfrm>
            <a:off x="28462" y="30480"/>
            <a:ext cx="16248176" cy="9173993"/>
          </a:xfrm>
          <a:prstGeom prst="rect">
            <a:avLst/>
          </a:prstGeom>
        </p:spPr>
      </p:pic>
    </p:spTree>
    <p:extLst>
      <p:ext uri="{BB962C8B-B14F-4D97-AF65-F5344CB8AC3E}">
        <p14:creationId xmlns:p14="http://schemas.microsoft.com/office/powerpoint/2010/main" val="343666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7B70-47C1-F76C-9766-0DA79A1B86C9}"/>
              </a:ext>
            </a:extLst>
          </p:cNvPr>
          <p:cNvSpPr>
            <a:spLocks noGrp="1"/>
          </p:cNvSpPr>
          <p:nvPr>
            <p:ph type="title"/>
          </p:nvPr>
        </p:nvSpPr>
        <p:spPr/>
        <p:txBody>
          <a:bodyPr/>
          <a:lstStyle/>
          <a:p>
            <a:endParaRPr lang="en-US"/>
          </a:p>
        </p:txBody>
      </p:sp>
      <p:pic>
        <p:nvPicPr>
          <p:cNvPr id="4" name="Online Media 3" title="Spot for Safety and Incident Response | Boston Dynamics">
            <a:hlinkClick r:id="" action="ppaction://media"/>
            <a:extLst>
              <a:ext uri="{FF2B5EF4-FFF2-40B4-BE49-F238E27FC236}">
                <a16:creationId xmlns:a16="http://schemas.microsoft.com/office/drawing/2014/main" id="{84F7B826-6793-CD78-82BA-160C5B002A66}"/>
              </a:ext>
            </a:extLst>
          </p:cNvPr>
          <p:cNvPicPr>
            <a:picLocks noGrp="1" noRot="1" noChangeAspect="1"/>
          </p:cNvPicPr>
          <p:nvPr>
            <p:ph idx="1"/>
            <a:videoFile r:link="rId1"/>
          </p:nvPr>
        </p:nvPicPr>
        <p:blipFill>
          <a:blip r:embed="rId3"/>
          <a:stretch>
            <a:fillRect/>
          </a:stretch>
        </p:blipFill>
        <p:spPr>
          <a:xfrm>
            <a:off x="0" y="0"/>
            <a:ext cx="13521185" cy="7634288"/>
          </a:xfrm>
          <a:prstGeom prst="rect">
            <a:avLst/>
          </a:prstGeom>
        </p:spPr>
      </p:pic>
    </p:spTree>
    <p:extLst>
      <p:ext uri="{BB962C8B-B14F-4D97-AF65-F5344CB8AC3E}">
        <p14:creationId xmlns:p14="http://schemas.microsoft.com/office/powerpoint/2010/main" val="9474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83010" y="1295400"/>
            <a:ext cx="14565710" cy="1754326"/>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5400" b="1" dirty="0" err="1">
                <a:solidFill>
                  <a:srgbClr val="FF0000"/>
                </a:solidFill>
                <a:latin typeface="Times New Roman" pitchFamily="18" charset="0"/>
                <a:cs typeface="Times New Roman" pitchFamily="18" charset="0"/>
              </a:rPr>
              <a:t>Câu</a:t>
            </a:r>
            <a:r>
              <a:rPr lang="en-US" sz="5400" b="1" dirty="0">
                <a:solidFill>
                  <a:srgbClr val="FF0000"/>
                </a:solidFill>
                <a:latin typeface="Times New Roman" pitchFamily="18" charset="0"/>
                <a:cs typeface="Times New Roman" pitchFamily="18" charset="0"/>
              </a:rPr>
              <a:t> 4</a:t>
            </a:r>
            <a:r>
              <a:rPr lang="en-US" sz="5400" b="1" dirty="0">
                <a:solidFill>
                  <a:srgbClr val="FF6600"/>
                </a:solidFill>
                <a:latin typeface="Times New Roman" panose="02020603050405020304" pitchFamily="18" charset="0"/>
                <a:cs typeface="Times New Roman" pitchFamily="18" charset="0"/>
              </a:rPr>
              <a:t>: Theo </a:t>
            </a:r>
            <a:r>
              <a:rPr lang="en-US" sz="5400" b="1" dirty="0" err="1">
                <a:solidFill>
                  <a:srgbClr val="FF6600"/>
                </a:solidFill>
                <a:latin typeface="Times New Roman" panose="02020603050405020304" pitchFamily="18" charset="0"/>
                <a:cs typeface="Times New Roman" pitchFamily="18" charset="0"/>
              </a:rPr>
              <a:t>em</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vì</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sao</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không</a:t>
            </a:r>
            <a:r>
              <a:rPr lang="en-US" sz="5400" b="1" dirty="0">
                <a:solidFill>
                  <a:srgbClr val="FF6600"/>
                </a:solidFill>
                <a:latin typeface="Times New Roman" panose="02020603050405020304" pitchFamily="18" charset="0"/>
                <a:cs typeface="Times New Roman" pitchFamily="18" charset="0"/>
              </a:rPr>
              <a:t> bao </a:t>
            </a:r>
            <a:r>
              <a:rPr lang="en-US" sz="5400" b="1" dirty="0" err="1">
                <a:solidFill>
                  <a:srgbClr val="FF6600"/>
                </a:solidFill>
                <a:latin typeface="Times New Roman" panose="02020603050405020304" pitchFamily="18" charset="0"/>
                <a:cs typeface="Times New Roman" pitchFamily="18" charset="0"/>
              </a:rPr>
              <a:t>lâu</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nữa</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rô-bốt</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sẽ</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được</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sử</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dụng</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rộng</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rãi</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trong</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đời</a:t>
            </a:r>
            <a:r>
              <a:rPr lang="en-US" sz="5400" b="1" dirty="0">
                <a:solidFill>
                  <a:srgbClr val="FF6600"/>
                </a:solidFill>
                <a:latin typeface="Times New Roman" panose="02020603050405020304" pitchFamily="18" charset="0"/>
                <a:cs typeface="Times New Roman" pitchFamily="18" charset="0"/>
              </a:rPr>
              <a:t> </a:t>
            </a:r>
            <a:r>
              <a:rPr lang="en-US" sz="5400" b="1" dirty="0" err="1">
                <a:solidFill>
                  <a:srgbClr val="FF6600"/>
                </a:solidFill>
                <a:latin typeface="Times New Roman" panose="02020603050405020304" pitchFamily="18" charset="0"/>
                <a:cs typeface="Times New Roman" pitchFamily="18" charset="0"/>
              </a:rPr>
              <a:t>sống</a:t>
            </a:r>
            <a:r>
              <a:rPr lang="en-US" sz="5400" b="1" dirty="0">
                <a:solidFill>
                  <a:srgbClr val="FF6600"/>
                </a:solidFill>
                <a:latin typeface="Times New Roman" panose="02020603050405020304" pitchFamily="18" charset="0"/>
                <a:cs typeface="Times New Roman" pitchFamily="18" charset="0"/>
              </a:rPr>
              <a: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83010" y="3476179"/>
            <a:ext cx="14641910" cy="646330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itchFamily="18" charset="0"/>
                <a:cs typeface="Times New Roman" pitchFamily="18" charset="0"/>
              </a:rPr>
              <a:t>  </a:t>
            </a:r>
            <a:r>
              <a:rPr lang="nl-NL" sz="5400" b="1" dirty="0">
                <a:solidFill>
                  <a:srgbClr val="0000CC"/>
                </a:solidFill>
                <a:latin typeface="Times New Roman" panose="02020603050405020304" pitchFamily="18" charset="0"/>
                <a:cs typeface="Times New Roman" panose="02020603050405020304" pitchFamily="18" charset="0"/>
              </a:rPr>
              <a:t>Không bao lâu nữa, rô-bốt sẽ được sử dụng rộng rãi trong đời sống vì cùng với sự phát triển của khoa học kĩ thuật và công nghệ con người có thể chế tạo nhiều loại rô-bốt khác nhau. Rô-bốt có khả năng thay thế con người trong mọi việc, nhất là những việc thường ngày.</a:t>
            </a:r>
            <a:endParaRPr lang="en-US" sz="5400" b="1" dirty="0">
              <a:solidFill>
                <a:srgbClr val="0000CC"/>
              </a:solidFill>
              <a:latin typeface="Times New Roman" panose="02020603050405020304" pitchFamily="18" charset="0"/>
              <a:cs typeface="Times New Roman" panose="02020603050405020304" pitchFamily="18" charset="0"/>
            </a:endParaRPr>
          </a:p>
          <a:p>
            <a:r>
              <a:rPr lang="nl-NL" sz="5400" i="1" dirty="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C85DAF24-005F-786B-B56B-761419ED38C3}"/>
              </a:ext>
            </a:extLst>
          </p:cNvPr>
          <p:cNvSpPr/>
          <p:nvPr/>
        </p:nvSpPr>
        <p:spPr>
          <a:xfrm>
            <a:off x="5295899" y="2667000"/>
            <a:ext cx="10538620" cy="646331"/>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FF66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22119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Effect transition="in" filter="fade">
                                      <p:cBhvr>
                                        <p:cTn id="17" dur="500"/>
                                        <p:tgtEl>
                                          <p:spTgt spid="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2" end="2"/>
                                            </p:txEl>
                                          </p:spTgt>
                                        </p:tgtEl>
                                        <p:attrNameLst>
                                          <p:attrName>style.visibility</p:attrName>
                                        </p:attrNameLst>
                                      </p:cBhvr>
                                      <p:to>
                                        <p:strVal val="visible"/>
                                      </p:to>
                                    </p:set>
                                    <p:animEffect transition="in" filter="fade">
                                      <p:cBhvr>
                                        <p:cTn id="22" dur="500"/>
                                        <p:tgtEl>
                                          <p:spTgt spid="5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BDAE5-0F69-F3F6-700D-A815FBE815E6}"/>
              </a:ext>
            </a:extLst>
          </p:cNvPr>
          <p:cNvPicPr>
            <a:picLocks noChangeAspect="1"/>
          </p:cNvPicPr>
          <p:nvPr/>
        </p:nvPicPr>
        <p:blipFill>
          <a:blip r:embed="rId2"/>
          <a:stretch>
            <a:fillRect/>
          </a:stretch>
        </p:blipFill>
        <p:spPr>
          <a:xfrm>
            <a:off x="328052" y="762000"/>
            <a:ext cx="15620533" cy="7208832"/>
          </a:xfrm>
          <a:prstGeom prst="rect">
            <a:avLst/>
          </a:prstGeom>
          <a:solidFill>
            <a:srgbClr val="FFFCFA"/>
          </a:solidFill>
        </p:spPr>
      </p:pic>
      <p:sp>
        <p:nvSpPr>
          <p:cNvPr id="2" name="Oval 1">
            <a:extLst>
              <a:ext uri="{FF2B5EF4-FFF2-40B4-BE49-F238E27FC236}">
                <a16:creationId xmlns:a16="http://schemas.microsoft.com/office/drawing/2014/main" id="{D3B76256-D0F7-7C66-2712-F7F4826F84B2}"/>
              </a:ext>
            </a:extLst>
          </p:cNvPr>
          <p:cNvSpPr/>
          <p:nvPr/>
        </p:nvSpPr>
        <p:spPr>
          <a:xfrm>
            <a:off x="10119519" y="2020669"/>
            <a:ext cx="4343401" cy="646331"/>
          </a:xfrm>
          <a:prstGeom prst="ellipse">
            <a:avLst/>
          </a:prstGeom>
          <a:solidFill>
            <a:srgbClr val="9DD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CBDE4"/>
              </a:solidFill>
            </a:endParaRPr>
          </a:p>
        </p:txBody>
      </p:sp>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51720" y="1589038"/>
            <a:ext cx="14020800" cy="2308324"/>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5400" b="1" dirty="0" err="1">
                <a:solidFill>
                  <a:srgbClr val="FF0000"/>
                </a:solidFill>
                <a:latin typeface="Times New Roman" pitchFamily="18" charset="0"/>
                <a:cs typeface="Times New Roman" pitchFamily="18" charset="0"/>
              </a:rPr>
              <a:t>Câu</a:t>
            </a:r>
            <a:r>
              <a:rPr lang="en-US" sz="5400" b="1" dirty="0">
                <a:solidFill>
                  <a:srgbClr val="FF0000"/>
                </a:solidFill>
                <a:latin typeface="Times New Roman" pitchFamily="18" charset="0"/>
                <a:cs typeface="Times New Roman" pitchFamily="18" charset="0"/>
              </a:rPr>
              <a:t> 5: </a:t>
            </a:r>
            <a:r>
              <a:rPr lang="en-US" sz="5400" b="1" dirty="0">
                <a:solidFill>
                  <a:srgbClr val="FF6600"/>
                </a:solidFill>
                <a:latin typeface="Times New Roman" panose="02020603050405020304" pitchFamily="18" charset="0"/>
                <a:cs typeface="Times New Roman" panose="02020603050405020304" pitchFamily="18" charset="0"/>
              </a:rPr>
              <a:t>Em </a:t>
            </a:r>
            <a:r>
              <a:rPr lang="en-US" sz="5400" b="1" dirty="0" err="1">
                <a:solidFill>
                  <a:srgbClr val="FF6600"/>
                </a:solidFill>
                <a:latin typeface="Times New Roman" panose="02020603050405020304" pitchFamily="18" charset="0"/>
                <a:cs typeface="Times New Roman" panose="02020603050405020304" pitchFamily="18" charset="0"/>
              </a:rPr>
              <a:t>mong</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muốn</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có</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một</a:t>
            </a:r>
            <a:r>
              <a:rPr lang="en-US" sz="5400" b="1" dirty="0">
                <a:solidFill>
                  <a:srgbClr val="FF6600"/>
                </a:solidFill>
                <a:latin typeface="Times New Roman" panose="02020603050405020304" pitchFamily="18" charset="0"/>
                <a:cs typeface="Times New Roman" panose="02020603050405020304" pitchFamily="18" charset="0"/>
              </a:rPr>
              <a:t> con </a:t>
            </a:r>
            <a:r>
              <a:rPr lang="en-US" sz="5400" b="1" dirty="0" err="1">
                <a:solidFill>
                  <a:srgbClr val="FF6600"/>
                </a:solidFill>
                <a:latin typeface="Times New Roman" panose="02020603050405020304" pitchFamily="18" charset="0"/>
                <a:cs typeface="Times New Roman" panose="02020603050405020304" pitchFamily="18" charset="0"/>
              </a:rPr>
              <a:t>rô-bốt</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như</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thế</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nào</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cho</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riêng</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mình</a:t>
            </a:r>
            <a:r>
              <a:rPr lang="en-US" sz="5400" b="1" dirty="0">
                <a:solidFill>
                  <a:srgbClr val="FF6600"/>
                </a:solidFill>
                <a:latin typeface="Times New Roman" panose="02020603050405020304" pitchFamily="18" charset="0"/>
                <a:cs typeface="Times New Roman" panose="02020603050405020304" pitchFamily="18" charset="0"/>
              </a:rPr>
              <a:t>?</a:t>
            </a:r>
          </a:p>
          <a:p>
            <a:pPr algn="just"/>
            <a:endParaRPr lang="en-US" sz="3600" b="1" dirty="0">
              <a:solidFill>
                <a:srgbClr val="FF66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C85DAF24-005F-786B-B56B-761419ED38C3}"/>
              </a:ext>
            </a:extLst>
          </p:cNvPr>
          <p:cNvSpPr/>
          <p:nvPr/>
        </p:nvSpPr>
        <p:spPr>
          <a:xfrm>
            <a:off x="5295899" y="2667000"/>
            <a:ext cx="10538620" cy="646331"/>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FF66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7860449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27919" y="1219200"/>
            <a:ext cx="14249400" cy="3693319"/>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nl-NL" dirty="0"/>
          </a:p>
          <a:p>
            <a:r>
              <a:rPr lang="nl-NL" sz="5400" dirty="0">
                <a:solidFill>
                  <a:srgbClr val="FF0000"/>
                </a:solidFill>
                <a:latin typeface="Times New Roman" panose="02020603050405020304" pitchFamily="18" charset="0"/>
                <a:cs typeface="Times New Roman" panose="02020603050405020304" pitchFamily="18" charset="0"/>
              </a:rPr>
              <a:t>Nội dung :</a:t>
            </a:r>
          </a:p>
          <a:p>
            <a:r>
              <a:rPr lang="nl-NL" sz="5400" b="1" dirty="0">
                <a:solidFill>
                  <a:srgbClr val="FF0000"/>
                </a:solidFill>
                <a:latin typeface="Times New Roman" panose="02020603050405020304" pitchFamily="18" charset="0"/>
                <a:cs typeface="Times New Roman" panose="02020603050405020304" pitchFamily="18" charset="0"/>
              </a:rPr>
              <a:t>Sự xuất hiện lần đầu tiên của rô-bốt, vai trò của rô-bốt trong cuộc sống, tương lai của rô-bốt,...</a:t>
            </a:r>
            <a:endParaRPr lang="en-US" sz="5400" b="1" dirty="0">
              <a:solidFill>
                <a:srgbClr val="FF0000"/>
              </a:solidFill>
              <a:latin typeface="Times New Roman" panose="02020603050405020304" pitchFamily="18" charset="0"/>
              <a:cs typeface="Times New Roman" panose="02020603050405020304" pitchFamily="18" charset="0"/>
            </a:endParaRPr>
          </a:p>
          <a:p>
            <a:r>
              <a:rPr lang="en-US" dirty="0"/>
              <a:t> </a:t>
            </a:r>
          </a:p>
          <a:p>
            <a:pPr algn="just"/>
            <a:endParaRPr lang="en-US" sz="3600" b="1" dirty="0">
              <a:solidFill>
                <a:srgbClr val="FF66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C85DAF24-005F-786B-B56B-761419ED38C3}"/>
              </a:ext>
            </a:extLst>
          </p:cNvPr>
          <p:cNvSpPr/>
          <p:nvPr/>
        </p:nvSpPr>
        <p:spPr>
          <a:xfrm>
            <a:off x="5295899" y="2667000"/>
            <a:ext cx="10538620" cy="646331"/>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FF66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44382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4267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a:solidFill>
                  <a:srgbClr val="0000CC"/>
                </a:solidFill>
                <a:effectLst>
                  <a:outerShdw blurRad="38100" dist="38100" dir="2700000" algn="tl">
                    <a:srgbClr val="000000">
                      <a:alpha val="43137"/>
                    </a:srgbClr>
                  </a:outerShdw>
                </a:effectLst>
                <a:latin typeface="Times New Roman" pitchFamily="18" charset="0"/>
              </a:rPr>
              <a:t>VỀ THĂM QUÊ</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Ôn chữ viết hoa.</a:t>
              </a: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721521" y="2406334"/>
            <a:ext cx="6781801" cy="646331"/>
          </a:xfrm>
          <a:prstGeom prst="rect">
            <a:avLst/>
          </a:prstGeom>
        </p:spPr>
        <p:txBody>
          <a:bodyPr wrap="square">
            <a:spAutoFit/>
          </a:bodyPr>
          <a:lstStyle/>
          <a:p>
            <a:pPr algn="ctr"/>
            <a:r>
              <a:rPr lang="en-US" sz="3600" b="1" i="1" dirty="0" err="1">
                <a:solidFill>
                  <a:srgbClr val="0000CC"/>
                </a:solidFill>
                <a:latin typeface="Times New Roman" pitchFamily="18" charset="0"/>
                <a:cs typeface="Times New Roman" pitchFamily="18" charset="0"/>
              </a:rPr>
              <a:t>Viết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chữ</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hoa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HP001 4H" panose="020B0603050302020204" pitchFamily="34" charset="0"/>
                <a:cs typeface="Times New Roman" pitchFamily="18" charset="0"/>
              </a:rPr>
              <a:t>ƴ,ƶ</a:t>
            </a:r>
            <a:r>
              <a:rPr lang="en-US" sz="3600" b="1" i="1" dirty="0">
                <a:solidFill>
                  <a:srgbClr val="0000CC"/>
                </a:solidFill>
                <a:latin typeface="HP001 4H" panose="020B0603050302020204" pitchFamily="34" charset="0"/>
                <a:cs typeface="Times New Roman" pitchFamily="18" charset="0"/>
              </a:rPr>
              <a:t> </a:t>
            </a:r>
            <a:r>
              <a:rPr lang="en-US" sz="3600" b="1" i="1" dirty="0" err="1">
                <a:solidFill>
                  <a:srgbClr val="0000CC"/>
                </a:solidFill>
                <a:latin typeface="HP001 4H" panose="020B0603050302020204" pitchFamily="34" charset="0"/>
                <a:cs typeface="Times New Roman" pitchFamily="18" charset="0"/>
              </a:rPr>
              <a:t>ƻ,Q</a:t>
            </a:r>
            <a:r>
              <a:rPr lang="en-US" sz="3600" b="1" i="1" dirty="0">
                <a:solidFill>
                  <a:srgbClr val="0000CC"/>
                </a:solidFill>
                <a:latin typeface="HP001 4H" panose="020B0603050302020204" pitchFamily="34" charset="0"/>
                <a:cs typeface="Times New Roman" pitchFamily="18" charset="0"/>
              </a:rPr>
              <a:t> (</a:t>
            </a:r>
            <a:r>
              <a:rPr lang="en-US" sz="3600" b="1" i="1" dirty="0" err="1">
                <a:solidFill>
                  <a:srgbClr val="0000CC"/>
                </a:solidFill>
                <a:latin typeface="Times New Roman" pitchFamily="18" charset="0"/>
                <a:cs typeface="Times New Roman" pitchFamily="18" charset="0"/>
              </a:rPr>
              <a:t>kiểu</a:t>
            </a:r>
            <a:r>
              <a:rPr lang="en-US" sz="3600" b="1" i="1" dirty="0">
                <a:solidFill>
                  <a:srgbClr val="0000CC"/>
                </a:solidFill>
                <a:latin typeface="Times New Roman" pitchFamily="18" charset="0"/>
                <a:cs typeface="Times New Roman" pitchFamily="18" charset="0"/>
              </a:rPr>
              <a:t> 2)</a:t>
            </a:r>
            <a:endParaRPr lang="en-US" sz="3600" b="1" dirty="0">
              <a:solidFill>
                <a:srgbClr val="0000CC"/>
              </a:solidFill>
              <a:latin typeface="Times New Roman" pitchFamily="18" charset="0"/>
              <a:cs typeface="Times New Roman" pitchFamily="18" charset="0"/>
            </a:endParaRPr>
          </a:p>
        </p:txBody>
      </p:sp>
      <p:sp>
        <p:nvSpPr>
          <p:cNvPr id="2" name="Oval 1">
            <a:extLst>
              <a:ext uri="{FF2B5EF4-FFF2-40B4-BE49-F238E27FC236}">
                <a16:creationId xmlns:a16="http://schemas.microsoft.com/office/drawing/2014/main" id="{4BB7A96C-9C51-CD66-88BE-E0DE1373DD0D}"/>
              </a:ext>
            </a:extLst>
          </p:cNvPr>
          <p:cNvSpPr/>
          <p:nvPr/>
        </p:nvSpPr>
        <p:spPr>
          <a:xfrm>
            <a:off x="8900319" y="2079879"/>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68037ED-6E1B-EFA6-EA11-8C6ECC537283}"/>
              </a:ext>
            </a:extLst>
          </p:cNvPr>
          <p:cNvSpPr/>
          <p:nvPr/>
        </p:nvSpPr>
        <p:spPr>
          <a:xfrm>
            <a:off x="9580344" y="2040242"/>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C4A809C-B29E-3EB2-789E-FE4677E18EE0}"/>
              </a:ext>
            </a:extLst>
          </p:cNvPr>
          <p:cNvSpPr/>
          <p:nvPr/>
        </p:nvSpPr>
        <p:spPr>
          <a:xfrm>
            <a:off x="10208369" y="1996785"/>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hu 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65917" y="3058072"/>
            <a:ext cx="10787173" cy="6061865"/>
          </a:xfrm>
          <a:prstGeom prst="rect">
            <a:avLst/>
          </a:prstGeom>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a. Viết tên riêng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623944" y="4856550"/>
            <a:ext cx="3390900" cy="769441"/>
          </a:xfrm>
          <a:prstGeom prst="rect">
            <a:avLst/>
          </a:prstGeom>
        </p:spPr>
        <p:txBody>
          <a:bodyPr wrap="square">
            <a:spAutoFit/>
          </a:bodyPr>
          <a:lstStyle/>
          <a:p>
            <a:pPr algn="just"/>
            <a:r>
              <a:rPr lang="en-US" sz="4400" b="1" dirty="0">
                <a:solidFill>
                  <a:srgbClr val="0000CC"/>
                </a:solidFill>
                <a:latin typeface="HP001 4 hàng" pitchFamily="34" charset="0"/>
                <a:cs typeface="Times New Roman" pitchFamily="18" charset="0"/>
              </a:rPr>
              <a:t>HĖ An</a:t>
            </a:r>
          </a:p>
        </p:txBody>
      </p:sp>
      <p:sp>
        <p:nvSpPr>
          <p:cNvPr id="22" name="Text Box 14">
            <a:extLst>
              <a:ext uri="{FF2B5EF4-FFF2-40B4-BE49-F238E27FC236}">
                <a16:creationId xmlns:a16="http://schemas.microsoft.com/office/drawing/2014/main" id="{00515122-1E30-1B81-0DE2-4FD0E70248E5}"/>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val="1636936384"/>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 Viết câu ứng dụng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1889919" y="4725510"/>
            <a:ext cx="11915176" cy="1706108"/>
          </a:xfrm>
          <a:prstGeom prst="rect">
            <a:avLst/>
          </a:prstGeom>
        </p:spPr>
        <p:txBody>
          <a:bodyPr wrap="square">
            <a:spAutoFit/>
          </a:bodyPr>
          <a:lstStyle/>
          <a:p>
            <a:pPr algn="ctr">
              <a:lnSpc>
                <a:spcPct val="129000"/>
              </a:lnSpc>
              <a:spcBef>
                <a:spcPts val="200"/>
              </a:spcBef>
            </a:pPr>
            <a:r>
              <a:rPr lang="nl-NL" sz="4000" b="1" dirty="0">
                <a:solidFill>
                  <a:srgbClr val="3333FF"/>
                </a:solidFill>
                <a:effectLst/>
                <a:latin typeface="HP001 4 hàng" pitchFamily="34" charset="0"/>
                <a:ea typeface="Times New Roman" panose="02020603050405020304" pitchFamily="18" charset="0"/>
              </a:rPr>
              <a:t>Ai về phố cổ HĖ An</a:t>
            </a:r>
          </a:p>
          <a:p>
            <a:pPr algn="ctr">
              <a:lnSpc>
                <a:spcPct val="129000"/>
              </a:lnSpc>
              <a:spcBef>
                <a:spcPts val="200"/>
              </a:spcBef>
            </a:pPr>
            <a:r>
              <a:rPr lang="nl-NL" sz="4000" b="1" dirty="0">
                <a:solidFill>
                  <a:srgbClr val="3333FF"/>
                </a:solidFill>
                <a:effectLst/>
                <a:latin typeface="HP001 4 hàng" pitchFamily="34" charset="0"/>
                <a:ea typeface="Times New Roman" panose="02020603050405020304" pitchFamily="18" charset="0"/>
              </a:rPr>
              <a:t>Thêm yêu, thêm nhớ Quảng Nam quê mình.</a:t>
            </a:r>
            <a:endParaRPr lang="en-US" sz="4000" b="1" dirty="0">
              <a:solidFill>
                <a:srgbClr val="3333FF"/>
              </a:solidFill>
              <a:latin typeface="HP001 4 hàng" pitchFamily="34" charset="0"/>
              <a:cs typeface="Times New Roman" pitchFamily="18" charset="0"/>
            </a:endParaRPr>
          </a:p>
        </p:txBody>
      </p:sp>
      <p:sp>
        <p:nvSpPr>
          <p:cNvPr id="22" name="Text Box 14">
            <a:extLst>
              <a:ext uri="{FF2B5EF4-FFF2-40B4-BE49-F238E27FC236}">
                <a16:creationId xmlns:a16="http://schemas.microsoft.com/office/drawing/2014/main" id="{45C34398-F0A6-4287-7B42-923F7C66BF61}"/>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val="1650289125"/>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4" y="149573"/>
            <a:ext cx="2332864" cy="1117345"/>
            <a:chOff x="4539228" y="210532"/>
            <a:chExt cx="2293502" cy="1117345"/>
          </a:xfrm>
        </p:grpSpPr>
        <p:sp>
          <p:nvSpPr>
            <p:cNvPr id="17" name="TextBox 16"/>
            <p:cNvSpPr txBox="1"/>
            <p:nvPr/>
          </p:nvSpPr>
          <p:spPr>
            <a:xfrm>
              <a:off x="4539228" y="210532"/>
              <a:ext cx="295019" cy="646331"/>
            </a:xfrm>
            <a:prstGeom prst="rect">
              <a:avLst/>
            </a:prstGeom>
            <a:noFill/>
          </p:spPr>
          <p:txBody>
            <a:bodyPr wrap="none" rtlCol="0">
              <a:spAutoFit/>
            </a:bodyPr>
            <a:lstStyle/>
            <a:p>
              <a:r>
                <a:rPr lang="en-US" sz="3600" dirty="0">
                  <a:solidFill>
                    <a:srgbClr val="0000CC"/>
                  </a:solidFill>
                  <a:latin typeface="Times New Roman" pitchFamily="18" charset="0"/>
                  <a:cs typeface="Times New Roman" pitchFamily="18" charset="0"/>
                </a:rPr>
                <a:t> </a:t>
              </a: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sp>
        <p:nvSpPr>
          <p:cNvPr id="3" name="Rectangle 2"/>
          <p:cNvSpPr/>
          <p:nvPr/>
        </p:nvSpPr>
        <p:spPr>
          <a:xfrm>
            <a:off x="1356520" y="1143000"/>
            <a:ext cx="13716000" cy="1787797"/>
          </a:xfrm>
          <a:prstGeom prst="rect">
            <a:avLst/>
          </a:prstGeom>
        </p:spPr>
        <p:txBody>
          <a:bodyPr wrap="square">
            <a:spAutoFit/>
          </a:bodyPr>
          <a:lstStyle/>
          <a:p>
            <a:pPr>
              <a:lnSpc>
                <a:spcPct val="120000"/>
              </a:lnSpc>
            </a:pPr>
            <a:r>
              <a:rPr lang="en-US" sz="4800" b="1" dirty="0">
                <a:solidFill>
                  <a:srgbClr val="0000CC"/>
                </a:solidFill>
                <a:latin typeface="Times New Roman" pitchFamily="18" charset="0"/>
                <a:cs typeface="Times New Roman" pitchFamily="18" charset="0"/>
              </a:rPr>
              <a:t>+ </a:t>
            </a:r>
            <a:r>
              <a:rPr lang="en-US" sz="4800" b="1" dirty="0" err="1">
                <a:solidFill>
                  <a:srgbClr val="0000CC"/>
                </a:solidFill>
                <a:latin typeface="Times New Roman" pitchFamily="18" charset="0"/>
                <a:cs typeface="Times New Roman" pitchFamily="18" charset="0"/>
              </a:rPr>
              <a:t>Đoạn</a:t>
            </a:r>
            <a:r>
              <a:rPr lang="en-US" sz="4800" b="1" dirty="0">
                <a:solidFill>
                  <a:srgbClr val="0000CC"/>
                </a:solidFill>
                <a:latin typeface="Times New Roman" pitchFamily="18" charset="0"/>
                <a:cs typeface="Times New Roman" pitchFamily="18" charset="0"/>
              </a:rPr>
              <a:t> 1: </a:t>
            </a:r>
            <a:r>
              <a:rPr lang="en-US" sz="4800" b="1" dirty="0" err="1">
                <a:solidFill>
                  <a:srgbClr val="0000CC"/>
                </a:solidFill>
                <a:latin typeface="Times New Roman" pitchFamily="18" charset="0"/>
                <a:cs typeface="Times New Roman" pitchFamily="18" charset="0"/>
              </a:rPr>
              <a:t>Từ</a:t>
            </a:r>
            <a:r>
              <a:rPr lang="en-US" sz="4800" b="1" dirty="0">
                <a:solidFill>
                  <a:srgbClr val="0000CC"/>
                </a:solidFill>
                <a:latin typeface="Times New Roman" pitchFamily="18" charset="0"/>
                <a:cs typeface="Times New Roman" pitchFamily="18" charset="0"/>
              </a:rPr>
              <a:t> </a:t>
            </a:r>
            <a:r>
              <a:rPr lang="en-US" sz="4800" b="1" dirty="0" err="1">
                <a:solidFill>
                  <a:srgbClr val="0000CC"/>
                </a:solidFill>
                <a:latin typeface="Times New Roman" pitchFamily="18" charset="0"/>
                <a:cs typeface="Times New Roman" pitchFamily="18" charset="0"/>
              </a:rPr>
              <a:t>đầu</a:t>
            </a:r>
            <a:r>
              <a:rPr lang="en-US" sz="4800" b="1" dirty="0">
                <a:solidFill>
                  <a:srgbClr val="0000CC"/>
                </a:solidFill>
                <a:latin typeface="Times New Roman" pitchFamily="18" charset="0"/>
                <a:cs typeface="Times New Roman" pitchFamily="18" charset="0"/>
              </a:rPr>
              <a:t> </a:t>
            </a:r>
            <a:r>
              <a:rPr lang="en-US" sz="4800" b="1" dirty="0" err="1">
                <a:solidFill>
                  <a:srgbClr val="0000CC"/>
                </a:solidFill>
                <a:latin typeface="Times New Roman" pitchFamily="18" charset="0"/>
                <a:cs typeface="Times New Roman" pitchFamily="18" charset="0"/>
              </a:rPr>
              <a:t>đến</a:t>
            </a:r>
            <a:r>
              <a:rPr lang="en-US" sz="4800" b="1" dirty="0">
                <a:solidFill>
                  <a:srgbClr val="0000CC"/>
                </a:solidFill>
                <a:latin typeface="Times New Roman" pitchFamily="18" charset="0"/>
                <a:cs typeface="Times New Roman" pitchFamily="18" charset="0"/>
              </a:rPr>
              <a:t> </a:t>
            </a:r>
            <a:r>
              <a:rPr lang="en-US" sz="4800" b="1" i="1" dirty="0" err="1">
                <a:solidFill>
                  <a:srgbClr val="0000FF"/>
                </a:solidFill>
                <a:latin typeface="Times New Roman" panose="02020603050405020304" pitchFamily="18" charset="0"/>
                <a:cs typeface="Times New Roman" panose="02020603050405020304" pitchFamily="18" charset="0"/>
              </a:rPr>
              <a:t>khám</a:t>
            </a:r>
            <a:r>
              <a:rPr lang="en-US" sz="4800" b="1" i="1" dirty="0">
                <a:solidFill>
                  <a:srgbClr val="0000FF"/>
                </a:solidFill>
                <a:latin typeface="Times New Roman" panose="02020603050405020304" pitchFamily="18" charset="0"/>
                <a:cs typeface="Times New Roman" panose="02020603050405020304" pitchFamily="18" charset="0"/>
              </a:rPr>
              <a:t> </a:t>
            </a:r>
            <a:r>
              <a:rPr lang="en-US" sz="4800" b="1" i="1" dirty="0" err="1">
                <a:solidFill>
                  <a:srgbClr val="0000FF"/>
                </a:solidFill>
                <a:latin typeface="Times New Roman" panose="02020603050405020304" pitchFamily="18" charset="0"/>
                <a:cs typeface="Times New Roman" panose="02020603050405020304" pitchFamily="18" charset="0"/>
              </a:rPr>
              <a:t>phá</a:t>
            </a:r>
            <a:r>
              <a:rPr lang="en-US" sz="4800" b="1" i="1" dirty="0">
                <a:solidFill>
                  <a:srgbClr val="0000FF"/>
                </a:solidFill>
                <a:latin typeface="Times New Roman" panose="02020603050405020304" pitchFamily="18" charset="0"/>
                <a:cs typeface="Times New Roman" panose="02020603050405020304" pitchFamily="18" charset="0"/>
              </a:rPr>
              <a:t> </a:t>
            </a:r>
            <a:r>
              <a:rPr lang="en-US" sz="4800" b="1" i="1" dirty="0" err="1">
                <a:solidFill>
                  <a:srgbClr val="0000FF"/>
                </a:solidFill>
                <a:latin typeface="Times New Roman" panose="02020603050405020304" pitchFamily="18" charset="0"/>
                <a:cs typeface="Times New Roman" panose="02020603050405020304" pitchFamily="18" charset="0"/>
              </a:rPr>
              <a:t>đại</a:t>
            </a:r>
            <a:r>
              <a:rPr lang="en-US" sz="4800" b="1" i="1" dirty="0">
                <a:solidFill>
                  <a:srgbClr val="0000FF"/>
                </a:solidFill>
                <a:latin typeface="Times New Roman" panose="02020603050405020304" pitchFamily="18" charset="0"/>
                <a:cs typeface="Times New Roman" panose="02020603050405020304" pitchFamily="18" charset="0"/>
              </a:rPr>
              <a:t> </a:t>
            </a:r>
            <a:r>
              <a:rPr lang="en-US" sz="4800" b="1" i="1" dirty="0" err="1">
                <a:solidFill>
                  <a:srgbClr val="0000FF"/>
                </a:solidFill>
                <a:latin typeface="Times New Roman" panose="02020603050405020304" pitchFamily="18" charset="0"/>
                <a:cs typeface="Times New Roman" panose="02020603050405020304" pitchFamily="18" charset="0"/>
              </a:rPr>
              <a:t>dương</a:t>
            </a:r>
            <a:r>
              <a:rPr lang="en-US" sz="4800" i="1" dirty="0"/>
              <a:t> </a:t>
            </a:r>
            <a:r>
              <a:rPr lang="en-US" sz="4800" b="1" dirty="0">
                <a:solidFill>
                  <a:srgbClr val="0000CC"/>
                </a:solidFill>
                <a:latin typeface="Times New Roman" pitchFamily="18" charset="0"/>
                <a:cs typeface="Times New Roman" pitchFamily="18" charset="0"/>
              </a:rPr>
              <a:t>.</a:t>
            </a:r>
          </a:p>
          <a:p>
            <a:pPr>
              <a:lnSpc>
                <a:spcPct val="120000"/>
              </a:lnSpc>
            </a:pPr>
            <a:r>
              <a:rPr lang="en-US" sz="4800" b="1" dirty="0">
                <a:solidFill>
                  <a:srgbClr val="0000CC"/>
                </a:solidFill>
                <a:latin typeface="Times New Roman" pitchFamily="18" charset="0"/>
                <a:cs typeface="Times New Roman" pitchFamily="18" charset="0"/>
              </a:rPr>
              <a:t>+ </a:t>
            </a:r>
            <a:r>
              <a:rPr lang="en-US" sz="4800" b="1" dirty="0" err="1">
                <a:solidFill>
                  <a:srgbClr val="0000CC"/>
                </a:solidFill>
                <a:latin typeface="Times New Roman" pitchFamily="18" charset="0"/>
                <a:cs typeface="Times New Roman" pitchFamily="18" charset="0"/>
              </a:rPr>
              <a:t>Đoạn</a:t>
            </a:r>
            <a:r>
              <a:rPr lang="en-US" sz="4800" b="1" dirty="0">
                <a:solidFill>
                  <a:srgbClr val="0000CC"/>
                </a:solidFill>
                <a:latin typeface="Times New Roman" pitchFamily="18" charset="0"/>
                <a:cs typeface="Times New Roman" pitchFamily="18" charset="0"/>
              </a:rPr>
              <a:t> 2: </a:t>
            </a:r>
            <a:r>
              <a:rPr lang="en-US" sz="4800" b="1" dirty="0" err="1">
                <a:solidFill>
                  <a:srgbClr val="0000CC"/>
                </a:solidFill>
                <a:latin typeface="Times New Roman" pitchFamily="18" charset="0"/>
                <a:cs typeface="Times New Roman" pitchFamily="18" charset="0"/>
              </a:rPr>
              <a:t>Phần</a:t>
            </a:r>
            <a:r>
              <a:rPr lang="en-US" sz="4800" b="1" dirty="0">
                <a:solidFill>
                  <a:srgbClr val="0000CC"/>
                </a:solidFill>
                <a:latin typeface="Times New Roman" pitchFamily="18" charset="0"/>
                <a:cs typeface="Times New Roman" pitchFamily="18" charset="0"/>
              </a:rPr>
              <a:t> </a:t>
            </a:r>
            <a:r>
              <a:rPr lang="en-US" sz="4800" b="1" dirty="0" err="1">
                <a:solidFill>
                  <a:srgbClr val="0000CC"/>
                </a:solidFill>
                <a:latin typeface="Times New Roman" pitchFamily="18" charset="0"/>
                <a:cs typeface="Times New Roman" pitchFamily="18" charset="0"/>
              </a:rPr>
              <a:t>còn</a:t>
            </a:r>
            <a:r>
              <a:rPr lang="en-US" sz="4800" b="1" dirty="0">
                <a:solidFill>
                  <a:srgbClr val="0000CC"/>
                </a:solidFill>
                <a:latin typeface="Times New Roman" pitchFamily="18" charset="0"/>
                <a:cs typeface="Times New Roman" pitchFamily="18" charset="0"/>
              </a:rPr>
              <a:t> </a:t>
            </a:r>
            <a:r>
              <a:rPr lang="en-US" sz="4800" b="1" dirty="0" err="1">
                <a:solidFill>
                  <a:srgbClr val="0000CC"/>
                </a:solidFill>
                <a:latin typeface="Times New Roman" pitchFamily="18" charset="0"/>
                <a:cs typeface="Times New Roman" pitchFamily="18" charset="0"/>
              </a:rPr>
              <a:t>lại</a:t>
            </a:r>
            <a:r>
              <a:rPr lang="en-US" sz="48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4" y="149573"/>
            <a:ext cx="2332864" cy="1117345"/>
            <a:chOff x="4539228" y="210532"/>
            <a:chExt cx="2293502" cy="1117345"/>
          </a:xfrm>
        </p:grpSpPr>
        <p:sp>
          <p:nvSpPr>
            <p:cNvPr id="17" name="TextBox 16"/>
            <p:cNvSpPr txBox="1"/>
            <p:nvPr/>
          </p:nvSpPr>
          <p:spPr>
            <a:xfrm>
              <a:off x="4539228" y="210532"/>
              <a:ext cx="295019" cy="646331"/>
            </a:xfrm>
            <a:prstGeom prst="rect">
              <a:avLst/>
            </a:prstGeom>
            <a:noFill/>
          </p:spPr>
          <p:txBody>
            <a:bodyPr wrap="none" rtlCol="0">
              <a:spAutoFit/>
            </a:bodyPr>
            <a:lstStyle/>
            <a:p>
              <a:r>
                <a:rPr lang="en-US" sz="3600" dirty="0">
                  <a:solidFill>
                    <a:srgbClr val="0000CC"/>
                  </a:solidFill>
                  <a:latin typeface="Times New Roman" pitchFamily="18" charset="0"/>
                  <a:cs typeface="Times New Roman" pitchFamily="18" charset="0"/>
                </a:rPr>
                <a:t> </a:t>
              </a: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sp>
        <p:nvSpPr>
          <p:cNvPr id="3" name="Rectangle 2"/>
          <p:cNvSpPr/>
          <p:nvPr/>
        </p:nvSpPr>
        <p:spPr>
          <a:xfrm>
            <a:off x="1382470" y="363247"/>
            <a:ext cx="13716000" cy="3338991"/>
          </a:xfrm>
          <a:prstGeom prst="rect">
            <a:avLst/>
          </a:prstGeom>
        </p:spPr>
        <p:txBody>
          <a:bodyPr wrap="square">
            <a:spAutoFit/>
          </a:bodyPr>
          <a:lstStyle/>
          <a:p>
            <a:pPr>
              <a:lnSpc>
                <a:spcPct val="110000"/>
              </a:lnSpc>
            </a:pPr>
            <a:r>
              <a:rPr lang="en-US" sz="4800" b="1" dirty="0">
                <a:solidFill>
                  <a:srgbClr val="0000CC"/>
                </a:solidFill>
                <a:latin typeface="Times New Roman" pitchFamily="18" charset="0"/>
                <a:cs typeface="Times New Roman" pitchFamily="18" charset="0"/>
              </a:rPr>
              <a:t>+ </a:t>
            </a:r>
            <a:r>
              <a:rPr lang="en-US" sz="4800" b="1" dirty="0" err="1">
                <a:solidFill>
                  <a:srgbClr val="0000CC"/>
                </a:solidFill>
                <a:latin typeface="Times New Roman" pitchFamily="18" charset="0"/>
                <a:cs typeface="Times New Roman" pitchFamily="18" charset="0"/>
              </a:rPr>
              <a:t>Đoạn</a:t>
            </a:r>
            <a:r>
              <a:rPr lang="en-US" sz="4800" b="1" dirty="0">
                <a:solidFill>
                  <a:srgbClr val="0000CC"/>
                </a:solidFill>
                <a:latin typeface="Times New Roman" pitchFamily="18" charset="0"/>
                <a:cs typeface="Times New Roman" pitchFamily="18" charset="0"/>
              </a:rPr>
              <a:t> 1:  </a:t>
            </a:r>
          </a:p>
          <a:p>
            <a:pPr>
              <a:lnSpc>
                <a:spcPct val="110000"/>
              </a:lnSpc>
            </a:pPr>
            <a:r>
              <a:rPr lang="en-US" sz="4800" b="1" dirty="0">
                <a:solidFill>
                  <a:srgbClr val="0000CC"/>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Năm</a:t>
            </a:r>
            <a:r>
              <a:rPr lang="en-US" sz="4800" b="1" dirty="0">
                <a:solidFill>
                  <a:srgbClr val="3333FF"/>
                </a:solidFill>
                <a:latin typeface="Times New Roman" pitchFamily="18" charset="0"/>
                <a:cs typeface="Times New Roman" pitchFamily="18" charset="0"/>
              </a:rPr>
              <a:t> 1920, / </a:t>
            </a:r>
            <a:r>
              <a:rPr lang="en-US" sz="4800" b="1" dirty="0" err="1">
                <a:solidFill>
                  <a:srgbClr val="3333FF"/>
                </a:solidFill>
                <a:latin typeface="Times New Roman" pitchFamily="18" charset="0"/>
                <a:cs typeface="Times New Roman" pitchFamily="18" charset="0"/>
              </a:rPr>
              <a:t>rô</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bốt</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xuất</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hiện</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lần</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đầu</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tiên</a:t>
            </a:r>
            <a:r>
              <a:rPr lang="en-US" sz="4800" b="1" dirty="0">
                <a:solidFill>
                  <a:srgbClr val="3333FF"/>
                </a:solidFill>
                <a:latin typeface="Times New Roman" pitchFamily="18" charset="0"/>
                <a:cs typeface="Times New Roman" pitchFamily="18" charset="0"/>
              </a:rPr>
              <a:t> / </a:t>
            </a:r>
            <a:r>
              <a:rPr lang="en-US" sz="4800" b="1" dirty="0" err="1">
                <a:solidFill>
                  <a:srgbClr val="3333FF"/>
                </a:solidFill>
                <a:latin typeface="Times New Roman" pitchFamily="18" charset="0"/>
                <a:cs typeface="Times New Roman" pitchFamily="18" charset="0"/>
              </a:rPr>
              <a:t>trong</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vai</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nhân</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vật</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của</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một</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vở</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kịch</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viễn</a:t>
            </a:r>
            <a:r>
              <a:rPr lang="en-US" sz="4800" b="1" dirty="0">
                <a:solidFill>
                  <a:srgbClr val="3333FF"/>
                </a:solidFill>
                <a:latin typeface="Times New Roman" pitchFamily="18" charset="0"/>
                <a:cs typeface="Times New Roman" pitchFamily="18" charset="0"/>
              </a:rPr>
              <a:t> </a:t>
            </a:r>
            <a:r>
              <a:rPr lang="en-US" sz="4800" b="1" dirty="0" err="1">
                <a:solidFill>
                  <a:srgbClr val="3333FF"/>
                </a:solidFill>
                <a:latin typeface="Times New Roman" pitchFamily="18" charset="0"/>
                <a:cs typeface="Times New Roman" pitchFamily="18" charset="0"/>
              </a:rPr>
              <a:t>tưởng</a:t>
            </a:r>
            <a:r>
              <a:rPr lang="en-US" sz="4800" b="1" dirty="0">
                <a:solidFill>
                  <a:srgbClr val="3333FF"/>
                </a:solidFill>
                <a:latin typeface="Times New Roman" pitchFamily="18" charset="0"/>
                <a:cs typeface="Times New Roman" pitchFamily="18" charset="0"/>
              </a:rPr>
              <a:t>.</a:t>
            </a:r>
          </a:p>
          <a:p>
            <a:pPr>
              <a:lnSpc>
                <a:spcPct val="120000"/>
              </a:lnSpc>
            </a:pPr>
            <a:endParaRPr lang="en-US" sz="4800" b="1" dirty="0">
              <a:solidFill>
                <a:srgbClr val="0000CC"/>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AD7496FD-A3F5-EF91-8200-DCA0B6174037}"/>
              </a:ext>
            </a:extLst>
          </p:cNvPr>
          <p:cNvSpPr txBox="1"/>
          <p:nvPr/>
        </p:nvSpPr>
        <p:spPr>
          <a:xfrm>
            <a:off x="1396697" y="4242733"/>
            <a:ext cx="13716000" cy="2123658"/>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Rồi</a:t>
            </a:r>
            <a:r>
              <a:rPr lang="en-US" sz="4400" b="1" dirty="0">
                <a:solidFill>
                  <a:srgbClr val="FF0000"/>
                </a:solidFill>
                <a:latin typeface="Times New Roman" panose="02020603050405020304" pitchFamily="18" charset="0"/>
                <a:cs typeface="Times New Roman" panose="02020603050405020304" pitchFamily="18" charset="0"/>
              </a:rPr>
              <a: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người</a:t>
            </a:r>
            <a:r>
              <a:rPr lang="en-US" sz="4400" b="1" dirty="0">
                <a:solidFill>
                  <a:srgbClr val="0000FF"/>
                </a:solidFill>
                <a:latin typeface="Times New Roman" panose="02020603050405020304" pitchFamily="18" charset="0"/>
                <a:cs typeface="Times New Roman" panose="02020603050405020304" pitchFamily="18" charset="0"/>
              </a:rPr>
              <a:t> ta </a:t>
            </a:r>
            <a:r>
              <a:rPr lang="en-US" sz="4400" b="1" dirty="0" err="1">
                <a:solidFill>
                  <a:srgbClr val="0000FF"/>
                </a:solidFill>
                <a:latin typeface="Times New Roman" panose="02020603050405020304" pitchFamily="18" charset="0"/>
                <a:cs typeface="Times New Roman" panose="02020603050405020304" pitchFamily="18" charset="0"/>
              </a:rPr>
              <a:t>bắt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đầu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nghiên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cứu</a:t>
            </a:r>
            <a:r>
              <a:rPr lang="en-US" sz="4400" b="1" dirty="0">
                <a:solidFill>
                  <a:srgbClr val="0000FF"/>
                </a:solidFill>
                <a:latin typeface="Times New Roman" panose="02020603050405020304" pitchFamily="18" charset="0"/>
                <a:cs typeface="Times New Roman" panose="02020603050405020304" pitchFamily="18" charset="0"/>
              </a:rPr>
              <a:t>,</a:t>
            </a:r>
            <a:r>
              <a:rPr lang="en-US" sz="4400" b="1" dirty="0">
                <a:solidFill>
                  <a:srgbClr val="FF0000"/>
                </a:solidFill>
                <a:latin typeface="Times New Roman" panose="02020603050405020304" pitchFamily="18" charset="0"/>
                <a:cs typeface="Times New Roman" panose="02020603050405020304" pitchFamily="18" charset="0"/>
              </a:rPr>
              <a: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chế</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tạo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rô-bốt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thật</a:t>
            </a:r>
            <a:r>
              <a:rPr lang="en-US" sz="4400" b="1" dirty="0">
                <a:solidFill>
                  <a:srgbClr val="0000FF"/>
                </a:solidFill>
                <a:latin typeface="Times New Roman" panose="02020603050405020304" pitchFamily="18" charset="0"/>
                <a:cs typeface="Times New Roman" panose="02020603050405020304" pitchFamily="18" charset="0"/>
              </a:rPr>
              <a: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thường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có</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hình</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dạng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như</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người</a:t>
            </a:r>
            <a:r>
              <a:rPr lang="en-US" sz="4400" b="1" dirty="0">
                <a:solidFill>
                  <a:srgbClr val="0000FF"/>
                </a:solidFill>
                <a:latin typeface="Times New Roman" panose="02020603050405020304" pitchFamily="18" charset="0"/>
                <a:cs typeface="Times New Roman" panose="02020603050405020304" pitchFamily="18" charset="0"/>
              </a:rPr>
              <a:t>,</a:t>
            </a:r>
            <a:r>
              <a:rPr lang="en-US" sz="4400" b="1" dirty="0">
                <a:solidFill>
                  <a:srgbClr val="FF0000"/>
                </a:solidFill>
                <a:latin typeface="Times New Roman" panose="02020603050405020304" pitchFamily="18" charset="0"/>
                <a:cs typeface="Times New Roman" panose="02020603050405020304" pitchFamily="18" charset="0"/>
              </a:rPr>
              <a: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làm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việc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chẳng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biết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mệt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mỏi</a:t>
            </a:r>
            <a:r>
              <a:rPr lang="en-US" sz="4400" b="1" dirty="0">
                <a:solidFill>
                  <a:srgbClr val="0000FF"/>
                </a:solidFill>
                <a:latin typeface="Times New Roman" panose="02020603050405020304" pitchFamily="18" charset="0"/>
                <a:cs typeface="Times New Roman" panose="02020603050405020304" pitchFamily="18" charset="0"/>
              </a:rPr>
              <a:t>,</a:t>
            </a:r>
            <a:r>
              <a:rPr lang="en-US" sz="4400" b="1" dirty="0">
                <a:solidFill>
                  <a:srgbClr val="FF0000"/>
                </a:solidFill>
                <a:latin typeface="Times New Roman" panose="02020603050405020304" pitchFamily="18" charset="0"/>
                <a:cs typeface="Times New Roman" panose="02020603050405020304" pitchFamily="18" charset="0"/>
              </a:rPr>
              <a: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chẳng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sợ</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hiểm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nguy</a:t>
            </a:r>
            <a:r>
              <a:rPr lang="en-US" sz="4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4519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118519" y="2682444"/>
            <a:ext cx="11353800" cy="1754326"/>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Câu</a:t>
            </a:r>
            <a:r>
              <a:rPr lang="en-US" sz="5400" b="1" dirty="0">
                <a:solidFill>
                  <a:srgbClr val="FF0000"/>
                </a:solidFill>
                <a:latin typeface="Times New Roman" pitchFamily="18" charset="0"/>
                <a:cs typeface="Times New Roman" pitchFamily="18" charset="0"/>
              </a:rPr>
              <a:t> 1: </a:t>
            </a:r>
            <a:r>
              <a:rPr lang="en-US" sz="5400" b="1" dirty="0" err="1">
                <a:solidFill>
                  <a:srgbClr val="FF0000"/>
                </a:solidFill>
                <a:latin typeface="Times New Roman" panose="02020603050405020304" pitchFamily="18" charset="0"/>
                <a:cs typeface="Times New Roman" panose="02020603050405020304" pitchFamily="18" charset="0"/>
              </a:rPr>
              <a:t>Nhân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vật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người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máy</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rô-bốt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xuất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hiện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lần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đầu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nào</a:t>
            </a:r>
            <a:r>
              <a:rPr lang="en-US" sz="5400" b="1" dirty="0">
                <a:solidFill>
                  <a:srgbClr val="FF0000"/>
                </a:solidFill>
                <a:latin typeface="Times New Roman" pitchFamily="18" charset="0"/>
                <a:cs typeface="Times New Roman" pitchFamily="18" charset="0"/>
              </a:rPr>
              <a:t>?</a:t>
            </a:r>
          </a:p>
        </p:txBody>
      </p:sp>
      <p:sp>
        <p:nvSpPr>
          <p:cNvPr id="12" name="Rectangle 11"/>
          <p:cNvSpPr/>
          <p:nvPr/>
        </p:nvSpPr>
        <p:spPr>
          <a:xfrm>
            <a:off x="2270919" y="5193324"/>
            <a:ext cx="11125200" cy="1754326"/>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a:t>
            </a:r>
            <a:r>
              <a:rPr lang="nl-NL" sz="5400" b="1" dirty="0">
                <a:solidFill>
                  <a:srgbClr val="0000CC"/>
                </a:solidFill>
                <a:latin typeface="Times New Roman" panose="02020603050405020304" pitchFamily="18" charset="0"/>
                <a:cs typeface="Times New Roman" panose="02020603050405020304" pitchFamily="18" charset="0"/>
              </a:rPr>
              <a:t>Nhân vật người máy (rô-bốt) xuất hiện lần đầu tiên vào năm 1920.</a:t>
            </a:r>
            <a:endParaRPr lang="en-US" sz="5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83010" y="1295400"/>
            <a:ext cx="14489510" cy="2585323"/>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Câu</a:t>
            </a:r>
            <a:r>
              <a:rPr lang="en-US" sz="5400" b="1" dirty="0">
                <a:solidFill>
                  <a:srgbClr val="FF0000"/>
                </a:solidFill>
                <a:latin typeface="Times New Roman" pitchFamily="18" charset="0"/>
                <a:cs typeface="Times New Roman" pitchFamily="18" charset="0"/>
              </a:rPr>
              <a:t> 2: </a:t>
            </a:r>
            <a:r>
              <a:rPr lang="en-US" sz="5400" b="1" dirty="0" err="1">
                <a:solidFill>
                  <a:srgbClr val="FF0000"/>
                </a:solidFill>
                <a:latin typeface="Times New Roman" panose="02020603050405020304" pitchFamily="18" charset="0"/>
                <a:cs typeface="Times New Roman" panose="02020603050405020304" pitchFamily="18" charset="0"/>
              </a:rPr>
              <a:t>Sự</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xuất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hiện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rô-bốt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trong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vở</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kịch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đem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đến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những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thay</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đổi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gì</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trong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suy</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nghĩ</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hành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động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con </a:t>
            </a:r>
            <a:r>
              <a:rPr lang="en-US" sz="5400" b="1" dirty="0" err="1">
                <a:solidFill>
                  <a:srgbClr val="FF0000"/>
                </a:solidFill>
                <a:latin typeface="Times New Roman" panose="02020603050405020304" pitchFamily="18" charset="0"/>
                <a:cs typeface="Times New Roman" panose="02020603050405020304" pitchFamily="18" charset="0"/>
              </a:rPr>
              <a:t>người</a:t>
            </a:r>
            <a:r>
              <a:rPr lang="en-US" sz="54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p:cNvSpPr/>
          <p:nvPr/>
        </p:nvSpPr>
        <p:spPr>
          <a:xfrm>
            <a:off x="746919" y="4648200"/>
            <a:ext cx="14325601" cy="4247317"/>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5400" b="1" dirty="0">
                <a:solidFill>
                  <a:srgbClr val="0000CC"/>
                </a:solidFill>
                <a:latin typeface="Times New Roman" pitchFamily="18" charset="0"/>
                <a:cs typeface="Times New Roman" pitchFamily="18" charset="0"/>
              </a:rPr>
              <a:t>    Sự xuất hiện của rô-bốt khiến con người nghĩ tới việc giao hết việc nặng nhọc, nguy hiểm cho rô-bốt; bắt đầu nghiên cứu, chế tạo rô-bốt thật, thường có hình dạng như người, làm việc chẳng biết mệt mỏi, chẳng sợ hiểm nguy.</a:t>
            </a:r>
            <a:endParaRPr lang="en-US" sz="5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010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83010" y="1295400"/>
            <a:ext cx="14337110" cy="1754326"/>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Câu</a:t>
            </a:r>
            <a:r>
              <a:rPr lang="en-US" sz="5400" b="1" dirty="0">
                <a:solidFill>
                  <a:srgbClr val="FF0000"/>
                </a:solidFill>
                <a:latin typeface="Times New Roman" pitchFamily="18" charset="0"/>
                <a:cs typeface="Times New Roman" pitchFamily="18" charset="0"/>
              </a:rPr>
              <a:t> 3: </a:t>
            </a:r>
            <a:r>
              <a:rPr lang="en-US" sz="5400" dirty="0"/>
              <a:t>: </a:t>
            </a:r>
            <a:r>
              <a:rPr lang="en-US" sz="5400" b="1" dirty="0" err="1">
                <a:solidFill>
                  <a:srgbClr val="FF0000"/>
                </a:solidFill>
                <a:latin typeface="Times New Roman" panose="02020603050405020304" pitchFamily="18" charset="0"/>
                <a:cs typeface="Times New Roman" panose="02020603050405020304" pitchFamily="18" charset="0"/>
              </a:rPr>
              <a:t>Bài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đọc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cho</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biết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rô-bốt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con </a:t>
            </a:r>
            <a:r>
              <a:rPr lang="en-US" sz="5400" b="1" dirty="0" err="1">
                <a:solidFill>
                  <a:srgbClr val="FF0000"/>
                </a:solidFill>
                <a:latin typeface="Times New Roman" panose="02020603050405020304" pitchFamily="18" charset="0"/>
                <a:cs typeface="Times New Roman" panose="02020603050405020304" pitchFamily="18" charset="0"/>
              </a:rPr>
              <a:t>người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chế</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tạo</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đã</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có</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khả</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năng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làm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những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việc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gì</a:t>
            </a:r>
            <a:r>
              <a:rPr lang="en-US" sz="54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p:cNvSpPr/>
          <p:nvPr/>
        </p:nvSpPr>
        <p:spPr>
          <a:xfrm>
            <a:off x="562067" y="3544121"/>
            <a:ext cx="14337110" cy="2585323"/>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itchFamily="18" charset="0"/>
                <a:cs typeface="Times New Roman" pitchFamily="18" charset="0"/>
              </a:rPr>
              <a:t>  </a:t>
            </a:r>
            <a:r>
              <a:rPr lang="nl-NL" sz="5400" i="1" dirty="0">
                <a:latin typeface="Times New Roman" panose="02020603050405020304" pitchFamily="18" charset="0"/>
                <a:cs typeface="Times New Roman" panose="02020603050405020304" pitchFamily="18" charset="0"/>
              </a:rPr>
              <a:t>Di chuyển vật nặng, chữa cháy, cứu nạn, thăm dò vũ trụ, khám phá đại dương,...</a:t>
            </a:r>
            <a:endParaRPr lang="en-US" sz="5400" dirty="0">
              <a:latin typeface="Times New Roman" panose="02020603050405020304" pitchFamily="18" charset="0"/>
              <a:cs typeface="Times New Roman" panose="02020603050405020304" pitchFamily="18" charset="0"/>
            </a:endParaRPr>
          </a:p>
          <a:p>
            <a:r>
              <a:rPr lang="nl-NL" sz="5400" b="1" dirty="0">
                <a:solidFill>
                  <a:srgbClr val="0000CC"/>
                </a:solidFill>
                <a:latin typeface="Times New Roman" pitchFamily="18" charset="0"/>
                <a:cs typeface="Times New Roman" pitchFamily="18" charset="0"/>
              </a:rPr>
              <a:t>   </a:t>
            </a:r>
            <a:endParaRPr lang="en-US" sz="5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7947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Effect transition="in" filter="fade">
                                      <p:cBhvr>
                                        <p:cTn id="17"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B875-44D3-D281-5D43-F87CDC756DFE}"/>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89DF1960-F78D-A761-E844-3B5ED8E3DF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60" y="349129"/>
            <a:ext cx="5862460" cy="7800975"/>
          </a:xfrm>
          <a:prstGeom prst="rect">
            <a:avLst/>
          </a:prstGeom>
        </p:spPr>
      </p:pic>
      <p:pic>
        <p:nvPicPr>
          <p:cNvPr id="5" name="Content Placeholder 4">
            <a:extLst>
              <a:ext uri="{FF2B5EF4-FFF2-40B4-BE49-F238E27FC236}">
                <a16:creationId xmlns:a16="http://schemas.microsoft.com/office/drawing/2014/main" id="{3EF5FE10-D595-BB27-8E67-6E4C6427B9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62119" y="349129"/>
            <a:ext cx="7734391" cy="7880472"/>
          </a:xfrm>
          <a:prstGeom prst="rect">
            <a:avLst/>
          </a:prstGeom>
        </p:spPr>
      </p:pic>
    </p:spTree>
    <p:extLst>
      <p:ext uri="{BB962C8B-B14F-4D97-AF65-F5344CB8AC3E}">
        <p14:creationId xmlns:p14="http://schemas.microsoft.com/office/powerpoint/2010/main" val="27532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32AC-5085-B9F8-D49C-EAE15D02C2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1C4ACB-1FBA-F87E-7BF0-8105267527A9}"/>
              </a:ext>
            </a:extLst>
          </p:cNvPr>
          <p:cNvSpPr>
            <a:spLocks noGrp="1"/>
          </p:cNvSpPr>
          <p:nvPr>
            <p:ph idx="1"/>
          </p:nvPr>
        </p:nvSpPr>
        <p:spPr/>
        <p:txBody>
          <a:bodyPr/>
          <a:lstStyle/>
          <a:p>
            <a:endParaRPr lang="en-US"/>
          </a:p>
        </p:txBody>
      </p:sp>
      <p:pic>
        <p:nvPicPr>
          <p:cNvPr id="5122" name="Picture 2" descr="Robot giúp cuộc sống của con người trở nên thoải mái và tiện nghi hơn">
            <a:extLst>
              <a:ext uri="{FF2B5EF4-FFF2-40B4-BE49-F238E27FC236}">
                <a16:creationId xmlns:a16="http://schemas.microsoft.com/office/drawing/2014/main" id="{E61A83C8-1064-61AF-DD6A-2277C75EB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03" y="-152400"/>
            <a:ext cx="15667831" cy="845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91D6BD-9379-152C-54CA-C7FD4C021FFE}"/>
              </a:ext>
            </a:extLst>
          </p:cNvPr>
          <p:cNvSpPr txBox="1"/>
          <p:nvPr/>
        </p:nvSpPr>
        <p:spPr>
          <a:xfrm>
            <a:off x="899319" y="8458200"/>
            <a:ext cx="14706600" cy="646331"/>
          </a:xfrm>
          <a:prstGeom prst="rect">
            <a:avLst/>
          </a:prstGeom>
          <a:noFill/>
        </p:spPr>
        <p:txBody>
          <a:bodyPr wrap="square" rtlCol="0">
            <a:spAutoFit/>
          </a:bodyPr>
          <a:lstStyle/>
          <a:p>
            <a:r>
              <a:rPr lang="vi-VN" sz="3600" b="0" i="1" dirty="0">
                <a:solidFill>
                  <a:srgbClr val="FF0000"/>
                </a:solidFill>
                <a:effectLst/>
                <a:latin typeface="Times New Roman" panose="02020603050405020304" pitchFamily="18" charset="0"/>
                <a:cs typeface="Times New Roman" panose="02020603050405020304" pitchFamily="18" charset="0"/>
              </a:rPr>
              <a:t>Robot giúp cuộc sống của con người trở nên thoải mái và tiện nghi hơn</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44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9594</TotalTime>
  <Words>659</Words>
  <Application>Microsoft Office PowerPoint</Application>
  <PresentationFormat>Custom</PresentationFormat>
  <Paragraphs>61</Paragraphs>
  <Slides>25</Slides>
  <Notes>1</Notes>
  <HiddenSlides>1</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HP001 4 hàng</vt:lpstr>
      <vt:lpstr>HP001 4H</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1017</cp:revision>
  <dcterms:created xsi:type="dcterms:W3CDTF">2008-09-09T22:52:10Z</dcterms:created>
  <dcterms:modified xsi:type="dcterms:W3CDTF">2024-04-23T04:30:43Z</dcterms:modified>
</cp:coreProperties>
</file>