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3" r:id="rId2"/>
    <p:sldId id="274" r:id="rId3"/>
    <p:sldId id="278" r:id="rId4"/>
    <p:sldId id="280" r:id="rId5"/>
    <p:sldId id="283" r:id="rId6"/>
    <p:sldId id="296" r:id="rId7"/>
    <p:sldId id="29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8" d="100"/>
          <a:sy n="98" d="100"/>
        </p:scale>
        <p:origin x="13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F785B-E436-4E76-BDCB-D0E5B0E94FDD}" type="datetimeFigureOut">
              <a:rPr lang="en-US" smtClean="0"/>
              <a:pPr/>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1ADDF-74E2-4567-8643-75B0C6BC8EC6}" type="slidenum">
              <a:rPr lang="en-US" smtClean="0"/>
              <a:pPr/>
              <a:t>‹#›</a:t>
            </a:fld>
            <a:endParaRPr lang="en-US"/>
          </a:p>
        </p:txBody>
      </p:sp>
    </p:spTree>
    <p:extLst>
      <p:ext uri="{BB962C8B-B14F-4D97-AF65-F5344CB8AC3E}">
        <p14:creationId xmlns:p14="http://schemas.microsoft.com/office/powerpoint/2010/main" val="3583843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pPr/>
              <a:t>2</a:t>
            </a:fld>
            <a:endParaRPr lang="zh-CN" altLang="en-US"/>
          </a:p>
        </p:txBody>
      </p:sp>
    </p:spTree>
    <p:extLst>
      <p:ext uri="{BB962C8B-B14F-4D97-AF65-F5344CB8AC3E}">
        <p14:creationId xmlns:p14="http://schemas.microsoft.com/office/powerpoint/2010/main" val="396899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319562-4B70-4981-A1E5-EACE6829849D}"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63593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319562-4B70-4981-A1E5-EACE6829849D}"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169904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319562-4B70-4981-A1E5-EACE6829849D}"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3821874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6D0DA44-1C82-47B1-93C5-F2AB228D8B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2" name="组合 21">
            <a:extLst>
              <a:ext uri="{FF2B5EF4-FFF2-40B4-BE49-F238E27FC236}">
                <a16:creationId xmlns:a16="http://schemas.microsoft.com/office/drawing/2014/main" id="{C2E5439E-517E-4862-9FB2-D63852443468}"/>
              </a:ext>
            </a:extLst>
          </p:cNvPr>
          <p:cNvGrpSpPr/>
          <p:nvPr userDrawn="1"/>
        </p:nvGrpSpPr>
        <p:grpSpPr>
          <a:xfrm>
            <a:off x="919756" y="707809"/>
            <a:ext cx="10352488" cy="5320037"/>
            <a:chOff x="919756" y="707809"/>
            <a:chExt cx="10352488" cy="5320037"/>
          </a:xfrm>
        </p:grpSpPr>
        <p:pic>
          <p:nvPicPr>
            <p:cNvPr id="11" name="图片 10">
              <a:extLst>
                <a:ext uri="{FF2B5EF4-FFF2-40B4-BE49-F238E27FC236}">
                  <a16:creationId xmlns:a16="http://schemas.microsoft.com/office/drawing/2014/main" id="{7F549A39-6133-4816-8BB9-6E86E3133D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9756" y="707809"/>
              <a:ext cx="10352488" cy="3521292"/>
            </a:xfrm>
            <a:prstGeom prst="rect">
              <a:avLst/>
            </a:prstGeom>
          </p:spPr>
        </p:pic>
        <p:pic>
          <p:nvPicPr>
            <p:cNvPr id="21" name="图片 20">
              <a:extLst>
                <a:ext uri="{FF2B5EF4-FFF2-40B4-BE49-F238E27FC236}">
                  <a16:creationId xmlns:a16="http://schemas.microsoft.com/office/drawing/2014/main" id="{8453CE4A-64FC-4EA0-BA14-5220C3E122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1277"/>
            <a:stretch/>
          </p:blipFill>
          <p:spPr>
            <a:xfrm>
              <a:off x="919756" y="3960019"/>
              <a:ext cx="10352488" cy="2067827"/>
            </a:xfrm>
            <a:prstGeom prst="rect">
              <a:avLst/>
            </a:prstGeom>
          </p:spPr>
        </p:pic>
      </p:grpSp>
      <p:grpSp>
        <p:nvGrpSpPr>
          <p:cNvPr id="23" name="组合 22">
            <a:extLst>
              <a:ext uri="{FF2B5EF4-FFF2-40B4-BE49-F238E27FC236}">
                <a16:creationId xmlns:a16="http://schemas.microsoft.com/office/drawing/2014/main" id="{069DFF87-8C10-45C5-BD24-EB0B541DC296}"/>
              </a:ext>
            </a:extLst>
          </p:cNvPr>
          <p:cNvGrpSpPr/>
          <p:nvPr userDrawn="1"/>
        </p:nvGrpSpPr>
        <p:grpSpPr>
          <a:xfrm>
            <a:off x="0" y="0"/>
            <a:ext cx="12192000" cy="6858000"/>
            <a:chOff x="0" y="0"/>
            <a:chExt cx="12192000" cy="6858000"/>
          </a:xfrm>
        </p:grpSpPr>
        <p:pic>
          <p:nvPicPr>
            <p:cNvPr id="24" name="图片 23">
              <a:extLst>
                <a:ext uri="{FF2B5EF4-FFF2-40B4-BE49-F238E27FC236}">
                  <a16:creationId xmlns:a16="http://schemas.microsoft.com/office/drawing/2014/main" id="{65E57743-C525-45F4-9EAF-6B3D01D52EE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2196" r="66231"/>
            <a:stretch/>
          </p:blipFill>
          <p:spPr>
            <a:xfrm>
              <a:off x="0" y="0"/>
              <a:ext cx="5105400" cy="6858000"/>
            </a:xfrm>
            <a:prstGeom prst="rect">
              <a:avLst/>
            </a:prstGeom>
          </p:spPr>
        </p:pic>
        <p:pic>
          <p:nvPicPr>
            <p:cNvPr id="25" name="图片 24">
              <a:extLst>
                <a:ext uri="{FF2B5EF4-FFF2-40B4-BE49-F238E27FC236}">
                  <a16:creationId xmlns:a16="http://schemas.microsoft.com/office/drawing/2014/main" id="{FD3A96F7-32F0-4F6C-9331-7EFD526202B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7617" t="12195"/>
            <a:stretch/>
          </p:blipFill>
          <p:spPr>
            <a:xfrm>
              <a:off x="7296150" y="0"/>
              <a:ext cx="4895850" cy="6858000"/>
            </a:xfrm>
            <a:prstGeom prst="rect">
              <a:avLst/>
            </a:prstGeom>
          </p:spPr>
        </p:pic>
      </p:grpSp>
    </p:spTree>
    <p:extLst>
      <p:ext uri="{BB962C8B-B14F-4D97-AF65-F5344CB8AC3E}">
        <p14:creationId xmlns:p14="http://schemas.microsoft.com/office/powerpoint/2010/main" val="4167244712"/>
      </p:ext>
    </p:extLst>
  </p:cSld>
  <p:clrMapOvr>
    <a:masterClrMapping/>
  </p:clrMapOvr>
  <mc:AlternateContent xmlns:mc="http://schemas.openxmlformats.org/markup-compatibility/2006" xmlns:p14="http://schemas.microsoft.com/office/powerpoint/2010/main">
    <mc:Choice Requires="p14">
      <p:transition spd="slow" p14:dur="3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319562-4B70-4981-A1E5-EACE6829849D}"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793555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319562-4B70-4981-A1E5-EACE6829849D}"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373067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319562-4B70-4981-A1E5-EACE6829849D}"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90296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319562-4B70-4981-A1E5-EACE6829849D}" type="datetimeFigureOut">
              <a:rPr lang="en-US" smtClean="0"/>
              <a:pPr/>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113215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319562-4B70-4981-A1E5-EACE6829849D}" type="datetimeFigureOut">
              <a:rPr lang="en-US" smtClean="0"/>
              <a:pPr/>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985588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319562-4B70-4981-A1E5-EACE6829849D}" type="datetimeFigureOut">
              <a:rPr lang="en-US" smtClean="0"/>
              <a:pPr/>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1553598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319562-4B70-4981-A1E5-EACE6829849D}"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148754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319562-4B70-4981-A1E5-EACE6829849D}"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90DB9-977B-4C35-B78D-5FB1C0E8FFAE}" type="slidenum">
              <a:rPr lang="en-US" smtClean="0"/>
              <a:pPr/>
              <a:t>‹#›</a:t>
            </a:fld>
            <a:endParaRPr lang="en-US"/>
          </a:p>
        </p:txBody>
      </p:sp>
    </p:spTree>
    <p:extLst>
      <p:ext uri="{BB962C8B-B14F-4D97-AF65-F5344CB8AC3E}">
        <p14:creationId xmlns:p14="http://schemas.microsoft.com/office/powerpoint/2010/main" val="1834327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319562-4B70-4981-A1E5-EACE6829849D}" type="datetimeFigureOut">
              <a:rPr lang="en-US" smtClean="0"/>
              <a:pPr/>
              <a:t>2/21/2025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90DB9-977B-4C35-B78D-5FB1C0E8FFAE}" type="slidenum">
              <a:rPr lang="en-US" smtClean="0"/>
              <a:pPr/>
              <a:t>‹#›</a:t>
            </a:fld>
            <a:endParaRPr lang="en-US"/>
          </a:p>
        </p:txBody>
      </p:sp>
    </p:spTree>
    <p:extLst>
      <p:ext uri="{BB962C8B-B14F-4D97-AF65-F5344CB8AC3E}">
        <p14:creationId xmlns:p14="http://schemas.microsoft.com/office/powerpoint/2010/main" val="541101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gif"/><Relationship Id="rId7"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wmf"/><Relationship Id="rId10" Type="http://schemas.openxmlformats.org/officeDocument/2006/relationships/image" Target="../media/image13.wmf"/><Relationship Id="rId4" Type="http://schemas.openxmlformats.org/officeDocument/2006/relationships/image" Target="../media/image7.gif"/><Relationship Id="rId9" Type="http://schemas.openxmlformats.org/officeDocument/2006/relationships/image" Target="../media/image12.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759" y="4908622"/>
            <a:ext cx="2187972" cy="192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308424">
            <a:off x="9228636" y="5064964"/>
            <a:ext cx="870957" cy="11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7220" flipH="1">
            <a:off x="1922235" y="4458134"/>
            <a:ext cx="800984" cy="5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004683" y="-81640"/>
            <a:ext cx="1037036"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2"/>
          <p:cNvSpPr>
            <a:spLocks noChangeArrowheads="1" noChangeShapeType="1" noTextEdit="1"/>
          </p:cNvSpPr>
          <p:nvPr/>
        </p:nvSpPr>
        <p:spPr bwMode="auto">
          <a:xfrm>
            <a:off x="8323064" y="1393017"/>
            <a:ext cx="3868936" cy="1579787"/>
          </a:xfrm>
          <a:prstGeom prst="rect">
            <a:avLst/>
          </a:prstGeom>
        </p:spPr>
        <p:txBody>
          <a:bodyPr wrap="none" lIns="76736" tIns="38368" rIns="76736" bIns="38368" numCol="1" fromWordArt="1">
            <a:prstTxWarp prst="textPlain">
              <a:avLst>
                <a:gd name="adj" fmla="val 50000"/>
              </a:avLst>
            </a:prstTxWarp>
          </a:bodyPr>
          <a:lstStyle/>
          <a:p>
            <a:pPr algn="ctr"/>
            <a:r>
              <a:rPr lang="en-US" sz="3333"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TOÁN</a:t>
            </a:r>
          </a:p>
          <a:p>
            <a:pPr algn="ctr"/>
            <a:r>
              <a:rPr lang="en-US" sz="3333"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t>
            </a:r>
            <a:endParaRPr lang="en-US" sz="3333"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9" name="WordArt 4"/>
          <p:cNvSpPr>
            <a:spLocks noChangeArrowheads="1" noChangeShapeType="1" noTextEdit="1"/>
          </p:cNvSpPr>
          <p:nvPr/>
        </p:nvSpPr>
        <p:spPr bwMode="auto">
          <a:xfrm>
            <a:off x="1226539" y="6161505"/>
            <a:ext cx="9980416" cy="696497"/>
          </a:xfrm>
          <a:prstGeom prst="rect">
            <a:avLst/>
          </a:prstGeom>
        </p:spPr>
        <p:txBody>
          <a:bodyPr wrap="none" lIns="76736" tIns="38368" rIns="76736" bIns="38368" numCol="1" fromWordArt="1">
            <a:prstTxWarp prst="textPlain">
              <a:avLst>
                <a:gd name="adj" fmla="val 50000"/>
              </a:avLst>
            </a:prstTxWarp>
          </a:bodyPr>
          <a:lstStyle/>
          <a:p>
            <a:pPr algn="ctr"/>
            <a:r>
              <a:rPr lang="en-US" sz="3333" b="1" kern="1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3333"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0" name="WordArt 16"/>
          <p:cNvSpPr>
            <a:spLocks noChangeArrowheads="1" noChangeShapeType="1" noTextEdit="1"/>
          </p:cNvSpPr>
          <p:nvPr/>
        </p:nvSpPr>
        <p:spPr bwMode="auto">
          <a:xfrm>
            <a:off x="1966729" y="214292"/>
            <a:ext cx="9584136" cy="723305"/>
          </a:xfrm>
          <a:prstGeom prst="rect">
            <a:avLst/>
          </a:prstGeom>
        </p:spPr>
        <p:txBody>
          <a:bodyPr wrap="none" lIns="76736" tIns="38368" rIns="76736" bIns="38368" numCol="1" fromWordArt="1">
            <a:prstTxWarp prst="textPlain">
              <a:avLst>
                <a:gd name="adj" fmla="val 50000"/>
              </a:avLst>
            </a:prstTxWarp>
          </a:bodyPr>
          <a:lstStyle/>
          <a:p>
            <a:pPr algn="ctr"/>
            <a:r>
              <a:rPr lang="vi-VN" sz="333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a:t>
            </a:r>
            <a:r>
              <a:rPr lang="vi-VN" sz="3333"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3333"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TRƯỜNG SƠN</a:t>
            </a:r>
            <a:endParaRPr lang="en-US" sz="333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1601114" y="1000108"/>
            <a:ext cx="3050103" cy="1857389"/>
            <a:chOff x="5225" y="9335"/>
            <a:chExt cx="2520" cy="1750"/>
          </a:xfrm>
        </p:grpSpPr>
        <p:sp>
          <p:nvSpPr>
            <p:cNvPr id="12"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6"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136979" tIns="68492" rIns="136979" bIns="68492"/>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067" dirty="0">
                <a:latin typeface="VNI-Times" pitchFamily="2" charset="0"/>
              </a:endParaRPr>
            </a:p>
          </p:txBody>
        </p:sp>
        <p:pic>
          <p:nvPicPr>
            <p:cNvPr id="13" name="Picture 26" descr="cosm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BOOK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OK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3" descr="QUILLP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979" tIns="68492" rIns="136979" bIns="68492"/>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800" b="1" dirty="0">
                  <a:latin typeface="Times New Roman" panose="02020603050405020304" pitchFamily="18" charset="0"/>
                  <a:cs typeface="Times New Roman" panose="02020603050405020304" pitchFamily="18" charset="0"/>
                </a:rPr>
                <a:t> </a:t>
              </a:r>
              <a:endParaRPr lang="en-US" altLang="en-US" sz="4533" dirty="0">
                <a:latin typeface="Times New Roman" panose="02020603050405020304" pitchFamily="18" charset="0"/>
                <a:cs typeface="Times New Roman" panose="02020603050405020304" pitchFamily="18" charset="0"/>
              </a:endParaRPr>
            </a:p>
          </p:txBody>
        </p:sp>
        <p:sp>
          <p:nvSpPr>
            <p:cNvPr id="21"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979" tIns="68492" rIns="136979" bIns="68492"/>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533" dirty="0">
                <a:latin typeface="Times New Roman" panose="02020603050405020304" pitchFamily="18" charset="0"/>
                <a:cs typeface="Arial" panose="020B0604020202020204" pitchFamily="34" charset="0"/>
              </a:endParaRPr>
            </a:p>
          </p:txBody>
        </p:sp>
        <p:sp>
          <p:nvSpPr>
            <p:cNvPr id="22"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733" b="1" kern="10" dirty="0">
                  <a:solidFill>
                    <a:srgbClr val="FFFFFF"/>
                  </a:solidFill>
                  <a:latin typeface="Times New Roman" panose="02020603050405020304" pitchFamily="18" charset="0"/>
                  <a:cs typeface="Times New Roman" panose="02020603050405020304" pitchFamily="18" charset="0"/>
                </a:rPr>
                <a:t>NĂM </a:t>
              </a:r>
            </a:p>
          </p:txBody>
        </p:sp>
        <p:sp>
          <p:nvSpPr>
            <p:cNvPr id="23"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979" tIns="68492" rIns="136979" bIns="68492"/>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4533" dirty="0">
                <a:latin typeface="Times New Roman" panose="02020603050405020304" pitchFamily="18" charset="0"/>
                <a:cs typeface="Arial" panose="020B0604020202020204" pitchFamily="34" charset="0"/>
              </a:endParaRPr>
            </a:p>
          </p:txBody>
        </p:sp>
      </p:grpSp>
      <p:sp>
        <p:nvSpPr>
          <p:cNvPr id="24" name="WordArt 3"/>
          <p:cNvSpPr>
            <a:spLocks noChangeArrowheads="1" noChangeShapeType="1" noTextEdit="1"/>
          </p:cNvSpPr>
          <p:nvPr/>
        </p:nvSpPr>
        <p:spPr bwMode="auto">
          <a:xfrm>
            <a:off x="269685" y="3324237"/>
            <a:ext cx="10937270" cy="2032232"/>
          </a:xfrm>
          <a:prstGeom prst="rect">
            <a:avLst/>
          </a:prstGeom>
        </p:spPr>
        <p:txBody>
          <a:bodyPr wrap="none" lIns="76736" tIns="38368" rIns="76736" bIns="38368" numCol="1" fromWordArt="1">
            <a:prstTxWarp prst="textPlain">
              <a:avLst>
                <a:gd name="adj" fmla="val 50000"/>
              </a:avLst>
            </a:prstTxWarp>
          </a:bodyPr>
          <a:lstStyle/>
          <a:p>
            <a:pPr algn="ctr"/>
            <a:r>
              <a:rPr lang="en-US" sz="333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50 :  CHU VI HÌNH TAM GIÁC</a:t>
            </a:r>
          </a:p>
          <a:p>
            <a:pPr algn="ctr"/>
            <a:r>
              <a:rPr lang="en-US" sz="333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HÌNH TỨ GIÁC, HÌNH VUÔNG, HÌNH CHỮ NHẬT (</a:t>
            </a:r>
            <a:r>
              <a:rPr lang="en-US" sz="3333" b="1" kern="1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3333"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3).</a:t>
            </a:r>
            <a:endParaRPr lang="en-US" sz="333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2960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5">
            <a:extLst>
              <a:ext uri="{FF2B5EF4-FFF2-40B4-BE49-F238E27FC236}">
                <a16:creationId xmlns:a16="http://schemas.microsoft.com/office/drawing/2014/main" id="{DFAD6D53-3DE8-4273-9180-4C2692309D4F}"/>
              </a:ext>
            </a:extLst>
          </p:cNvPr>
          <p:cNvGrpSpPr/>
          <p:nvPr/>
        </p:nvGrpSpPr>
        <p:grpSpPr>
          <a:xfrm>
            <a:off x="0" y="0"/>
            <a:ext cx="12192000" cy="7018712"/>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9985" y="2273209"/>
            <a:ext cx="3162863" cy="4666131"/>
          </a:xfrm>
          <a:prstGeom prst="rect">
            <a:avLst/>
          </a:prstGeom>
        </p:spPr>
      </p:pic>
      <p:sp>
        <p:nvSpPr>
          <p:cNvPr id="9" name="文本框 8">
            <a:extLst>
              <a:ext uri="{FF2B5EF4-FFF2-40B4-BE49-F238E27FC236}">
                <a16:creationId xmlns:a16="http://schemas.microsoft.com/office/drawing/2014/main" id="{981B65FC-ADA6-4EC9-B82F-79A6B8E3B053}"/>
              </a:ext>
            </a:extLst>
          </p:cNvPr>
          <p:cNvSpPr txBox="1"/>
          <p:nvPr/>
        </p:nvSpPr>
        <p:spPr>
          <a:xfrm>
            <a:off x="879567" y="724192"/>
            <a:ext cx="5874392" cy="1205936"/>
          </a:xfrm>
          <a:prstGeom prst="rect">
            <a:avLst/>
          </a:prstGeom>
          <a:noFill/>
        </p:spPr>
        <p:txBody>
          <a:bodyPr wrap="square" lIns="76736" tIns="38368" rIns="76736" bIns="38368" rtlCol="0">
            <a:spAutoFit/>
          </a:bodyPr>
          <a:lstStyle/>
          <a:p>
            <a:r>
              <a:rPr lang="en-US" altLang="zh-CN" sz="7333" b="1" dirty="0">
                <a:solidFill>
                  <a:srgbClr val="FF0000"/>
                </a:solidFill>
                <a:latin typeface="Times New Roman" pitchFamily="18" charset="0"/>
                <a:ea typeface="inpin heiti" charset="-122"/>
                <a:cs typeface="Times New Roman" pitchFamily="18" charset="0"/>
              </a:rPr>
              <a:t>KHỞI ĐỘNG</a:t>
            </a:r>
            <a:endParaRPr lang="zh-CN" altLang="en-US" sz="7333" b="1" dirty="0">
              <a:solidFill>
                <a:srgbClr val="FF0000"/>
              </a:solidFill>
              <a:latin typeface="Times New Roman" pitchFamily="18" charset="0"/>
              <a:ea typeface="inpin heiti" charset="-122"/>
              <a:cs typeface="Times New Roman" pitchFamily="18" charset="0"/>
            </a:endParaRPr>
          </a:p>
        </p:txBody>
      </p:sp>
      <p:pic>
        <p:nvPicPr>
          <p:cNvPr id="2" name="nhạc  1.mp4">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1550842" y="6679668"/>
            <a:ext cx="152207" cy="85725"/>
          </a:xfrm>
          <a:prstGeom prst="rect">
            <a:avLst/>
          </a:prstGeom>
        </p:spPr>
      </p:pic>
    </p:spTree>
    <p:extLst>
      <p:ext uri="{BB962C8B-B14F-4D97-AF65-F5344CB8AC3E}">
        <p14:creationId xmlns:p14="http://schemas.microsoft.com/office/powerpoint/2010/main" val="2763341279"/>
      </p:ext>
    </p:extLst>
  </p:cSld>
  <p:clrMapOvr>
    <a:masterClrMapping/>
  </p:clrMapOvr>
  <mc:AlternateContent xmlns:mc="http://schemas.openxmlformats.org/markup-compatibility/2006" xmlns:p14="http://schemas.microsoft.com/office/powerpoint/2010/main">
    <mc:Choice Requires="p14">
      <p:transition spd="slow" p14:dur="800" advTm="6962">
        <p:circle/>
      </p:transition>
    </mc:Choice>
    <mc:Fallback xmlns="">
      <p:transition spd="slow" advTm="696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F19947-FE91-9FDC-7D0D-8EEE9A1A3652}"/>
              </a:ext>
            </a:extLst>
          </p:cNvPr>
          <p:cNvSpPr txBox="1"/>
          <p:nvPr/>
        </p:nvSpPr>
        <p:spPr>
          <a:xfrm>
            <a:off x="0" y="1353360"/>
            <a:ext cx="925751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1.Chọn chu vi </a:t>
            </a:r>
            <a:r>
              <a:rPr kumimoji="0" lang="en-US" sz="28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của</a:t>
            </a: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mỗi</a:t>
            </a: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hình</a:t>
            </a:r>
            <a:r>
              <a:rPr lang="en-US" sz="2800" b="1" dirty="0">
                <a:solidFill>
                  <a:srgbClr val="0000FF"/>
                </a:solidFill>
                <a:latin typeface="Times New Roman" pitchFamily="18" charset="0"/>
                <a:cs typeface="Times New Roman" pitchFamily="18" charset="0"/>
              </a:rPr>
              <a:t>.</a:t>
            </a:r>
            <a:endPar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p:txBody>
      </p:sp>
      <p:grpSp>
        <p:nvGrpSpPr>
          <p:cNvPr id="2" name="Group 12">
            <a:extLst>
              <a:ext uri="{FF2B5EF4-FFF2-40B4-BE49-F238E27FC236}">
                <a16:creationId xmlns:a16="http://schemas.microsoft.com/office/drawing/2014/main" id="{35CE58CE-BBF5-4B1C-BD6C-14982D35514D}"/>
              </a:ext>
            </a:extLst>
          </p:cNvPr>
          <p:cNvGrpSpPr/>
          <p:nvPr/>
        </p:nvGrpSpPr>
        <p:grpSpPr>
          <a:xfrm>
            <a:off x="954741" y="1842247"/>
            <a:ext cx="10932459" cy="2810435"/>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4"/>
          <a:stretch>
            <a:fillRect/>
          </a:stretch>
        </p:blipFill>
        <p:spPr>
          <a:xfrm>
            <a:off x="1089213" y="4889174"/>
            <a:ext cx="11102788" cy="1968825"/>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67992" y="1795280"/>
            <a:ext cx="1462027" cy="1404730"/>
          </a:xfrm>
          <a:prstGeom prst="rect">
            <a:avLst/>
          </a:prstGeom>
        </p:spPr>
      </p:pic>
      <p:sp>
        <p:nvSpPr>
          <p:cNvPr id="6" name="TextBox 5"/>
          <p:cNvSpPr txBox="1"/>
          <p:nvPr/>
        </p:nvSpPr>
        <p:spPr>
          <a:xfrm>
            <a:off x="1789043" y="2219349"/>
            <a:ext cx="7224814" cy="954107"/>
          </a:xfrm>
          <a:prstGeom prst="rect">
            <a:avLst/>
          </a:prstGeom>
          <a:noFill/>
        </p:spPr>
        <p:txBody>
          <a:bodyPr wrap="square" rtlCol="0">
            <a:spAutoFit/>
          </a:bodyPr>
          <a:lstStyle/>
          <a:p>
            <a:pPr lvl="0" algn="ctr"/>
            <a:r>
              <a:rPr lang="en-US" sz="2800" b="1" dirty="0">
                <a:solidFill>
                  <a:srgbClr val="0070C0"/>
                </a:solidFill>
                <a:latin typeface="Times New Roman" pitchFamily="18" charset="0"/>
                <a:ea typeface="Calibri" panose="020F0502020204030204" pitchFamily="34" charset="0"/>
                <a:cs typeface="Times New Roman" pitchFamily="18" charset="0"/>
              </a:rPr>
              <a:t>Chu vi </a:t>
            </a:r>
            <a:r>
              <a:rPr lang="en-US" sz="2800" b="1" dirty="0" err="1">
                <a:solidFill>
                  <a:srgbClr val="0070C0"/>
                </a:solidFill>
                <a:latin typeface="Times New Roman" pitchFamily="18" charset="0"/>
                <a:ea typeface="Calibri" panose="020F0502020204030204" pitchFamily="34" charset="0"/>
                <a:cs typeface="Times New Roman" pitchFamily="18" charset="0"/>
              </a:rPr>
              <a:t>hình</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chữ</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nhật</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màu</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hồng</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là</a:t>
            </a:r>
            <a:r>
              <a:rPr lang="en-US" sz="2800" b="1" dirty="0">
                <a:solidFill>
                  <a:srgbClr val="0070C0"/>
                </a:solidFill>
                <a:latin typeface="Times New Roman" pitchFamily="18" charset="0"/>
                <a:ea typeface="Calibri" panose="020F0502020204030204" pitchFamily="34" charset="0"/>
                <a:cs typeface="Times New Roman" pitchFamily="18" charset="0"/>
              </a:rPr>
              <a:t>: </a:t>
            </a:r>
          </a:p>
          <a:p>
            <a:pPr lvl="0" algn="ctr"/>
            <a:r>
              <a:rPr lang="en-US" sz="2800" b="1" dirty="0">
                <a:solidFill>
                  <a:srgbClr val="0070C0"/>
                </a:solidFill>
                <a:latin typeface="Times New Roman" pitchFamily="18" charset="0"/>
                <a:ea typeface="Calibri" panose="020F0502020204030204" pitchFamily="34" charset="0"/>
                <a:cs typeface="Times New Roman" pitchFamily="18" charset="0"/>
              </a:rPr>
              <a:t>(5 + 8) x 2 = 26 (cm)</a:t>
            </a:r>
            <a:endParaRPr lang="en-US" sz="2800" b="1" dirty="0">
              <a:solidFill>
                <a:srgbClr val="0070C0"/>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cstate="print"/>
          <a:stretch>
            <a:fillRect/>
          </a:stretch>
        </p:blipFill>
        <p:spPr>
          <a:xfrm>
            <a:off x="0" y="3269195"/>
            <a:ext cx="1852143" cy="1464779"/>
          </a:xfrm>
          <a:prstGeom prst="rect">
            <a:avLst/>
          </a:prstGeom>
        </p:spPr>
      </p:pic>
      <p:sp>
        <p:nvSpPr>
          <p:cNvPr id="9" name="TextBox 8"/>
          <p:cNvSpPr txBox="1"/>
          <p:nvPr/>
        </p:nvSpPr>
        <p:spPr>
          <a:xfrm>
            <a:off x="1653359" y="3547491"/>
            <a:ext cx="5446644" cy="954107"/>
          </a:xfrm>
          <a:prstGeom prst="rect">
            <a:avLst/>
          </a:prstGeom>
          <a:noFill/>
        </p:spPr>
        <p:txBody>
          <a:bodyPr wrap="square" rtlCol="0">
            <a:spAutoFit/>
          </a:bodyPr>
          <a:lstStyle/>
          <a:p>
            <a:pPr lvl="0" algn="ctr"/>
            <a:r>
              <a:rPr lang="en-US" sz="2800" b="1" dirty="0">
                <a:solidFill>
                  <a:srgbClr val="0070C0"/>
                </a:solidFill>
                <a:latin typeface="Times New Roman" pitchFamily="18" charset="0"/>
                <a:ea typeface="Calibri" panose="020F0502020204030204" pitchFamily="34" charset="0"/>
                <a:cs typeface="Times New Roman" pitchFamily="18" charset="0"/>
              </a:rPr>
              <a:t>Chu vi </a:t>
            </a:r>
            <a:r>
              <a:rPr lang="en-US" sz="2800" b="1" dirty="0" err="1">
                <a:solidFill>
                  <a:srgbClr val="0070C0"/>
                </a:solidFill>
                <a:latin typeface="Times New Roman" pitchFamily="18" charset="0"/>
                <a:ea typeface="Calibri" panose="020F0502020204030204" pitchFamily="34" charset="0"/>
                <a:cs typeface="Times New Roman" pitchFamily="18" charset="0"/>
              </a:rPr>
              <a:t>hình</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vuông</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màu</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vàng</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là</a:t>
            </a:r>
            <a:r>
              <a:rPr lang="en-US" sz="2800" b="1" dirty="0">
                <a:solidFill>
                  <a:srgbClr val="0070C0"/>
                </a:solidFill>
                <a:latin typeface="Times New Roman" pitchFamily="18" charset="0"/>
                <a:ea typeface="Calibri" panose="020F0502020204030204" pitchFamily="34" charset="0"/>
                <a:cs typeface="Times New Roman" pitchFamily="18" charset="0"/>
              </a:rPr>
              <a:t>:</a:t>
            </a:r>
          </a:p>
          <a:p>
            <a:pPr lvl="0" algn="ctr"/>
            <a:r>
              <a:rPr lang="en-US" sz="2800" b="1" dirty="0">
                <a:solidFill>
                  <a:srgbClr val="0070C0"/>
                </a:solidFill>
                <a:latin typeface="Times New Roman" pitchFamily="18" charset="0"/>
                <a:ea typeface="Calibri" panose="020F0502020204030204" pitchFamily="34" charset="0"/>
                <a:cs typeface="Times New Roman" pitchFamily="18" charset="0"/>
              </a:rPr>
              <a:t>7 x 4 = 28 (cm)</a:t>
            </a:r>
            <a:endParaRPr lang="en-US" sz="2800" b="1" dirty="0">
              <a:solidFill>
                <a:srgbClr val="0070C0"/>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3C467853-5802-4C6F-863E-2B4C0BD0F407}"/>
              </a:ext>
            </a:extLst>
          </p:cNvPr>
          <p:cNvPicPr>
            <a:picLocks noChangeAspect="1"/>
          </p:cNvPicPr>
          <p:nvPr/>
        </p:nvPicPr>
        <p:blipFill>
          <a:blip r:embed="rId4"/>
          <a:stretch>
            <a:fillRect/>
          </a:stretch>
        </p:blipFill>
        <p:spPr>
          <a:xfrm>
            <a:off x="0" y="5039293"/>
            <a:ext cx="1457326" cy="1818707"/>
          </a:xfrm>
          <a:prstGeom prst="rect">
            <a:avLst/>
          </a:prstGeom>
        </p:spPr>
      </p:pic>
      <p:sp>
        <p:nvSpPr>
          <p:cNvPr id="13" name="TextBox 12"/>
          <p:cNvSpPr txBox="1"/>
          <p:nvPr/>
        </p:nvSpPr>
        <p:spPr>
          <a:xfrm>
            <a:off x="1492429" y="5903893"/>
            <a:ext cx="5702957" cy="954107"/>
          </a:xfrm>
          <a:prstGeom prst="rect">
            <a:avLst/>
          </a:prstGeom>
          <a:noFill/>
        </p:spPr>
        <p:txBody>
          <a:bodyPr wrap="square" rtlCol="0">
            <a:spAutoFit/>
          </a:bodyPr>
          <a:lstStyle/>
          <a:p>
            <a:pPr lvl="0" algn="ctr"/>
            <a:r>
              <a:rPr lang="en-US" sz="2800" b="1" dirty="0">
                <a:solidFill>
                  <a:srgbClr val="0070C0"/>
                </a:solidFill>
                <a:latin typeface="Times New Roman" pitchFamily="18" charset="0"/>
                <a:ea typeface="Calibri" panose="020F0502020204030204" pitchFamily="34" charset="0"/>
                <a:cs typeface="Times New Roman" pitchFamily="18" charset="0"/>
              </a:rPr>
              <a:t>Chu vi </a:t>
            </a:r>
            <a:r>
              <a:rPr lang="en-US" sz="2800" b="1" dirty="0" err="1">
                <a:solidFill>
                  <a:srgbClr val="0070C0"/>
                </a:solidFill>
                <a:latin typeface="Times New Roman" pitchFamily="18" charset="0"/>
                <a:ea typeface="Calibri" panose="020F0502020204030204" pitchFamily="34" charset="0"/>
                <a:cs typeface="Times New Roman" pitchFamily="18" charset="0"/>
              </a:rPr>
              <a:t>hình</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chữ</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nhật</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màu</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xanh</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là</a:t>
            </a:r>
            <a:r>
              <a:rPr lang="en-US" sz="2800" b="1" dirty="0">
                <a:solidFill>
                  <a:srgbClr val="0070C0"/>
                </a:solidFill>
                <a:latin typeface="Times New Roman" pitchFamily="18" charset="0"/>
                <a:ea typeface="Calibri" panose="020F0502020204030204" pitchFamily="34" charset="0"/>
                <a:cs typeface="Times New Roman" pitchFamily="18" charset="0"/>
              </a:rPr>
              <a:t>: </a:t>
            </a:r>
          </a:p>
          <a:p>
            <a:pPr lvl="0" algn="ctr"/>
            <a:r>
              <a:rPr lang="en-US" sz="2800" b="1" dirty="0">
                <a:solidFill>
                  <a:srgbClr val="0070C0"/>
                </a:solidFill>
                <a:latin typeface="Times New Roman" pitchFamily="18" charset="0"/>
                <a:ea typeface="Calibri" panose="020F0502020204030204" pitchFamily="34" charset="0"/>
                <a:cs typeface="Times New Roman" pitchFamily="18" charset="0"/>
              </a:rPr>
              <a:t>(5 + 10) x 2 = 30 (cm)</a:t>
            </a:r>
            <a:endParaRPr lang="en-US" sz="2800" b="1" dirty="0">
              <a:solidFill>
                <a:srgbClr val="0070C0"/>
              </a:solidFill>
              <a:latin typeface="Times New Roman" pitchFamily="18" charset="0"/>
              <a:cs typeface="Times New Roman" pitchFamily="18" charset="0"/>
            </a:endParaRPr>
          </a:p>
        </p:txBody>
      </p:sp>
      <p:grpSp>
        <p:nvGrpSpPr>
          <p:cNvPr id="14" name="Group 18">
            <a:extLst>
              <a:ext uri="{FF2B5EF4-FFF2-40B4-BE49-F238E27FC236}">
                <a16:creationId xmlns:a16="http://schemas.microsoft.com/office/drawing/2014/main" id="{D744C66F-1C13-4FB4-ACFF-3D4D143DDF80}"/>
              </a:ext>
            </a:extLst>
          </p:cNvPr>
          <p:cNvGrpSpPr/>
          <p:nvPr/>
        </p:nvGrpSpPr>
        <p:grpSpPr>
          <a:xfrm>
            <a:off x="7209182" y="2823883"/>
            <a:ext cx="4785594" cy="2030506"/>
            <a:chOff x="2790825" y="2185987"/>
            <a:chExt cx="6610350" cy="2466975"/>
          </a:xfrm>
        </p:grpSpPr>
        <p:pic>
          <p:nvPicPr>
            <p:cNvPr id="15" name="Picture 14">
              <a:extLst>
                <a:ext uri="{FF2B5EF4-FFF2-40B4-BE49-F238E27FC236}">
                  <a16:creationId xmlns:a16="http://schemas.microsoft.com/office/drawing/2014/main" id="{2B552D1A-6F02-4227-A249-4B1B44C7A951}"/>
                </a:ext>
              </a:extLst>
            </p:cNvPr>
            <p:cNvPicPr>
              <a:picLocks noChangeAspect="1"/>
            </p:cNvPicPr>
            <p:nvPr/>
          </p:nvPicPr>
          <p:blipFill>
            <a:blip r:embed="rId5"/>
            <a:stretch>
              <a:fillRect/>
            </a:stretch>
          </p:blipFill>
          <p:spPr>
            <a:xfrm>
              <a:off x="2790825" y="2205037"/>
              <a:ext cx="6610350" cy="2447925"/>
            </a:xfrm>
            <a:prstGeom prst="rect">
              <a:avLst/>
            </a:prstGeom>
          </p:spPr>
        </p:pic>
        <p:pic>
          <p:nvPicPr>
            <p:cNvPr id="16" name="Picture 15">
              <a:extLst>
                <a:ext uri="{FF2B5EF4-FFF2-40B4-BE49-F238E27FC236}">
                  <a16:creationId xmlns:a16="http://schemas.microsoft.com/office/drawing/2014/main" id="{4378AD34-3867-4551-97D9-C1FDCB0155E4}"/>
                </a:ext>
              </a:extLst>
            </p:cNvPr>
            <p:cNvPicPr>
              <a:picLocks noChangeAspect="1"/>
            </p:cNvPicPr>
            <p:nvPr/>
          </p:nvPicPr>
          <p:blipFill>
            <a:blip r:embed="rId6"/>
            <a:stretch>
              <a:fillRect/>
            </a:stretch>
          </p:blipFill>
          <p:spPr>
            <a:xfrm>
              <a:off x="2805112" y="2185987"/>
              <a:ext cx="2757488" cy="485775"/>
            </a:xfrm>
            <a:prstGeom prst="rect">
              <a:avLst/>
            </a:prstGeom>
          </p:spPr>
        </p:pic>
      </p:grpSp>
      <p:pic>
        <p:nvPicPr>
          <p:cNvPr id="17" name="Picture 16">
            <a:extLst>
              <a:ext uri="{FF2B5EF4-FFF2-40B4-BE49-F238E27FC236}">
                <a16:creationId xmlns:a16="http://schemas.microsoft.com/office/drawing/2014/main" id="{2BC3C8F9-0B0E-44A9-9B52-33BFD4E28E33}"/>
              </a:ext>
            </a:extLst>
          </p:cNvPr>
          <p:cNvPicPr>
            <a:picLocks noChangeAspect="1"/>
          </p:cNvPicPr>
          <p:nvPr/>
        </p:nvPicPr>
        <p:blipFill>
          <a:blip r:embed="rId7"/>
          <a:stretch>
            <a:fillRect/>
          </a:stretch>
        </p:blipFill>
        <p:spPr>
          <a:xfrm>
            <a:off x="7366398" y="5691808"/>
            <a:ext cx="4600059" cy="1166192"/>
          </a:xfrm>
          <a:prstGeom prst="rect">
            <a:avLst/>
          </a:prstGeom>
        </p:spPr>
      </p:pic>
      <p:cxnSp>
        <p:nvCxnSpPr>
          <p:cNvPr id="18" name="Straight Arrow Connector 17">
            <a:extLst>
              <a:ext uri="{FF2B5EF4-FFF2-40B4-BE49-F238E27FC236}">
                <a16:creationId xmlns:a16="http://schemas.microsoft.com/office/drawing/2014/main" id="{F6512DB5-B63E-448F-8AEC-41537D7DBA51}"/>
              </a:ext>
            </a:extLst>
          </p:cNvPr>
          <p:cNvCxnSpPr/>
          <p:nvPr/>
        </p:nvCxnSpPr>
        <p:spPr>
          <a:xfrm rot="16200000" flipH="1">
            <a:off x="8148917" y="4477870"/>
            <a:ext cx="1465730" cy="1411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ABF62DE-EF28-4D2E-A9A6-18E8032AD720}"/>
              </a:ext>
            </a:extLst>
          </p:cNvPr>
          <p:cNvCxnSpPr/>
          <p:nvPr/>
        </p:nvCxnSpPr>
        <p:spPr>
          <a:xfrm>
            <a:off x="9641541" y="4558553"/>
            <a:ext cx="1613647" cy="1411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18B7B36-597B-49F8-8641-0E2BF033EE03}"/>
              </a:ext>
            </a:extLst>
          </p:cNvPr>
          <p:cNvCxnSpPr>
            <a:cxnSpLocks/>
          </p:cNvCxnSpPr>
          <p:nvPr/>
        </p:nvCxnSpPr>
        <p:spPr>
          <a:xfrm rot="10800000" flipV="1">
            <a:off x="7951308" y="4612341"/>
            <a:ext cx="3169410" cy="13710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EF19947-FE91-9FDC-7D0D-8EEE9A1A3652}"/>
              </a:ext>
            </a:extLst>
          </p:cNvPr>
          <p:cNvSpPr txBox="1"/>
          <p:nvPr/>
        </p:nvSpPr>
        <p:spPr>
          <a:xfrm>
            <a:off x="0" y="1353360"/>
            <a:ext cx="925751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1.Chọn chu vi </a:t>
            </a:r>
            <a:r>
              <a:rPr kumimoji="0" lang="en-US" sz="28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của</a:t>
            </a: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mỗi</a:t>
            </a: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hình</a:t>
            </a:r>
            <a:r>
              <a:rPr lang="en-US" sz="2800" b="1" dirty="0">
                <a:solidFill>
                  <a:srgbClr val="0000FF"/>
                </a:solidFill>
                <a:latin typeface="Times New Roman" pitchFamily="18" charset="0"/>
                <a:cs typeface="Times New Roman" pitchFamily="18" charset="0"/>
              </a:rPr>
              <a:t>.</a:t>
            </a:r>
            <a:endPar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1497496"/>
            <a:ext cx="6602506"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2. Theo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đúng</a:t>
            </a:r>
            <a:r>
              <a:rPr lang="en-US" sz="2800" b="1" dirty="0">
                <a:solidFill>
                  <a:srgbClr val="0000FF"/>
                </a:solidFill>
                <a:latin typeface="Times New Roman" pitchFamily="18" charset="0"/>
                <a:cs typeface="Times New Roman" pitchFamily="18" charset="0"/>
              </a:rPr>
              <a:t> hay </a:t>
            </a:r>
            <a:r>
              <a:rPr lang="en-US" sz="2800" b="1" dirty="0" err="1">
                <a:solidFill>
                  <a:srgbClr val="0000FF"/>
                </a:solidFill>
                <a:latin typeface="Times New Roman" pitchFamily="18" charset="0"/>
                <a:cs typeface="Times New Roman" pitchFamily="18" charset="0"/>
              </a:rPr>
              <a:t>sai</a:t>
            </a:r>
            <a:r>
              <a:rPr lang="en-US" sz="2800" b="1" dirty="0">
                <a:solidFill>
                  <a:srgbClr val="0000FF"/>
                </a:solidFill>
                <a:latin typeface="Times New Roman" pitchFamily="18" charset="0"/>
                <a:cs typeface="Times New Roman" pitchFamily="18" charset="0"/>
              </a:rPr>
              <a:t>?</a:t>
            </a:r>
            <a:endParaRPr lang="en-US" sz="2800" b="1" dirty="0">
              <a:ln w="508000">
                <a:solidFill>
                  <a:srgbClr val="781C07"/>
                </a:solidFill>
              </a:ln>
              <a:solidFill>
                <a:srgbClr val="0000FF"/>
              </a:solidFill>
              <a:latin typeface="Times New Roman" pitchFamily="18" charset="0"/>
              <a:cs typeface="Times New Roman" pitchFamily="18" charset="0"/>
            </a:endParaRPr>
          </a:p>
        </p:txBody>
      </p:sp>
      <p:pic>
        <p:nvPicPr>
          <p:cNvPr id="17" name="Picture 16">
            <a:extLst>
              <a:ext uri="{FF2B5EF4-FFF2-40B4-BE49-F238E27FC236}">
                <a16:creationId xmlns:a16="http://schemas.microsoft.com/office/drawing/2014/main" id="{8901638C-5945-42EC-B7D5-D918973C4067}"/>
              </a:ext>
            </a:extLst>
          </p:cNvPr>
          <p:cNvPicPr>
            <a:picLocks noChangeAspect="1"/>
          </p:cNvPicPr>
          <p:nvPr/>
        </p:nvPicPr>
        <p:blipFill>
          <a:blip r:embed="rId2"/>
          <a:stretch>
            <a:fillRect/>
          </a:stretch>
        </p:blipFill>
        <p:spPr>
          <a:xfrm>
            <a:off x="266419" y="2315695"/>
            <a:ext cx="5857875" cy="3333750"/>
          </a:xfrm>
          <a:prstGeom prst="rect">
            <a:avLst/>
          </a:prstGeom>
        </p:spPr>
      </p:pic>
      <p:sp>
        <p:nvSpPr>
          <p:cNvPr id="18" name="TextBox 17">
            <a:extLst>
              <a:ext uri="{FF2B5EF4-FFF2-40B4-BE49-F238E27FC236}">
                <a16:creationId xmlns:a16="http://schemas.microsoft.com/office/drawing/2014/main" id="{B1166EE3-2E9B-4CAE-B8C4-9EB14444E932}"/>
              </a:ext>
            </a:extLst>
          </p:cNvPr>
          <p:cNvSpPr txBox="1"/>
          <p:nvPr/>
        </p:nvSpPr>
        <p:spPr>
          <a:xfrm>
            <a:off x="6110006" y="2601445"/>
            <a:ext cx="6081994" cy="1815882"/>
          </a:xfrm>
          <a:prstGeom prst="rect">
            <a:avLst/>
          </a:prstGeom>
          <a:noFill/>
        </p:spPr>
        <p:txBody>
          <a:bodyPr wrap="square" rtlCol="0">
            <a:spAutoFit/>
          </a:bodyPr>
          <a:lstStyle/>
          <a:p>
            <a:pPr algn="just"/>
            <a:r>
              <a:rPr lang="vi-VN" sz="2800" b="1" i="0" dirty="0">
                <a:solidFill>
                  <a:srgbClr val="008000"/>
                </a:solidFill>
                <a:effectLst/>
                <a:latin typeface="Times New Roman" pitchFamily="18" charset="0"/>
                <a:cs typeface="Times New Roman" pitchFamily="18" charset="0"/>
              </a:rPr>
              <a:t>    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008000"/>
              </a:solidFill>
              <a:latin typeface="Times New Roman" pitchFamily="18" charset="0"/>
              <a:cs typeface="Times New Roman" pitchFamily="18" charset="0"/>
            </a:endParaRPr>
          </a:p>
        </p:txBody>
      </p:sp>
      <p:sp>
        <p:nvSpPr>
          <p:cNvPr id="19" name="TextBox 18"/>
          <p:cNvSpPr txBox="1"/>
          <p:nvPr/>
        </p:nvSpPr>
        <p:spPr>
          <a:xfrm>
            <a:off x="2783541" y="5862917"/>
            <a:ext cx="3711389" cy="523220"/>
          </a:xfrm>
          <a:prstGeom prst="rect">
            <a:avLst/>
          </a:prstGeom>
          <a:noFill/>
        </p:spPr>
        <p:txBody>
          <a:bodyPr wrap="square" rtlCol="0">
            <a:spAutoFit/>
          </a:bodyPr>
          <a:lstStyle/>
          <a:p>
            <a:pPr lvl="0"/>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Cách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tính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đúng</a:t>
            </a:r>
            <a:r>
              <a:rPr lang="en-US" sz="2800" b="1" dirty="0">
                <a:solidFill>
                  <a:srgbClr val="008000"/>
                </a:solidFill>
                <a:latin typeface="Times New Roman" pitchFamily="18" charset="0"/>
                <a:cs typeface="Times New Roman" pitchFamily="18" charset="0"/>
              </a:rPr>
              <a:t>: </a:t>
            </a:r>
          </a:p>
        </p:txBody>
      </p:sp>
      <p:sp>
        <p:nvSpPr>
          <p:cNvPr id="26" name="TextBox 25"/>
          <p:cNvSpPr txBox="1"/>
          <p:nvPr/>
        </p:nvSpPr>
        <p:spPr>
          <a:xfrm>
            <a:off x="6118412" y="4840940"/>
            <a:ext cx="5177117" cy="1815882"/>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Đổi</a:t>
            </a:r>
            <a:r>
              <a:rPr lang="en-US" sz="2800" b="1" dirty="0">
                <a:solidFill>
                  <a:srgbClr val="0000FF"/>
                </a:solidFill>
                <a:latin typeface="Times New Roman" pitchFamily="18" charset="0"/>
                <a:cs typeface="Times New Roman" pitchFamily="18" charset="0"/>
              </a:rPr>
              <a:t>: 1m = 100 cm</a:t>
            </a:r>
          </a:p>
          <a:p>
            <a:pPr algn="ctr"/>
            <a:r>
              <a:rPr lang="en-US" sz="2800" b="1" dirty="0">
                <a:solidFill>
                  <a:srgbClr val="0000FF"/>
                </a:solidFill>
                <a:latin typeface="Times New Roman" pitchFamily="18" charset="0"/>
                <a:cs typeface="Times New Roman" pitchFamily="18" charset="0"/>
              </a:rPr>
              <a:t>Chu vi </a:t>
            </a:r>
            <a:r>
              <a:rPr lang="en-US" sz="2800" b="1" dirty="0" err="1">
                <a:solidFill>
                  <a:srgbClr val="0000FF"/>
                </a:solidFill>
                <a:latin typeface="Times New Roman" pitchFamily="18" charset="0"/>
                <a:cs typeface="Times New Roman" pitchFamily="18" charset="0"/>
              </a:rPr>
              <a:t>chiếc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a:t>
            </a:r>
          </a:p>
          <a:p>
            <a:pPr algn="ctr"/>
            <a:r>
              <a:rPr lang="en-US" sz="2800" b="1" dirty="0">
                <a:solidFill>
                  <a:srgbClr val="0000FF"/>
                </a:solidFill>
                <a:latin typeface="Times New Roman" pitchFamily="18" charset="0"/>
                <a:cs typeface="Times New Roman" pitchFamily="18" charset="0"/>
              </a:rPr>
              <a:t>(40 + 100) x 2 = 280 (cm)</a:t>
            </a:r>
          </a:p>
          <a:p>
            <a:pPr algn="r"/>
            <a:r>
              <a:rPr lang="en-US" sz="2800" b="1" dirty="0" err="1">
                <a:solidFill>
                  <a:srgbClr val="0000FF"/>
                </a:solidFill>
                <a:latin typeface="Times New Roman" pitchFamily="18" charset="0"/>
                <a:cs typeface="Times New Roman" pitchFamily="18" charset="0"/>
              </a:rPr>
              <a:t>Đáp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280 cm</a:t>
            </a:r>
          </a:p>
        </p:txBody>
      </p:sp>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iterate type="lt">
                                    <p:tmPct val="0"/>
                                  </p:iterate>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1" nodeType="clickEffect">
                                  <p:stCondLst>
                                    <p:cond delay="0"/>
                                  </p:stCondLst>
                                  <p:iterate type="lt">
                                    <p:tmPct val="50000"/>
                                  </p:iterate>
                                  <p:childTnLst>
                                    <p:set>
                                      <p:cBhvr>
                                        <p:cTn id="24" dur="1" fill="hold">
                                          <p:stCondLst>
                                            <p:cond delay="0"/>
                                          </p:stCondLst>
                                        </p:cTn>
                                        <p:tgtEl>
                                          <p:spTgt spid="18"/>
                                        </p:tgtEl>
                                        <p:attrNameLst>
                                          <p:attrName>style.visibility</p:attrName>
                                        </p:attrNameLst>
                                      </p:cBhvr>
                                      <p:to>
                                        <p:strVal val="visible"/>
                                      </p:to>
                                    </p:set>
                                    <p:anim calcmode="discrete" valueType="clr">
                                      <p:cBhvr override="childStyle">
                                        <p:cTn id="25"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8"/>
                                        </p:tgtEl>
                                        <p:attrNameLst>
                                          <p:attrName>fillcolor</p:attrName>
                                        </p:attrNameLst>
                                      </p:cBhvr>
                                      <p:tavLst>
                                        <p:tav tm="0">
                                          <p:val>
                                            <p:clrVal>
                                              <a:schemeClr val="accent2"/>
                                            </p:clrVal>
                                          </p:val>
                                        </p:tav>
                                        <p:tav tm="50000">
                                          <p:val>
                                            <p:clrVal>
                                              <a:schemeClr val="hlink"/>
                                            </p:clrVal>
                                          </p:val>
                                        </p:tav>
                                      </p:tavLst>
                                    </p:anim>
                                    <p:set>
                                      <p:cBhvr>
                                        <p:cTn id="27" dur="80"/>
                                        <p:tgtEl>
                                          <p:spTgt spid="18"/>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9"/>
                                        </p:tgtEl>
                                        <p:attrNameLst>
                                          <p:attrName>style.visibility</p:attrName>
                                        </p:attrNameLst>
                                      </p:cBhvr>
                                      <p:to>
                                        <p:strVal val="visible"/>
                                      </p:to>
                                    </p:set>
                                    <p:anim calcmode="discrete" valueType="clr">
                                      <p:cBhvr override="childStyle">
                                        <p:cTn id="32"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9"/>
                                        </p:tgtEl>
                                        <p:attrNameLst>
                                          <p:attrName>fillcolor</p:attrName>
                                        </p:attrNameLst>
                                      </p:cBhvr>
                                      <p:tavLst>
                                        <p:tav tm="0">
                                          <p:val>
                                            <p:clrVal>
                                              <a:schemeClr val="accent2"/>
                                            </p:clrVal>
                                          </p:val>
                                        </p:tav>
                                        <p:tav tm="50000">
                                          <p:val>
                                            <p:clrVal>
                                              <a:schemeClr val="hlink"/>
                                            </p:clrVal>
                                          </p:val>
                                        </p:tav>
                                      </p:tavLst>
                                    </p:anim>
                                    <p:set>
                                      <p:cBhvr>
                                        <p:cTn id="34" dur="80"/>
                                        <p:tgtEl>
                                          <p:spTgt spid="19"/>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6"/>
                                        </p:tgtEl>
                                        <p:attrNameLst>
                                          <p:attrName>style.visibility</p:attrName>
                                        </p:attrNameLst>
                                      </p:cBhvr>
                                      <p:to>
                                        <p:strVal val="visible"/>
                                      </p:to>
                                    </p:set>
                                    <p:anim calcmode="discrete" valueType="clr">
                                      <p:cBhvr override="childStyle">
                                        <p:cTn id="39"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6"/>
                                        </p:tgtEl>
                                        <p:attrNameLst>
                                          <p:attrName>fillcolor</p:attrName>
                                        </p:attrNameLst>
                                      </p:cBhvr>
                                      <p:tavLst>
                                        <p:tav tm="0">
                                          <p:val>
                                            <p:clrVal>
                                              <a:schemeClr val="accent2"/>
                                            </p:clrVal>
                                          </p:val>
                                        </p:tav>
                                        <p:tav tm="50000">
                                          <p:val>
                                            <p:clrVal>
                                              <a:schemeClr val="hlink"/>
                                            </p:clrVal>
                                          </p:val>
                                        </p:tav>
                                      </p:tavLst>
                                    </p:anim>
                                    <p:set>
                                      <p:cBhvr>
                                        <p:cTn id="41" dur="80"/>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8" grpId="1"/>
      <p:bldP spid="19"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79371"/>
            <a:ext cx="12192000" cy="1384995"/>
          </a:xfrm>
          <a:prstGeom prst="rect">
            <a:avLst/>
          </a:prstGeom>
          <a:noFill/>
        </p:spPr>
        <p:txBody>
          <a:bodyPr wrap="square" rtlCol="0">
            <a:spAutoFit/>
          </a:bodyPr>
          <a:lstStyle/>
          <a:p>
            <a:pPr lvl="0"/>
            <a:r>
              <a:rPr lang="vi-VN" sz="2800" b="1" dirty="0">
                <a:solidFill>
                  <a:srgbClr val="008000"/>
                </a:solidFill>
                <a:latin typeface="Times New Roman" pitchFamily="18" charset="0"/>
                <a:cs typeface="Times New Roman" pitchFamily="18" charset="0"/>
              </a:rPr>
              <a:t>3. Bác nông dân làm hàng rào quanh một vườn rau có dạng hình chữ nhật với chiều dài 9m, chiều rộng 5m. Bác có để cổng vào 2m. Hỏi hàng rào dài bao nhiêu mét?</a:t>
            </a:r>
            <a:endParaRPr lang="en-US" sz="2800" b="1" dirty="0">
              <a:solidFill>
                <a:srgbClr val="008000"/>
              </a:solidFill>
              <a:latin typeface="Times New Roman" pitchFamily="18" charset="0"/>
              <a:cs typeface="Times New Roman" pitchFamily="18" charset="0"/>
            </a:endParaRPr>
          </a:p>
        </p:txBody>
      </p:sp>
      <p:sp>
        <p:nvSpPr>
          <p:cNvPr id="5" name="TextBox 4"/>
          <p:cNvSpPr txBox="1"/>
          <p:nvPr/>
        </p:nvSpPr>
        <p:spPr>
          <a:xfrm>
            <a:off x="3656430" y="3037282"/>
            <a:ext cx="6832276" cy="2677656"/>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Bài</a:t>
            </a:r>
            <a:r>
              <a:rPr lang="vi-VN" sz="2800" b="1" dirty="0">
                <a:solidFill>
                  <a:srgbClr val="0000FF"/>
                </a:solidFill>
                <a:latin typeface="Times New Roman" pitchFamily="18" charset="0"/>
                <a:cs typeface="Times New Roman" pitchFamily="18" charset="0"/>
              </a:rPr>
              <a:t> giải:</a:t>
            </a:r>
          </a:p>
          <a:p>
            <a:pPr algn="ctr"/>
            <a:r>
              <a:rPr lang="vi-VN" sz="2800" b="1" dirty="0">
                <a:solidFill>
                  <a:srgbClr val="0000FF"/>
                </a:solidFill>
                <a:latin typeface="Times New Roman" pitchFamily="18" charset="0"/>
                <a:cs typeface="Times New Roman" pitchFamily="18" charset="0"/>
              </a:rPr>
              <a:t>Chu vi vườn rau hình chữ nhật là:</a:t>
            </a:r>
          </a:p>
          <a:p>
            <a:pPr algn="ctr"/>
            <a:r>
              <a:rPr lang="vi-VN" sz="2800" b="1" dirty="0">
                <a:solidFill>
                  <a:srgbClr val="0000FF"/>
                </a:solidFill>
                <a:latin typeface="Times New Roman" pitchFamily="18" charset="0"/>
                <a:cs typeface="Times New Roman" pitchFamily="18" charset="0"/>
              </a:rPr>
              <a:t>(9 + 5) x 2 = 28 (m)</a:t>
            </a:r>
          </a:p>
          <a:p>
            <a:pPr algn="ctr"/>
            <a:r>
              <a:rPr lang="vi-VN" sz="2800" b="1" dirty="0">
                <a:solidFill>
                  <a:srgbClr val="0000FF"/>
                </a:solidFill>
                <a:latin typeface="Times New Roman" pitchFamily="18" charset="0"/>
                <a:cs typeface="Times New Roman" pitchFamily="18" charset="0"/>
              </a:rPr>
              <a:t>Độ dài của hàng rào là:</a:t>
            </a:r>
          </a:p>
          <a:p>
            <a:pPr algn="ctr"/>
            <a:r>
              <a:rPr lang="vi-VN" sz="2800" b="1" dirty="0">
                <a:solidFill>
                  <a:srgbClr val="0000FF"/>
                </a:solidFill>
                <a:latin typeface="Times New Roman" pitchFamily="18" charset="0"/>
                <a:cs typeface="Times New Roman" pitchFamily="18" charset="0"/>
              </a:rPr>
              <a:t>28 – 2 = 26 (m)</a:t>
            </a:r>
          </a:p>
          <a:p>
            <a:pPr algn="r"/>
            <a:r>
              <a:rPr lang="vi-VN" sz="2800" b="1" dirty="0">
                <a:solidFill>
                  <a:srgbClr val="0000FF"/>
                </a:solidFill>
                <a:latin typeface="Times New Roman" pitchFamily="18" charset="0"/>
                <a:cs typeface="Times New Roman" pitchFamily="18" charset="0"/>
              </a:rPr>
              <a:t>Đáp số: 26m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4"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21"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28" dur="8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5">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5">
                                            <p:txEl>
                                              <p:pRg st="3" end="3"/>
                                            </p:txEl>
                                          </p:spTgt>
                                        </p:tgtEl>
                                        <p:attrNameLst>
                                          <p:attrName>style.visibility</p:attrName>
                                        </p:attrNameLst>
                                      </p:cBhvr>
                                      <p:to>
                                        <p:strVal val="visible"/>
                                      </p:to>
                                    </p:set>
                                    <p:anim calcmode="discrete" valueType="clr">
                                      <p:cBhvr override="childStyle">
                                        <p:cTn id="35" dur="80"/>
                                        <p:tgtEl>
                                          <p:spTgt spid="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5">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5">
                                            <p:txEl>
                                              <p:pRg st="3" end="3"/>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5">
                                            <p:txEl>
                                              <p:pRg st="4" end="4"/>
                                            </p:txEl>
                                          </p:spTgt>
                                        </p:tgtEl>
                                        <p:attrNameLst>
                                          <p:attrName>style.visibility</p:attrName>
                                        </p:attrNameLst>
                                      </p:cBhvr>
                                      <p:to>
                                        <p:strVal val="visible"/>
                                      </p:to>
                                    </p:set>
                                    <p:anim calcmode="discrete" valueType="clr">
                                      <p:cBhvr override="childStyle">
                                        <p:cTn id="42" dur="80"/>
                                        <p:tgtEl>
                                          <p:spTgt spid="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5">
                                            <p:txEl>
                                              <p:pRg st="4" end="4"/>
                                            </p:txEl>
                                          </p:spTgt>
                                        </p:tgtEl>
                                        <p:attrNameLst>
                                          <p:attrName>fillcolor</p:attrName>
                                        </p:attrNameLst>
                                      </p:cBhvr>
                                      <p:tavLst>
                                        <p:tav tm="0">
                                          <p:val>
                                            <p:clrVal>
                                              <a:schemeClr val="accent2"/>
                                            </p:clrVal>
                                          </p:val>
                                        </p:tav>
                                        <p:tav tm="50000">
                                          <p:val>
                                            <p:clrVal>
                                              <a:schemeClr val="hlink"/>
                                            </p:clrVal>
                                          </p:val>
                                        </p:tav>
                                      </p:tavLst>
                                    </p:anim>
                                    <p:set>
                                      <p:cBhvr>
                                        <p:cTn id="44" dur="80"/>
                                        <p:tgtEl>
                                          <p:spTgt spid="5">
                                            <p:txEl>
                                              <p:pRg st="4" end="4"/>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5">
                                            <p:txEl>
                                              <p:pRg st="5" end="5"/>
                                            </p:txEl>
                                          </p:spTgt>
                                        </p:tgtEl>
                                        <p:attrNameLst>
                                          <p:attrName>style.visibility</p:attrName>
                                        </p:attrNameLst>
                                      </p:cBhvr>
                                      <p:to>
                                        <p:strVal val="visible"/>
                                      </p:to>
                                    </p:set>
                                    <p:anim calcmode="discrete" valueType="clr">
                                      <p:cBhvr override="childStyle">
                                        <p:cTn id="49" dur="80"/>
                                        <p:tgtEl>
                                          <p:spTgt spid="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5">
                                            <p:txEl>
                                              <p:pRg st="5" end="5"/>
                                            </p:txEl>
                                          </p:spTgt>
                                        </p:tgtEl>
                                        <p:attrNameLst>
                                          <p:attrName>fillcolor</p:attrName>
                                        </p:attrNameLst>
                                      </p:cBhvr>
                                      <p:tavLst>
                                        <p:tav tm="0">
                                          <p:val>
                                            <p:clrVal>
                                              <a:schemeClr val="accent2"/>
                                            </p:clrVal>
                                          </p:val>
                                        </p:tav>
                                        <p:tav tm="50000">
                                          <p:val>
                                            <p:clrVal>
                                              <a:schemeClr val="hlink"/>
                                            </p:clrVal>
                                          </p:val>
                                        </p:tav>
                                      </p:tavLst>
                                    </p:anim>
                                    <p:set>
                                      <p:cBhvr>
                                        <p:cTn id="51" dur="80"/>
                                        <p:tgtEl>
                                          <p:spTgt spid="5">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283</Words>
  <Application>Microsoft Office PowerPoint</Application>
  <PresentationFormat>Widescreen</PresentationFormat>
  <Paragraphs>34</Paragraphs>
  <Slides>7</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inpin heiti</vt:lpstr>
      <vt:lpstr>Arial</vt:lpstr>
      <vt:lpstr>Calibri</vt:lpstr>
      <vt:lpstr>Calibri Light</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Bùi Minh Hiếu</cp:lastModifiedBy>
  <cp:revision>16</cp:revision>
  <dcterms:created xsi:type="dcterms:W3CDTF">2024-01-30T09:23:58Z</dcterms:created>
  <dcterms:modified xsi:type="dcterms:W3CDTF">2025-02-21T15:32:35Z</dcterms:modified>
</cp:coreProperties>
</file>