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9" r:id="rId4"/>
    <p:sldId id="261" r:id="rId5"/>
    <p:sldId id="263" r:id="rId6"/>
    <p:sldId id="264" r:id="rId7"/>
    <p:sldId id="265" r:id="rId8"/>
    <p:sldId id="260" r:id="rId9"/>
    <p:sldId id="262" r:id="rId10"/>
    <p:sldId id="274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7" r:id="rId20"/>
    <p:sldId id="276" r:id="rId21"/>
    <p:sldId id="278" r:id="rId22"/>
    <p:sldId id="275" r:id="rId23"/>
    <p:sldId id="295" r:id="rId24"/>
    <p:sldId id="280" r:id="rId25"/>
    <p:sldId id="282" r:id="rId26"/>
    <p:sldId id="284" r:id="rId27"/>
    <p:sldId id="285" r:id="rId28"/>
    <p:sldId id="287" r:id="rId29"/>
    <p:sldId id="288" r:id="rId30"/>
    <p:sldId id="291" r:id="rId31"/>
    <p:sldId id="292" r:id="rId32"/>
    <p:sldId id="29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69" d="100"/>
          <a:sy n="69" d="100"/>
        </p:scale>
        <p:origin x="69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C15BC-D13D-4C6B-AB4B-1AD0A4B087E8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EA306-22F6-4D9A-BA1A-30B182E41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42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EA306-22F6-4D9A-BA1A-30B182E419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0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96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8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3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8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45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7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2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43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5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9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736FD-671B-4AD6-9197-46DD5D8D9957}" type="datetimeFigureOut">
              <a:rPr lang="en-US" smtClean="0"/>
              <a:t>21/02/2025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C92F1-E65A-48E5-BF5F-58E26026F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6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53975"/>
            <a:ext cx="1496704" cy="162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2004" y="0"/>
            <a:ext cx="174948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93567"/>
            <a:ext cx="1883391" cy="1608349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0315" y="5361295"/>
            <a:ext cx="1501839" cy="146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5706" y="1448478"/>
            <a:ext cx="7409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Môn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: Hoạt động trải 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nghiệm lớp 2</a:t>
            </a:r>
            <a:endParaRPr lang="en-US" sz="4000" b="1" smtClean="0">
              <a:solidFill>
                <a:schemeClr val="bg1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2339" y="2982556"/>
            <a:ext cx="88621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smtClean="0">
                <a:ln w="11430"/>
                <a:solidFill>
                  <a:schemeClr val="bg1"/>
                </a:solidFill>
                <a:latin typeface="HP001 4 hàng" pitchFamily="34" charset="0"/>
              </a:rPr>
              <a:t>Bài 23: Câu chuyện lạc đường</a:t>
            </a:r>
            <a:endParaRPr lang="en-US" sz="4800" b="1" cap="none" spc="50">
              <a:ln w="11430"/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19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762000"/>
            <a:ext cx="861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 b="1" smtClean="0">
                <a:solidFill>
                  <a:srgbClr val="FFFF00"/>
                </a:solidFill>
                <a:latin typeface="HP001 4 hàng" pitchFamily="34" charset="0"/>
              </a:rPr>
              <a:t>   </a:t>
            </a:r>
            <a:r>
              <a:rPr lang="vi-VN" sz="6000" b="1" smtClean="0">
                <a:solidFill>
                  <a:srgbClr val="FFFF00"/>
                </a:solidFill>
                <a:latin typeface="HP001 4 hàng" pitchFamily="34" charset="0"/>
              </a:rPr>
              <a:t>Chợ</a:t>
            </a:r>
            <a:r>
              <a:rPr lang="vi-VN" sz="6000" b="1">
                <a:solidFill>
                  <a:srgbClr val="FFFF00"/>
                </a:solidFill>
                <a:latin typeface="HP001 4 hàng" pitchFamily="34" charset="0"/>
              </a:rPr>
              <a:t>, siêu thị, biển, công viên</a:t>
            </a:r>
            <a:r>
              <a:rPr lang="vi-VN" sz="6000" b="1" smtClean="0">
                <a:solidFill>
                  <a:srgbClr val="FFFF00"/>
                </a:solidFill>
                <a:latin typeface="HP001 4 hàng" pitchFamily="34" charset="0"/>
              </a:rPr>
              <a:t>,</a:t>
            </a:r>
            <a:r>
              <a:rPr lang="en-US" sz="6000" b="1" smtClean="0">
                <a:solidFill>
                  <a:srgbClr val="FFFF00"/>
                </a:solidFill>
                <a:latin typeface="HP001 4 hàng" pitchFamily="34" charset="0"/>
              </a:rPr>
              <a:t> trường học, trung tâm thương mại, </a:t>
            </a:r>
            <a:r>
              <a:rPr lang="vi-VN" sz="6000" b="1" smtClean="0">
                <a:solidFill>
                  <a:srgbClr val="FFFF00"/>
                </a:solidFill>
                <a:latin typeface="HP001 4 hàng" pitchFamily="34" charset="0"/>
              </a:rPr>
              <a:t>… </a:t>
            </a:r>
            <a:r>
              <a:rPr lang="vi-VN" sz="6000" b="1">
                <a:solidFill>
                  <a:srgbClr val="FFFF00"/>
                </a:solidFill>
                <a:latin typeface="HP001 4 hàng" pitchFamily="34" charset="0"/>
              </a:rPr>
              <a:t>là những địa điểm công </a:t>
            </a:r>
            <a:r>
              <a:rPr lang="vi-VN" sz="6000" b="1" smtClean="0">
                <a:solidFill>
                  <a:srgbClr val="FFFF00"/>
                </a:solidFill>
                <a:latin typeface="HP001 4 hàng" pitchFamily="34" charset="0"/>
              </a:rPr>
              <a:t>cộng</a:t>
            </a:r>
            <a:r>
              <a:rPr lang="en-US" sz="6000" b="1" smtClean="0">
                <a:solidFill>
                  <a:srgbClr val="FFFF00"/>
                </a:solidFill>
                <a:latin typeface="HP001 4 hàng" pitchFamily="34" charset="0"/>
              </a:rPr>
              <a:t>.</a:t>
            </a:r>
            <a:r>
              <a:rPr lang="vi-VN" sz="6000" b="1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endParaRPr lang="en-US" sz="6000" b="1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09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461" y="1066800"/>
            <a:ext cx="88994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Theo em, ở những địa điểm công cộng nào em có thể bị lạc?</a:t>
            </a:r>
            <a:endParaRPr lang="en-US" sz="4800" b="1">
              <a:solidFill>
                <a:schemeClr val="bg1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4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7352" y="614487"/>
            <a:ext cx="8776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smtClean="0">
                <a:solidFill>
                  <a:schemeClr val="bg1"/>
                </a:solidFill>
                <a:latin typeface="HP001 4 hàng" pitchFamily="34" charset="0"/>
              </a:rPr>
              <a:t>Theo em vì sao ở các địa điểm công cộng lại có nguy cơ bị lạc?</a:t>
            </a:r>
            <a:endParaRPr lang="en-US" sz="4800" b="1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819400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smtClean="0">
                <a:solidFill>
                  <a:srgbClr val="FFFF00"/>
                </a:solidFill>
                <a:latin typeface="HP001 4 hàng" pitchFamily="34" charset="0"/>
              </a:rPr>
              <a:t>    V</a:t>
            </a:r>
            <a:r>
              <a:rPr lang="vi-VN" sz="4800" b="1" smtClean="0">
                <a:solidFill>
                  <a:srgbClr val="FFFF00"/>
                </a:solidFill>
                <a:latin typeface="HP001 4 hàng" pitchFamily="34" charset="0"/>
              </a:rPr>
              <a:t>ì </a:t>
            </a:r>
            <a:r>
              <a:rPr lang="vi-VN" sz="4800" b="1">
                <a:solidFill>
                  <a:srgbClr val="FFFF00"/>
                </a:solidFill>
                <a:latin typeface="HP001 4 hàng" pitchFamily="34" charset="0"/>
              </a:rPr>
              <a:t>đó là </a:t>
            </a:r>
            <a:r>
              <a:rPr lang="en-US" sz="4800" b="1" smtClean="0">
                <a:solidFill>
                  <a:srgbClr val="FFFF00"/>
                </a:solidFill>
                <a:latin typeface="HP001 4 hàng" pitchFamily="34" charset="0"/>
              </a:rPr>
              <a:t>những </a:t>
            </a:r>
            <a:r>
              <a:rPr lang="vi-VN" sz="4800" b="1" smtClean="0">
                <a:solidFill>
                  <a:srgbClr val="FFFF00"/>
                </a:solidFill>
                <a:latin typeface="HP001 4 hàng" pitchFamily="34" charset="0"/>
              </a:rPr>
              <a:t>địa </a:t>
            </a:r>
            <a:r>
              <a:rPr lang="vi-VN" sz="4800" b="1">
                <a:solidFill>
                  <a:srgbClr val="FFFF00"/>
                </a:solidFill>
                <a:latin typeface="HP001 4 hàng" pitchFamily="34" charset="0"/>
              </a:rPr>
              <a:t>điểm rộng lớn, tập trung đông người, có nhiều điều thú vị và mới </a:t>
            </a:r>
            <a:r>
              <a:rPr lang="vi-VN" sz="4800" b="1" smtClean="0">
                <a:solidFill>
                  <a:srgbClr val="FFFF00"/>
                </a:solidFill>
                <a:latin typeface="HP001 4 hàng" pitchFamily="34" charset="0"/>
              </a:rPr>
              <a:t>lạ</a:t>
            </a:r>
            <a:r>
              <a:rPr lang="en-US" sz="4800" b="1" smtClean="0">
                <a:solidFill>
                  <a:srgbClr val="FFFF00"/>
                </a:solidFill>
                <a:latin typeface="HP001 4 hàng" pitchFamily="34" charset="0"/>
              </a:rPr>
              <a:t> nên chúng ta có nguy cơ bị lạc</a:t>
            </a:r>
            <a:r>
              <a:rPr lang="vi-VN" sz="4800" b="1" smtClean="0">
                <a:solidFill>
                  <a:srgbClr val="FFFF00"/>
                </a:solidFill>
                <a:latin typeface="HP001 4 hàng" pitchFamily="34" charset="0"/>
              </a:rPr>
              <a:t>.</a:t>
            </a:r>
            <a:endParaRPr lang="en-US" sz="4800" b="1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8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2133600"/>
            <a:ext cx="7924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smtClean="0">
                <a:solidFill>
                  <a:srgbClr val="FFFF00"/>
                </a:solidFill>
                <a:latin typeface="HP001 4 hàng" pitchFamily="34" charset="0"/>
              </a:rPr>
              <a:t>Những nơi tập trung đông người hay những nơi rộng lớn đều có nguy cơ bị lạc.</a:t>
            </a:r>
            <a:endParaRPr lang="en-US" sz="5400" b="1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85800"/>
            <a:ext cx="34724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smtClean="0">
                <a:solidFill>
                  <a:prstClr val="white"/>
                </a:solidFill>
                <a:latin typeface="HP001 4 hàng" pitchFamily="34" charset="0"/>
              </a:rPr>
              <a:t>Kết luận: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7631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761"/>
            <a:ext cx="7924800" cy="529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24554" y="5791200"/>
            <a:ext cx="10374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rgbClr val="FFC000"/>
                </a:solidFill>
                <a:latin typeface="HP001 4 hàng" pitchFamily="34" charset="0"/>
              </a:rPr>
              <a:t>chợ</a:t>
            </a:r>
            <a:endParaRPr lang="en-US" sz="2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902"/>
            <a:ext cx="8305800" cy="53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81400" y="5763903"/>
            <a:ext cx="23535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rgbClr val="FFC000"/>
                </a:solidFill>
                <a:latin typeface="HP001 4 hàng" pitchFamily="34" charset="0"/>
              </a:rPr>
              <a:t>siêu thị</a:t>
            </a:r>
            <a:endParaRPr lang="en-US" sz="2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86905" y="5707559"/>
            <a:ext cx="29049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rgbClr val="FFC000"/>
                </a:solidFill>
                <a:latin typeface="HP001 4 hàng" pitchFamily="34" charset="0"/>
              </a:rPr>
              <a:t>công viên</a:t>
            </a:r>
            <a:endParaRPr lang="en-US" sz="2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1529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7800" y="5934670"/>
            <a:ext cx="65902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Các địa điểm du lịch</a:t>
            </a:r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24" y="228600"/>
            <a:ext cx="4230576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41529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77" y="3068472"/>
            <a:ext cx="4159849" cy="275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5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8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030" y="2438400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Hoạt động 2:</a:t>
            </a: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endParaRPr lang="en-US" sz="4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vi-VN" sz="4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Những </a:t>
            </a:r>
            <a:r>
              <a:rPr lang="vi-VN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cách phòng tránh bị lạc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6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8450" y="762000"/>
            <a:ext cx="5758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itchFamily="34" charset="0"/>
              </a:rPr>
              <a:t>Thảo luận nhóm 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598" y="1905000"/>
            <a:ext cx="84582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itchFamily="34" charset="0"/>
              </a:rPr>
              <a:t>Theo em, vì sao các bạn nhỏ lại bị lạc?</a:t>
            </a:r>
            <a:endParaRPr lang="en-US" sz="5400" b="1" cap="none" spc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5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77498"/>
            <a:ext cx="7763896" cy="6071456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638" y="1989535"/>
            <a:ext cx="5956876" cy="2986088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099" y="1603774"/>
            <a:ext cx="1433272" cy="1546957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041" y="1536678"/>
            <a:ext cx="1111871" cy="1373141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267" y="4019075"/>
            <a:ext cx="4613791" cy="1132999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5914502" y="3045828"/>
            <a:ext cx="950505" cy="649205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914377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914377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914377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914377">
                <a:defRPr/>
              </a:pPr>
              <a:endParaRPr lang="zh-CN" altLang="en-US" sz="14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914377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914377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914377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914377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914377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38576" tIns="19288" rIns="38576" bIns="19288" numCol="1" anchor="t" anchorCtr="0" compatLnSpc="1"/>
            <a:lstStyle/>
            <a:p>
              <a:pPr defTabSz="914377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2574126" y="2806029"/>
            <a:ext cx="3519817" cy="11203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1">
              <a:defRPr/>
            </a:pPr>
            <a:r>
              <a:rPr lang="en-US" altLang="zh-CN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5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29573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0"/>
            <a:ext cx="86106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2057400" y="1066800"/>
            <a:ext cx="762000" cy="1447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27830" y="2514600"/>
            <a:ext cx="791570" cy="3048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42615" y="2527110"/>
            <a:ext cx="762000" cy="166389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6019800" y="1638300"/>
            <a:ext cx="685800" cy="7239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019800" y="2133600"/>
            <a:ext cx="685800" cy="22490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019800" y="2358504"/>
            <a:ext cx="685800" cy="12228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HP001 4 hàng" pitchFamily="34" charset="0"/>
              </a:rPr>
              <a:t>Kết luận</a:t>
            </a:r>
            <a:endParaRPr lang="en-US" b="1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3325" y="1929851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smtClean="0">
                <a:solidFill>
                  <a:srgbClr val="FFFF00"/>
                </a:solidFill>
                <a:latin typeface="HP001 4 hàng" pitchFamily="34" charset="0"/>
              </a:rPr>
              <a:t>+ </a:t>
            </a:r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Ghi nhớ số điện thoại người </a:t>
            </a:r>
            <a:r>
              <a:rPr lang="vi-VN" sz="4000" b="1" smtClean="0">
                <a:solidFill>
                  <a:srgbClr val="FFFF00"/>
                </a:solidFill>
                <a:latin typeface="HP001 4 hàng" pitchFamily="34" charset="0"/>
              </a:rPr>
              <a:t>thân</a:t>
            </a:r>
            <a:endParaRPr lang="vi-VN" sz="4000" b="1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150" y="2819243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+ Ghi nhớ địa chỉ nhà mình</a:t>
            </a:r>
          </a:p>
        </p:txBody>
      </p:sp>
      <p:sp>
        <p:nvSpPr>
          <p:cNvPr id="6" name="Rectangle 5"/>
          <p:cNvSpPr/>
          <p:nvPr/>
        </p:nvSpPr>
        <p:spPr>
          <a:xfrm>
            <a:off x="223324" y="5305961"/>
            <a:ext cx="84634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+ Hẹn trước địa điểm đứng chờ khi bị lạc.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9368" y="3858161"/>
            <a:ext cx="8387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+ Luôn nắm tay bố mẹ khi đi vào nơi đông người.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299" y="1143000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>
                <a:solidFill>
                  <a:srgbClr val="FF0000"/>
                </a:solidFill>
                <a:latin typeface="HP001 4 hàng" pitchFamily="34" charset="0"/>
              </a:rPr>
              <a:t>M</a:t>
            </a:r>
            <a:r>
              <a:rPr lang="vi-VN" sz="4000" b="1">
                <a:solidFill>
                  <a:srgbClr val="FF0000"/>
                </a:solidFill>
                <a:latin typeface="HP001 4 hàng" pitchFamily="34" charset="0"/>
              </a:rPr>
              <a:t>ột số cách phòng tránh bị lạc:</a:t>
            </a:r>
          </a:p>
        </p:txBody>
      </p:sp>
    </p:spTree>
    <p:extLst>
      <p:ext uri="{BB962C8B-B14F-4D97-AF65-F5344CB8AC3E}">
        <p14:creationId xmlns:p14="http://schemas.microsoft.com/office/powerpoint/2010/main" val="39555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8" y="25790"/>
            <a:ext cx="9158068" cy="683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uble Wave 4"/>
          <p:cNvSpPr/>
          <p:nvPr/>
        </p:nvSpPr>
        <p:spPr>
          <a:xfrm>
            <a:off x="1320421" y="1447800"/>
            <a:ext cx="6324600" cy="2133600"/>
          </a:xfrm>
          <a:prstGeom prst="doubleWav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Hoạt động 3: </a:t>
            </a:r>
            <a:endParaRPr lang="en-US" sz="4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  <a:p>
            <a:pPr algn="ctr"/>
            <a:r>
              <a:rPr lang="vi-VN" sz="4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Cần </a:t>
            </a:r>
            <a:r>
              <a:rPr lang="vi-VN" sz="4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làm gì khi bị </a:t>
            </a:r>
            <a:r>
              <a:rPr lang="vi-VN" sz="4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lạc</a:t>
            </a:r>
            <a:endParaRPr lang="vi-VN" sz="44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362200"/>
            <a:ext cx="8400197" cy="1295400"/>
          </a:xfrm>
        </p:spPr>
        <p:txBody>
          <a:bodyPr>
            <a:noAutofit/>
          </a:bodyPr>
          <a:lstStyle/>
          <a:p>
            <a:r>
              <a:rPr lang="en-US" sz="5400" b="1" smtClean="0">
                <a:solidFill>
                  <a:schemeClr val="bg1"/>
                </a:solidFill>
                <a:latin typeface="HP001 4 hàng" pitchFamily="34" charset="0"/>
              </a:rPr>
              <a:t>Xem tình huống và đoán xem chuyện gì sẽ xảy ra với bạn Trang. </a:t>
            </a:r>
            <a:endParaRPr lang="en-US" sz="5400" b="1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78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236" y="877668"/>
            <a:ext cx="8787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>
                <a:solidFill>
                  <a:schemeClr val="bg1"/>
                </a:solidFill>
                <a:latin typeface="HP001 4 hàng" pitchFamily="34" charset="0"/>
              </a:rPr>
              <a:t>Nếu em là Trang, em sẽ làm gì?</a:t>
            </a:r>
            <a:endParaRPr lang="en-US" sz="4400" b="1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981200"/>
            <a:ext cx="81035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C000"/>
                </a:solidFill>
                <a:latin typeface="HP001 4 hàng" pitchFamily="34" charset="0"/>
              </a:rPr>
              <a:t>Phương án 1: </a:t>
            </a:r>
            <a:r>
              <a:rPr lang="en-US" sz="4400" b="1">
                <a:solidFill>
                  <a:srgbClr val="FFFF00"/>
                </a:solidFill>
                <a:latin typeface="HP001 4 hàng" pitchFamily="34" charset="0"/>
              </a:rPr>
              <a:t>Khóc to, hét to lên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040558"/>
            <a:ext cx="85817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C000"/>
                </a:solidFill>
                <a:latin typeface="HP001 4 hàng" pitchFamily="34" charset="0"/>
              </a:rPr>
              <a:t>Phương án </a:t>
            </a:r>
            <a:r>
              <a:rPr lang="en-US" sz="4400" b="1" smtClean="0">
                <a:solidFill>
                  <a:srgbClr val="FFC000"/>
                </a:solidFill>
                <a:latin typeface="HP001 4 hàng" pitchFamily="34" charset="0"/>
              </a:rPr>
              <a:t>2: </a:t>
            </a:r>
            <a:r>
              <a:rPr lang="vi-VN" sz="4400" b="1">
                <a:solidFill>
                  <a:srgbClr val="FFFF00"/>
                </a:solidFill>
                <a:latin typeface="HP001 4 hàng" pitchFamily="34" charset="0"/>
              </a:rPr>
              <a:t>Chạy đi tìm bố mẹ</a:t>
            </a:r>
            <a:endParaRPr lang="en-US" sz="4400" b="1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1" y="4114800"/>
            <a:ext cx="845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C000"/>
                </a:solidFill>
                <a:latin typeface="HP001 4 hàng" pitchFamily="34" charset="0"/>
              </a:rPr>
              <a:t>Phương án </a:t>
            </a:r>
            <a:r>
              <a:rPr lang="en-US" sz="4400" b="1" smtClean="0">
                <a:solidFill>
                  <a:srgbClr val="FFC000"/>
                </a:solidFill>
                <a:latin typeface="HP001 4 hàng" pitchFamily="34" charset="0"/>
              </a:rPr>
              <a:t>3: </a:t>
            </a:r>
            <a:r>
              <a:rPr lang="vi-VN" sz="4400" b="1">
                <a:solidFill>
                  <a:srgbClr val="FFFF00"/>
                </a:solidFill>
                <a:latin typeface="HP001 4 hàng" pitchFamily="34" charset="0"/>
              </a:rPr>
              <a:t>Bình tĩnh, </a:t>
            </a:r>
            <a:endParaRPr lang="en-US" sz="4400" b="1" smtClean="0">
              <a:solidFill>
                <a:srgbClr val="FFFF00"/>
              </a:solidFill>
              <a:latin typeface="HP001 4 hàng" pitchFamily="34" charset="0"/>
            </a:endParaRPr>
          </a:p>
          <a:p>
            <a:r>
              <a:rPr lang="en-US" sz="4400" b="1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4400" b="1" smtClean="0">
                <a:solidFill>
                  <a:srgbClr val="FFFF00"/>
                </a:solidFill>
                <a:latin typeface="HP001 4 hàng" pitchFamily="34" charset="0"/>
              </a:rPr>
              <a:t>               </a:t>
            </a:r>
            <a:r>
              <a:rPr lang="vi-VN" sz="4400" b="1" smtClean="0">
                <a:solidFill>
                  <a:srgbClr val="FFFF00"/>
                </a:solidFill>
                <a:latin typeface="HP001 4 hàng" pitchFamily="34" charset="0"/>
              </a:rPr>
              <a:t>đứng </a:t>
            </a:r>
            <a:r>
              <a:rPr lang="vi-VN" sz="4400" b="1">
                <a:solidFill>
                  <a:srgbClr val="FFFF00"/>
                </a:solidFill>
                <a:latin typeface="HP001 4 hàng" pitchFamily="34" charset="0"/>
              </a:rPr>
              <a:t>yên tại chỗ</a:t>
            </a:r>
            <a:endParaRPr lang="en-US" sz="4400" b="1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9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4572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     </a:t>
            </a:r>
            <a:r>
              <a:rPr lang="vi-VN" sz="4000" b="1" smtClean="0">
                <a:solidFill>
                  <a:schemeClr val="bg1"/>
                </a:solidFill>
                <a:latin typeface="HP001 4 hàng" pitchFamily="34" charset="0"/>
              </a:rPr>
              <a:t>Những </a:t>
            </a:r>
            <a:r>
              <a:rPr lang="vi-VN" sz="4000" b="1">
                <a:solidFill>
                  <a:schemeClr val="bg1"/>
                </a:solidFill>
                <a:latin typeface="HP001 4 hàng" pitchFamily="34" charset="0"/>
              </a:rPr>
              <a:t>người nào sau đây là người đáng tin cậy để bạn Trang nhờ giúp </a:t>
            </a:r>
            <a:r>
              <a:rPr lang="vi-VN" sz="4000" b="1" smtClean="0">
                <a:solidFill>
                  <a:schemeClr val="bg1"/>
                </a:solidFill>
                <a:latin typeface="HP001 4 hàng" pitchFamily="34" charset="0"/>
              </a:rPr>
              <a:t>đỡ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:</a:t>
            </a:r>
            <a:endParaRPr lang="en-US" sz="4000" b="1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1" y="251460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FF00"/>
                </a:solidFill>
                <a:latin typeface="HP001 4 hàng" pitchFamily="34" charset="0"/>
              </a:rPr>
              <a:t>a. </a:t>
            </a:r>
            <a:r>
              <a:rPr lang="vi-VN" sz="4000" b="1" smtClean="0">
                <a:solidFill>
                  <a:srgbClr val="FFFF00"/>
                </a:solidFill>
                <a:latin typeface="HP001 4 hàng" pitchFamily="34" charset="0"/>
              </a:rPr>
              <a:t>Những </a:t>
            </a:r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người thân quen của gia đình</a:t>
            </a:r>
            <a:endParaRPr lang="en-US" sz="4000" b="1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1" y="3254514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FF00"/>
                </a:solidFill>
                <a:latin typeface="HP001 4 hàng" pitchFamily="34" charset="0"/>
              </a:rPr>
              <a:t>b. </a:t>
            </a:r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Những bố mẹ đi cùng con nhỏ</a:t>
            </a:r>
            <a:endParaRPr lang="en-US" sz="4000" b="1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1" y="403860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FF00"/>
                </a:solidFill>
                <a:latin typeface="HP001 4 hàng" pitchFamily="34" charset="0"/>
              </a:rPr>
              <a:t>c. </a:t>
            </a:r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Những người lạ cho bánh kẹo</a:t>
            </a:r>
            <a:endParaRPr lang="en-US" sz="4000" b="1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4724400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FF00"/>
                </a:solidFill>
                <a:latin typeface="HP001 4 hàng" pitchFamily="34" charset="0"/>
              </a:rPr>
              <a:t>d. </a:t>
            </a:r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Những người mặc đồng phục (bảo vệ</a:t>
            </a:r>
            <a:r>
              <a:rPr lang="vi-VN" sz="4000" b="1" smtClean="0">
                <a:solidFill>
                  <a:srgbClr val="FFFF00"/>
                </a:solidFill>
                <a:latin typeface="HP001 4 hàng" pitchFamily="34" charset="0"/>
              </a:rPr>
              <a:t>,</a:t>
            </a:r>
            <a:endParaRPr lang="en-US" sz="4000" b="1" smtClean="0">
              <a:solidFill>
                <a:srgbClr val="FFFF00"/>
              </a:solidFill>
              <a:latin typeface="HP001 4 hàng" pitchFamily="34" charset="0"/>
            </a:endParaRPr>
          </a:p>
          <a:p>
            <a:r>
              <a:rPr lang="vi-VN" sz="4000" b="1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4000" b="1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vi-VN" sz="4000" b="1" smtClean="0">
                <a:solidFill>
                  <a:srgbClr val="FFFF00"/>
                </a:solidFill>
                <a:latin typeface="HP001 4 hàng" pitchFamily="34" charset="0"/>
              </a:rPr>
              <a:t>công </a:t>
            </a:r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an)</a:t>
            </a:r>
            <a:endParaRPr lang="en-US" sz="4000" b="1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20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4114800" cy="297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52400" y="103876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N</a:t>
            </a:r>
            <a:r>
              <a:rPr lang="vi-VN" sz="4000" b="1" smtClean="0">
                <a:solidFill>
                  <a:schemeClr val="bg1"/>
                </a:solidFill>
                <a:latin typeface="HP001 4 hàng" pitchFamily="34" charset="0"/>
              </a:rPr>
              <a:t>gười </a:t>
            </a:r>
            <a:r>
              <a:rPr lang="vi-VN" sz="4000" b="1">
                <a:solidFill>
                  <a:schemeClr val="bg1"/>
                </a:solidFill>
                <a:latin typeface="HP001 4 hàng" pitchFamily="34" charset="0"/>
              </a:rPr>
              <a:t>thân quen của gia đình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24" y="2438400"/>
            <a:ext cx="4269475" cy="297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11888" y="1066800"/>
            <a:ext cx="41432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B</a:t>
            </a:r>
            <a:r>
              <a:rPr lang="vi-VN" sz="4000" b="1" smtClean="0">
                <a:solidFill>
                  <a:schemeClr val="bg1"/>
                </a:solidFill>
                <a:latin typeface="HP001 4 hàng" pitchFamily="34" charset="0"/>
              </a:rPr>
              <a:t>ố </a:t>
            </a:r>
            <a:r>
              <a:rPr lang="vi-VN" sz="4000" b="1">
                <a:solidFill>
                  <a:schemeClr val="bg1"/>
                </a:solidFill>
                <a:latin typeface="HP001 4 hàng" pitchFamily="34" charset="0"/>
              </a:rPr>
              <a:t>mẹ đi cùng con nhỏ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3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79248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500" y="609600"/>
            <a:ext cx="815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smtClean="0">
                <a:solidFill>
                  <a:schemeClr val="bg1"/>
                </a:solidFill>
                <a:latin typeface="HP001 4 hàng" pitchFamily="34" charset="0"/>
              </a:rPr>
              <a:t>Ư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u tiên tìm n</a:t>
            </a:r>
            <a:r>
              <a:rPr lang="vi-VN" sz="4000" b="1" smtClean="0">
                <a:solidFill>
                  <a:schemeClr val="bg1"/>
                </a:solidFill>
                <a:latin typeface="HP001 4 hàng" pitchFamily="34" charset="0"/>
              </a:rPr>
              <a:t>hững </a:t>
            </a:r>
            <a:r>
              <a:rPr lang="vi-VN" sz="4000" b="1">
                <a:solidFill>
                  <a:schemeClr val="bg1"/>
                </a:solidFill>
                <a:latin typeface="HP001 4 hàng" pitchFamily="34" charset="0"/>
              </a:rPr>
              <a:t>người mặc đồng phục </a:t>
            </a:r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</a:rPr>
              <a:t>để tìm kiếm sự trợ giúp.</a:t>
            </a:r>
            <a:endParaRPr lang="en-US" sz="4000" b="1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88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1152"/>
            <a:ext cx="8229600" cy="944562"/>
          </a:xfrm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HP001 4 hàng" pitchFamily="34" charset="0"/>
              </a:rPr>
              <a:t>Kết luận</a:t>
            </a:r>
            <a:endParaRPr lang="en-US" b="1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2463251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smtClean="0">
                <a:solidFill>
                  <a:srgbClr val="FFFF00"/>
                </a:solidFill>
                <a:latin typeface="HP001 4 hàng" pitchFamily="34" charset="0"/>
              </a:rPr>
              <a:t>+ </a:t>
            </a:r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Bình tĩnh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7825" y="3352643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+ Đứng yên tại chỗ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1043" y="4391561"/>
            <a:ext cx="8387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>
                <a:solidFill>
                  <a:srgbClr val="FFFF00"/>
                </a:solidFill>
                <a:latin typeface="HP001 4 hàng" pitchFamily="34" charset="0"/>
              </a:rPr>
              <a:t>+ Tìm kiếm sự giúp </a:t>
            </a:r>
            <a:r>
              <a:rPr lang="vi-VN" sz="4000" b="1" smtClean="0">
                <a:solidFill>
                  <a:srgbClr val="FFFF00"/>
                </a:solidFill>
                <a:latin typeface="HP001 4 hàng" pitchFamily="34" charset="0"/>
              </a:rPr>
              <a:t>đỡ</a:t>
            </a:r>
            <a:endParaRPr lang="vi-VN" sz="4000" b="1">
              <a:solidFill>
                <a:srgbClr val="FFFF0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9299" y="1349514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  <a:latin typeface="HP001 4 hàng" pitchFamily="34" charset="0"/>
              </a:rPr>
              <a:t>Những việc cần làm khi bị lạc</a:t>
            </a:r>
            <a:r>
              <a:rPr lang="vi-VN" sz="4000" b="1" smtClean="0">
                <a:solidFill>
                  <a:schemeClr val="bg1"/>
                </a:solidFill>
                <a:latin typeface="HP001 4 hàng" pitchFamily="34" charset="0"/>
              </a:rPr>
              <a:t>:</a:t>
            </a:r>
            <a:endParaRPr lang="vi-VN" sz="4000" b="1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28600" y="781121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Hoạt động 4: </a:t>
            </a:r>
            <a:r>
              <a:rPr lang="en-US" sz="4400" b="1" smtClean="0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Mở rộng – Tổng kết</a:t>
            </a:r>
            <a:endParaRPr lang="en-US" sz="4400" b="1">
              <a:solidFill>
                <a:srgbClr val="FFFF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32"/>
          <p:cNvSpPr txBox="1"/>
          <p:nvPr/>
        </p:nvSpPr>
        <p:spPr>
          <a:xfrm>
            <a:off x="2850191" y="2048343"/>
            <a:ext cx="3519817" cy="10332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1">
              <a:defRPr/>
            </a:pPr>
            <a:r>
              <a:rPr lang="en-US" altLang="zh-CN" sz="5400" b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</a:t>
            </a:r>
            <a:endParaRPr lang="en-US" altLang="zh-CN" sz="5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6315" y="3081635"/>
            <a:ext cx="5731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Bầy cáo trong đêm</a:t>
            </a:r>
            <a:endParaRPr lang="en-US" sz="5400" b="1" cap="none" spc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5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8" b="100000" l="0" r="99875">
                        <a14:foregroundMark x1="66916" y1="50104" x2="66916" y2="50104"/>
                        <a14:foregroundMark x1="67291" y1="46362" x2="67291" y2="46362"/>
                        <a14:foregroundMark x1="69039" y1="51351" x2="69039" y2="51351"/>
                        <a14:foregroundMark x1="7865" y1="75676" x2="7865" y2="75676"/>
                        <a14:foregroundMark x1="2871" y1="70894" x2="2871" y2="70894"/>
                        <a14:foregroundMark x1="6117" y1="72141" x2="6117" y2="72141"/>
                        <a14:foregroundMark x1="8989" y1="3950" x2="8989" y2="3950"/>
                        <a14:foregroundMark x1="5868" y1="13306" x2="5868" y2="13306"/>
                        <a14:foregroundMark x1="6242" y1="6029" x2="6242" y2="6029"/>
                        <a14:foregroundMark x1="97753" y1="7069" x2="97753" y2="7069"/>
                        <a14:foregroundMark x1="92385" y1="86486" x2="92385" y2="86486"/>
                        <a14:foregroundMark x1="85893" y1="85239" x2="85893" y2="85239"/>
                        <a14:foregroundMark x1="86642" y1="93971" x2="86642" y2="93971"/>
                        <a14:foregroundMark x1="11361" y1="4366" x2="11361" y2="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2"/>
            <a:ext cx="9220200" cy="685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5938" y1="35313" x2="25938" y2="35313"/>
                        <a14:backgroundMark x1="27187" y1="31719" x2="27187" y2="31719"/>
                        <a14:backgroundMark x1="28281" y1="29531" x2="28281" y2="2953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582">
            <a:off x="-829553" y="-303036"/>
            <a:ext cx="9704818" cy="776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19200" y="1504117"/>
            <a:ext cx="3962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KĨ NĂNG</a:t>
            </a:r>
          </a:p>
          <a:p>
            <a:pPr algn="ctr"/>
            <a:r>
              <a:rPr lang="en-US" sz="54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 SÁT</a:t>
            </a:r>
            <a:endParaRPr lang="en-US" sz="5400" b="1" cap="none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4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30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 rot="19901990">
            <a:off x="1326360" y="2809795"/>
            <a:ext cx="109882" cy="18854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Diagonal Stripe 25"/>
          <p:cNvSpPr/>
          <p:nvPr/>
        </p:nvSpPr>
        <p:spPr>
          <a:xfrm rot="20894264" flipV="1">
            <a:off x="2036728" y="2347465"/>
            <a:ext cx="2559531" cy="433522"/>
          </a:xfrm>
          <a:prstGeom prst="diagStripe">
            <a:avLst>
              <a:gd name="adj" fmla="val 6791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gonal Stripe 5"/>
          <p:cNvSpPr/>
          <p:nvPr/>
        </p:nvSpPr>
        <p:spPr>
          <a:xfrm>
            <a:off x="1283587" y="822732"/>
            <a:ext cx="680106" cy="1946413"/>
          </a:xfrm>
          <a:prstGeom prst="diagStripe">
            <a:avLst>
              <a:gd name="adj" fmla="val 8728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" y="1718498"/>
            <a:ext cx="2744828" cy="185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5246" y="2504830"/>
            <a:ext cx="2140428" cy="89303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 chuyện lạc đường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73" y="292862"/>
            <a:ext cx="1247633" cy="105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359850" y="292861"/>
            <a:ext cx="2669350" cy="94424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Nơi rộng lớn, tập trung đông người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>
            <a:stCxn id="10" idx="3"/>
          </p:cNvCxnSpPr>
          <p:nvPr/>
        </p:nvCxnSpPr>
        <p:spPr>
          <a:xfrm flipV="1">
            <a:off x="5029200" y="361051"/>
            <a:ext cx="662988" cy="4039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3"/>
          </p:cNvCxnSpPr>
          <p:nvPr/>
        </p:nvCxnSpPr>
        <p:spPr>
          <a:xfrm>
            <a:off x="5029200" y="764983"/>
            <a:ext cx="662988" cy="2466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3"/>
            <a:endCxn id="20" idx="1"/>
          </p:cNvCxnSpPr>
          <p:nvPr/>
        </p:nvCxnSpPr>
        <p:spPr>
          <a:xfrm>
            <a:off x="5029200" y="764983"/>
            <a:ext cx="697454" cy="7590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707605" y="100108"/>
            <a:ext cx="2476499" cy="4332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Chợ, siêu thị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726654" y="1295400"/>
            <a:ext cx="24384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Khu du lịch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77484" y="641093"/>
            <a:ext cx="3451811" cy="54096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viên, khu vui chơi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355876" y="2166863"/>
            <a:ext cx="1906374" cy="1066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phòng tránh bị lạc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05" y="2265036"/>
            <a:ext cx="677288" cy="87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Straight Arrow Connector 31"/>
          <p:cNvCxnSpPr>
            <a:stCxn id="31" idx="3"/>
            <a:endCxn id="42" idx="1"/>
          </p:cNvCxnSpPr>
          <p:nvPr/>
        </p:nvCxnSpPr>
        <p:spPr>
          <a:xfrm flipV="1">
            <a:off x="5262250" y="2309398"/>
            <a:ext cx="395309" cy="3908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3"/>
          </p:cNvCxnSpPr>
          <p:nvPr/>
        </p:nvCxnSpPr>
        <p:spPr>
          <a:xfrm>
            <a:off x="5262250" y="2700263"/>
            <a:ext cx="432234" cy="3370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1" idx="3"/>
            <a:endCxn id="46" idx="1"/>
          </p:cNvCxnSpPr>
          <p:nvPr/>
        </p:nvCxnSpPr>
        <p:spPr>
          <a:xfrm>
            <a:off x="5262250" y="2700263"/>
            <a:ext cx="464404" cy="12696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5657559" y="1918532"/>
            <a:ext cx="3289250" cy="7817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 nhớ số điện thoại, địa chỉ nhà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707605" y="2782888"/>
            <a:ext cx="3239204" cy="7392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trước địa điểm nếu bị lạc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726654" y="3596391"/>
            <a:ext cx="3220155" cy="7470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Luôn đi cạnh, nắm tay bố mẹ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623640" y="4434107"/>
            <a:ext cx="2811432" cy="11446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 việc cần làm khi bị lạc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715000" y="4518171"/>
            <a:ext cx="2353785" cy="64404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 tĩnh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726654" y="5257800"/>
            <a:ext cx="3220155" cy="64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Đứng yên tại chỗ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741359" y="6019800"/>
            <a:ext cx="3402641" cy="63313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kiếm sự trợ giúp</a:t>
            </a:r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2" b="92157" l="6061" r="100000"/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32" y="3819462"/>
            <a:ext cx="671513" cy="103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9" name="Straight Arrow Connector 68"/>
          <p:cNvCxnSpPr>
            <a:endCxn id="54" idx="1"/>
          </p:cNvCxnSpPr>
          <p:nvPr/>
        </p:nvCxnSpPr>
        <p:spPr>
          <a:xfrm>
            <a:off x="4444251" y="5009179"/>
            <a:ext cx="1297108" cy="13271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51" idx="3"/>
            <a:endCxn id="53" idx="1"/>
          </p:cNvCxnSpPr>
          <p:nvPr/>
        </p:nvCxnSpPr>
        <p:spPr>
          <a:xfrm>
            <a:off x="4435072" y="5006454"/>
            <a:ext cx="1291582" cy="5723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51" idx="3"/>
            <a:endCxn id="52" idx="1"/>
          </p:cNvCxnSpPr>
          <p:nvPr/>
        </p:nvCxnSpPr>
        <p:spPr>
          <a:xfrm flipV="1">
            <a:off x="4435072" y="4840196"/>
            <a:ext cx="1279928" cy="1662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2077545" y="3819462"/>
            <a:ext cx="188129" cy="1263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1108215" y="4307745"/>
            <a:ext cx="188129" cy="1263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135880" y="4184194"/>
            <a:ext cx="1881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1893306" y="3572320"/>
            <a:ext cx="94064" cy="24714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066800" y="4114800"/>
            <a:ext cx="215424" cy="483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1272466" y="4482265"/>
            <a:ext cx="133566" cy="1439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56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6" grpId="0" animBg="1"/>
      <p:bldP spid="6" grpId="0" animBg="1"/>
      <p:bldP spid="4" grpId="0" animBg="1"/>
      <p:bldP spid="10" grpId="0" animBg="1"/>
      <p:bldP spid="18" grpId="0" animBg="1"/>
      <p:bldP spid="20" grpId="0" animBg="1"/>
      <p:bldP spid="19" grpId="0" animBg="1"/>
      <p:bldP spid="31" grpId="0" animBg="1"/>
      <p:bldP spid="42" grpId="0" animBg="1"/>
      <p:bldP spid="45" grpId="0" animBg="1"/>
      <p:bldP spid="46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904875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smtClean="0">
                <a:solidFill>
                  <a:srgbClr val="FFFF00"/>
                </a:solidFill>
                <a:latin typeface="+mj-lt"/>
              </a:rPr>
              <a:t>1. Cáo mẹ đã dặn các con điều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3678" y="2047874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prstClr val="white"/>
                </a:solidFill>
                <a:latin typeface="Times New Roman"/>
              </a:rPr>
              <a:t>A. Bám theo đốm trắng để đi.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2922" y="3123772"/>
            <a:ext cx="7445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prstClr val="white"/>
                </a:solidFill>
                <a:latin typeface="Times New Roman"/>
              </a:rPr>
              <a:t>B. Hãy nhìn nhau để đi.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4333875"/>
            <a:ext cx="84422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prstClr val="white"/>
                </a:solidFill>
                <a:latin typeface="Times New Roman"/>
              </a:rPr>
              <a:t>C. Chạy thật nhanh về phía trước.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247" y="3409950"/>
            <a:ext cx="21526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 rot="3989445">
            <a:off x="4880330" y="2970329"/>
            <a:ext cx="574457" cy="1076325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31680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7" grpId="0"/>
      <p:bldP spid="7" grpId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3122" y="533400"/>
            <a:ext cx="830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smtClean="0">
                <a:solidFill>
                  <a:srgbClr val="FFFF00"/>
                </a:solidFill>
                <a:latin typeface="+mj-lt"/>
              </a:rPr>
              <a:t>2. Sau khi cáo mẹ dặn, </a:t>
            </a:r>
            <a:r>
              <a:rPr lang="en-US" sz="4000" b="1">
                <a:solidFill>
                  <a:srgbClr val="FFFF00"/>
                </a:solidFill>
                <a:latin typeface="+mj-lt"/>
              </a:rPr>
              <a:t>đ</a:t>
            </a:r>
            <a:r>
              <a:rPr lang="vi-VN" sz="4000" b="1" smtClean="0">
                <a:solidFill>
                  <a:srgbClr val="FFFF00"/>
                </a:solidFill>
                <a:latin typeface="+mj-lt"/>
              </a:rPr>
              <a:t>àn cáo đi như thế nào?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383" y="234969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prstClr val="white"/>
                </a:solidFill>
                <a:latin typeface="Times New Roman"/>
              </a:rPr>
              <a:t>A. </a:t>
            </a:r>
            <a:r>
              <a:rPr lang="vi-VN" sz="4000" b="1" smtClean="0">
                <a:solidFill>
                  <a:prstClr val="white"/>
                </a:solidFill>
                <a:latin typeface="Times New Roman"/>
              </a:rPr>
              <a:t>Đàn cáo con đã chạy thật nhanh.</a:t>
            </a:r>
            <a:endParaRPr lang="vi-VN" sz="4000" b="1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505200"/>
            <a:ext cx="960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prstClr val="white"/>
                </a:solidFill>
                <a:latin typeface="Times New Roman"/>
              </a:rPr>
              <a:t>B. </a:t>
            </a:r>
            <a:r>
              <a:rPr lang="vi-VN" sz="4000" b="1" smtClean="0">
                <a:solidFill>
                  <a:prstClr val="white"/>
                </a:solidFill>
                <a:latin typeface="Times New Roman"/>
              </a:rPr>
              <a:t>Đàn cáo con nối đuôi đi thành hàng.</a:t>
            </a:r>
            <a:endParaRPr lang="vi-VN" sz="4000" b="1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0971" y="4513332"/>
            <a:ext cx="84422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prstClr val="white"/>
                </a:solidFill>
                <a:latin typeface="Times New Roman"/>
              </a:rPr>
              <a:t>C. </a:t>
            </a:r>
            <a:r>
              <a:rPr lang="vi-VN" sz="4000" b="1" smtClean="0">
                <a:solidFill>
                  <a:prstClr val="white"/>
                </a:solidFill>
                <a:latin typeface="Times New Roman"/>
              </a:rPr>
              <a:t>Đàn cáo con đi lung tung.</a:t>
            </a:r>
            <a:endParaRPr lang="vi-VN" sz="4000" b="1">
              <a:solidFill>
                <a:prstClr val="white"/>
              </a:solidFill>
              <a:latin typeface="Times New Roman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55" y="3276600"/>
            <a:ext cx="8618537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7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15819E-7 L 0 -0.20698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6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33400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000" b="1" smtClean="0">
                <a:solidFill>
                  <a:srgbClr val="FFFF00"/>
                </a:solidFill>
                <a:latin typeface="+mj-lt"/>
              </a:rPr>
              <a:t>. Nhờ biết quan sát, bám sát nhau đi thành hàng đã giúp đàn cáo con điều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9356" y="2362200"/>
            <a:ext cx="8894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smtClean="0">
                <a:solidFill>
                  <a:prstClr val="white"/>
                </a:solidFill>
                <a:latin typeface="Times New Roman"/>
              </a:rPr>
              <a:t>A. Đàn cáo con đi lòng vòng tìm nhau.</a:t>
            </a:r>
            <a:endParaRPr lang="vi-VN" sz="4000" b="1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3438098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prstClr val="white"/>
                </a:solidFill>
                <a:latin typeface="Times New Roman"/>
              </a:rPr>
              <a:t>B. </a:t>
            </a:r>
            <a:r>
              <a:rPr lang="vi-VN" sz="4000" b="1" smtClean="0">
                <a:solidFill>
                  <a:prstClr val="white"/>
                </a:solidFill>
                <a:latin typeface="Times New Roman"/>
              </a:rPr>
              <a:t>Đàn cáo con bị lạc ở trong rừng.</a:t>
            </a:r>
            <a:endParaRPr lang="vi-VN" sz="4000" b="1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5278" y="4648201"/>
            <a:ext cx="84422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>
                <a:solidFill>
                  <a:prstClr val="white"/>
                </a:solidFill>
                <a:latin typeface="Times New Roman"/>
              </a:rPr>
              <a:t>C. </a:t>
            </a:r>
            <a:r>
              <a:rPr lang="vi-VN" sz="4000" b="1" smtClean="0">
                <a:solidFill>
                  <a:prstClr val="white"/>
                </a:solidFill>
                <a:latin typeface="Times New Roman"/>
              </a:rPr>
              <a:t>Đàn cáo con đã không bị đi lạc.</a:t>
            </a:r>
            <a:endParaRPr lang="vi-VN" sz="4000" b="1">
              <a:solidFill>
                <a:prstClr val="white"/>
              </a:solidFill>
              <a:latin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7" y="3590926"/>
            <a:ext cx="7801946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7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40426E-6 L 0.00105 -0.34019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70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Hoạt động 1: </a:t>
            </a:r>
            <a:r>
              <a:rPr lang="vi-VN" sz="4000" b="1" smtClean="0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Những địa điểm có nguy cơ bị lạc</a:t>
            </a:r>
            <a:endParaRPr lang="en-US" sz="4000" b="1">
              <a:solidFill>
                <a:srgbClr val="FFFF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007406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Hoạt động 2:</a:t>
            </a:r>
            <a:r>
              <a:rPr lang="en-US" sz="4000" b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4000" b="1" smtClean="0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Những </a:t>
            </a:r>
            <a:r>
              <a:rPr lang="vi-VN" sz="4000" b="1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cách phòng tránh bị lạc</a:t>
            </a:r>
            <a:endParaRPr lang="en-US" sz="4000" b="1">
              <a:solidFill>
                <a:srgbClr val="FFFF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4196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Hoạt động 3:</a:t>
            </a:r>
            <a:r>
              <a:rPr lang="en-US" sz="4000" b="1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4000" b="1" smtClean="0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Cần </a:t>
            </a:r>
            <a:r>
              <a:rPr lang="vi-VN" sz="4000" b="1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làm gì khi bị lạc</a:t>
            </a:r>
            <a:endParaRPr lang="en-US" sz="4000" b="1">
              <a:solidFill>
                <a:srgbClr val="FFFF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30" y="506343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Nội dung bài học</a:t>
            </a:r>
            <a:endParaRPr lang="en-US" sz="40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356086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chemeClr val="bg1"/>
                </a:solidFill>
                <a:latin typeface="HP001 4 hàng" pitchFamily="34" charset="0"/>
                <a:cs typeface="Times New Roman" pitchFamily="18" charset="0"/>
              </a:rPr>
              <a:t>Hoạt động 4: </a:t>
            </a:r>
            <a:r>
              <a:rPr lang="en-US" sz="4000" b="1" smtClean="0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Mở rộng – Tổng kết</a:t>
            </a:r>
            <a:endParaRPr lang="en-US" sz="4000" b="1">
              <a:solidFill>
                <a:srgbClr val="FFFF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48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098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Hoạt động 1:</a:t>
            </a:r>
          </a:p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Những địa điểm có nguy cơ bị lạc</a:t>
            </a:r>
            <a:endParaRPr lang="en-US" sz="44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0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100" y="582179"/>
            <a:ext cx="8458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smtClean="0">
                <a:solidFill>
                  <a:schemeClr val="bg1"/>
                </a:solidFill>
                <a:latin typeface="HP001 4 hàng" pitchFamily="34" charset="0"/>
              </a:rPr>
              <a:t>Chia sẻ với bạn cùng bàn </a:t>
            </a:r>
            <a:r>
              <a:rPr lang="vi-VN" sz="4800" b="1" smtClean="0">
                <a:solidFill>
                  <a:schemeClr val="bg1"/>
                </a:solidFill>
                <a:latin typeface="HP001 4 hàng" pitchFamily="34" charset="0"/>
              </a:rPr>
              <a:t>những nơi </a:t>
            </a:r>
            <a:r>
              <a:rPr lang="en-US" sz="4800" b="1" smtClean="0">
                <a:solidFill>
                  <a:schemeClr val="bg1"/>
                </a:solidFill>
                <a:latin typeface="HP001 4 hàng" pitchFamily="34" charset="0"/>
              </a:rPr>
              <a:t>gia đình mình thường đến</a:t>
            </a:r>
            <a:r>
              <a:rPr lang="vi-VN" sz="4800" b="1" smtClean="0">
                <a:solidFill>
                  <a:schemeClr val="bg1"/>
                </a:solidFill>
                <a:latin typeface="HP001 4 hàng" pitchFamily="34" charset="0"/>
              </a:rPr>
              <a:t> vào dịp cuối tuần, kì nghỉ hè</a:t>
            </a:r>
            <a:r>
              <a:rPr lang="en-US" sz="4800" b="1" smtClean="0">
                <a:solidFill>
                  <a:schemeClr val="bg1"/>
                </a:solidFill>
                <a:latin typeface="HP001 4 hàng" pitchFamily="34" charset="0"/>
              </a:rPr>
              <a:t>, nghỉ lễ</a:t>
            </a:r>
            <a:r>
              <a:rPr lang="vi-VN" sz="4800" b="1" smtClean="0">
                <a:solidFill>
                  <a:schemeClr val="bg1"/>
                </a:solidFill>
                <a:latin typeface="HP001 4 hàng" pitchFamily="34" charset="0"/>
              </a:rPr>
              <a:t>? </a:t>
            </a:r>
            <a:endParaRPr lang="en-US" sz="4800" b="1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708</Words>
  <Application>Microsoft Office PowerPoint</Application>
  <PresentationFormat>On-screen Show (4:3)</PresentationFormat>
  <Paragraphs>84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Microsoft YaHei</vt:lpstr>
      <vt:lpstr>Arial</vt:lpstr>
      <vt:lpstr>Calibri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Xem tình huống và đoán xem chuyện gì sẽ xảy ra với bạn Trang. 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108</cp:revision>
  <dcterms:created xsi:type="dcterms:W3CDTF">2023-02-13T14:53:00Z</dcterms:created>
  <dcterms:modified xsi:type="dcterms:W3CDTF">2025-02-21T15:05:49Z</dcterms:modified>
</cp:coreProperties>
</file>