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70" r:id="rId5"/>
    <p:sldId id="264" r:id="rId6"/>
    <p:sldId id="265" r:id="rId7"/>
    <p:sldId id="268" r:id="rId8"/>
    <p:sldId id="269" r:id="rId9"/>
    <p:sldId id="271" r:id="rId10"/>
    <p:sldId id="267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90CD8F"/>
    <a:srgbClr val="B40C60"/>
    <a:srgbClr val="FF9C7D"/>
    <a:srgbClr val="FFCAB9"/>
    <a:srgbClr val="FBD6E7"/>
    <a:srgbClr val="F35757"/>
    <a:srgbClr val="FCFAF8"/>
    <a:srgbClr val="FFE285"/>
    <a:srgbClr val="E36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4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DD3F5-FEBF-4610-B2D0-AA78003D63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97B12-FB3F-4FAC-87C9-FA02B362C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3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6864094" y="6008255"/>
            <a:ext cx="475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Tailieudayhoc.vn</a:t>
            </a:r>
            <a:endParaRPr lang="vi-VN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sp>
        <p:nvSpPr>
          <p:cNvPr id="139" name="TextBox 234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6864094" y="6008255"/>
            <a:ext cx="475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Tailieudayhoc.vn</a:t>
            </a:r>
            <a:endParaRPr lang="vi-VN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sp>
        <p:nvSpPr>
          <p:cNvPr id="225" name="TextBox 234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6864094" y="6008255"/>
            <a:ext cx="475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Tailieudayhoc.vn</a:t>
            </a:r>
            <a:endParaRPr lang="vi-VN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zalo.me/g/pwmzsb249" TargetMode="External"/><Relationship Id="rId3" Type="http://schemas.openxmlformats.org/officeDocument/2006/relationships/hyperlink" Target="https://www.facebook.com/groups/chogioihanoi1" TargetMode="External"/><Relationship Id="rId7" Type="http://schemas.openxmlformats.org/officeDocument/2006/relationships/hyperlink" Target="https://zalo.me/g/etoyym372" TargetMode="External"/><Relationship Id="rId2" Type="http://schemas.openxmlformats.org/officeDocument/2006/relationships/hyperlink" Target="https://www.facebook.com/tailieudayhoc.vn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zalo.me/g/kqtqzc302" TargetMode="External"/><Relationship Id="rId5" Type="http://schemas.openxmlformats.org/officeDocument/2006/relationships/hyperlink" Target="https://zalo.me/g/pszjdm472" TargetMode="External"/><Relationship Id="rId10" Type="http://schemas.openxmlformats.org/officeDocument/2006/relationships/hyperlink" Target="https://zalo.me/g/gojlbp194" TargetMode="External"/><Relationship Id="rId4" Type="http://schemas.openxmlformats.org/officeDocument/2006/relationships/hyperlink" Target="https://www.tailieudayhoc.vn/" TargetMode="External"/><Relationship Id="rId9" Type="http://schemas.openxmlformats.org/officeDocument/2006/relationships/hyperlink" Target="https://zalo.me/g/ymmqdq58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3018" y="1502225"/>
            <a:ext cx="6113417" cy="399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17:</a:t>
            </a:r>
          </a:p>
          <a:p>
            <a:pPr algn="ctr">
              <a:lnSpc>
                <a:spcPct val="150000"/>
              </a:lnSpc>
            </a:pPr>
            <a:r>
              <a:rPr lang="en-US" sz="4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 VỚI CÁC ĐƠN VỊ KI-LÔ-GAM, LÍT</a:t>
            </a:r>
            <a:endParaRPr lang="en-US" sz="4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116645" y="468230"/>
            <a:ext cx="8091288" cy="1048844"/>
            <a:chOff x="1183342" y="1369567"/>
            <a:chExt cx="8091288" cy="1048844"/>
          </a:xfrm>
        </p:grpSpPr>
        <p:sp>
          <p:nvSpPr>
            <p:cNvPr id="19" name="TextBox 18"/>
            <p:cNvSpPr txBox="1"/>
            <p:nvPr/>
          </p:nvSpPr>
          <p:spPr>
            <a:xfrm>
              <a:off x="2000164" y="1464304"/>
              <a:ext cx="72744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Bốn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Mai, Nam,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kiểm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sức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khỏe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pic>
        <p:nvPicPr>
          <p:cNvPr id="614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0" t="19742" r="8529" b="57033"/>
          <a:stretch/>
        </p:blipFill>
        <p:spPr bwMode="auto">
          <a:xfrm>
            <a:off x="1563798" y="1459018"/>
            <a:ext cx="8494603" cy="3287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356936"/>
              </p:ext>
            </p:extLst>
          </p:nvPr>
        </p:nvGraphicFramePr>
        <p:xfrm>
          <a:off x="2228417" y="5156393"/>
          <a:ext cx="8686800" cy="112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</a:tblGrid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Tên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Việt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Rô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-bốt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Mai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Cân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nặng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24 kg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856277" y="5134268"/>
            <a:ext cx="1582127" cy="523220"/>
            <a:chOff x="1132046" y="4800441"/>
            <a:chExt cx="1582127" cy="523220"/>
          </a:xfrm>
        </p:grpSpPr>
        <p:sp>
          <p:nvSpPr>
            <p:cNvPr id="22" name="Rounded Rectangle 21"/>
            <p:cNvSpPr/>
            <p:nvPr/>
          </p:nvSpPr>
          <p:spPr>
            <a:xfrm>
              <a:off x="1563797" y="4822566"/>
              <a:ext cx="613345" cy="44994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32046" y="4800441"/>
              <a:ext cx="1582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a)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 ?</a:t>
              </a:r>
              <a:endParaRPr lang="en-US" sz="28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5994402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20 kg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47431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25 kg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05260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23 kg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8370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nặng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93339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</a:rPr>
              <a:t>hẹ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89" t="62964" r="10020" b="7809"/>
          <a:stretch/>
        </p:blipFill>
        <p:spPr bwMode="auto">
          <a:xfrm>
            <a:off x="3792958" y="1901372"/>
            <a:ext cx="7422300" cy="4397830"/>
          </a:xfrm>
          <a:prstGeom prst="snip2SameRect">
            <a:avLst>
              <a:gd name="adj1" fmla="val 50000"/>
              <a:gd name="adj2" fmla="val 0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83342" y="631796"/>
            <a:ext cx="6100302" cy="1951496"/>
            <a:chOff x="1183342" y="1271808"/>
            <a:chExt cx="6100302" cy="1951496"/>
          </a:xfrm>
        </p:grpSpPr>
        <p:sp>
          <p:nvSpPr>
            <p:cNvPr id="3" name="TextBox 2"/>
            <p:cNvSpPr txBox="1"/>
            <p:nvPr/>
          </p:nvSpPr>
          <p:spPr>
            <a:xfrm>
              <a:off x="1896036" y="1271808"/>
              <a:ext cx="5387608" cy="1951496"/>
            </a:xfrm>
            <a:custGeom>
              <a:avLst/>
              <a:gdLst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5387608 w 5387608"/>
                <a:gd name="connsiteY2" fmla="*/ 1951496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4952179 w 5387608"/>
                <a:gd name="connsiteY2" fmla="*/ 1864410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7608" h="1951496">
                  <a:moveTo>
                    <a:pt x="0" y="0"/>
                  </a:moveTo>
                  <a:lnTo>
                    <a:pt x="5387608" y="0"/>
                  </a:lnTo>
                  <a:lnTo>
                    <a:pt x="4952179" y="1864410"/>
                  </a:lnTo>
                  <a:lnTo>
                    <a:pt x="0" y="1951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Bằng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đĩa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cần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bàn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hãy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tập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xung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em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1378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13742" r="19939" b="67189"/>
          <a:stretch/>
        </p:blipFill>
        <p:spPr bwMode="auto">
          <a:xfrm>
            <a:off x="2528529" y="1698495"/>
            <a:ext cx="6971072" cy="33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27738" y="513587"/>
            <a:ext cx="10399062" cy="1405191"/>
            <a:chOff x="1183342" y="1369567"/>
            <a:chExt cx="10399062" cy="1405191"/>
          </a:xfrm>
        </p:grpSpPr>
        <p:sp>
          <p:nvSpPr>
            <p:cNvPr id="3" name="TextBox 2"/>
            <p:cNvSpPr txBox="1"/>
            <p:nvPr/>
          </p:nvSpPr>
          <p:spPr>
            <a:xfrm>
              <a:off x="2000164" y="1389763"/>
              <a:ext cx="9582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Rót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Mai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cốc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). </a:t>
              </a:r>
              <a:r>
                <a:rPr lang="en-US" sz="2800" dirty="0" err="1" smtClean="0"/>
                <a:t>Bình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chứa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cốc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5" name="Oval 4"/>
          <p:cNvSpPr/>
          <p:nvPr/>
        </p:nvSpPr>
        <p:spPr>
          <a:xfrm>
            <a:off x="2344290" y="3492500"/>
            <a:ext cx="876300" cy="876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8</a:t>
            </a:r>
          </a:p>
          <a:p>
            <a:pPr algn="ctr"/>
            <a:r>
              <a:rPr lang="en-US" dirty="0" err="1" smtClean="0"/>
              <a:t>cốc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315280" y="3492500"/>
            <a:ext cx="876300" cy="876300"/>
          </a:xfrm>
          <a:prstGeom prst="ellipse">
            <a:avLst/>
          </a:prstGeom>
          <a:solidFill>
            <a:srgbClr val="FFCAB9"/>
          </a:solidFill>
          <a:ln>
            <a:solidFill>
              <a:srgbClr val="FF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7</a:t>
            </a:r>
          </a:p>
          <a:p>
            <a:pPr algn="ctr"/>
            <a:r>
              <a:rPr lang="en-US" dirty="0" err="1" smtClean="0"/>
              <a:t>cốc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4085" y="4995892"/>
            <a:ext cx="9493340" cy="1384995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ở </a:t>
            </a:r>
            <a:r>
              <a:rPr lang="en-US" sz="2800" dirty="0" err="1" smtClean="0"/>
              <a:t>bình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ở </a:t>
            </a:r>
            <a:r>
              <a:rPr lang="en-US" sz="2800" dirty="0" err="1" smtClean="0"/>
              <a:t>bình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Mai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                             8 -7 = 1 (</a:t>
            </a:r>
            <a:r>
              <a:rPr lang="en-US" sz="2800" dirty="0" err="1" smtClean="0"/>
              <a:t>cốc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                 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1 </a:t>
            </a:r>
            <a:r>
              <a:rPr lang="en-US" sz="2800" dirty="0" err="1" smtClean="0"/>
              <a:t>cốc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7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27738" y="513587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4</a:t>
            </a:r>
            <a:endParaRPr lang="en-US" sz="40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1540432" y="408983"/>
            <a:ext cx="4950855" cy="3104926"/>
            <a:chOff x="1540432" y="408983"/>
            <a:chExt cx="4950855" cy="3104926"/>
          </a:xfrm>
        </p:grpSpPr>
        <p:sp>
          <p:nvSpPr>
            <p:cNvPr id="8" name="Rounded Rectangle 7"/>
            <p:cNvSpPr/>
            <p:nvPr/>
          </p:nvSpPr>
          <p:spPr>
            <a:xfrm>
              <a:off x="1540432" y="408983"/>
              <a:ext cx="4950855" cy="310492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DFF3FF"/>
                </a:clrFrom>
                <a:clrTo>
                  <a:srgbClr val="DFF3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9000" b="50938" l="15965" r="24211">
                          <a14:foregroundMark x1="18509" y1="50313" x2="22368" y2="50375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3" t="38435" r="74752" b="48426"/>
            <a:stretch/>
          </p:blipFill>
          <p:spPr bwMode="auto">
            <a:xfrm>
              <a:off x="1754917" y="661213"/>
              <a:ext cx="1268771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5530554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6216935" y="408982"/>
            <a:ext cx="4677488" cy="3104927"/>
            <a:chOff x="6216935" y="408982"/>
            <a:chExt cx="4677488" cy="3104927"/>
          </a:xfrm>
        </p:grpSpPr>
        <p:sp>
          <p:nvSpPr>
            <p:cNvPr id="9" name="Rounded Rectangle 8"/>
            <p:cNvSpPr/>
            <p:nvPr/>
          </p:nvSpPr>
          <p:spPr>
            <a:xfrm>
              <a:off x="6216935" y="408982"/>
              <a:ext cx="4677488" cy="310492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313" b="50250" l="61579" r="68158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01" t="39968" r="31620" b="49375"/>
            <a:stretch/>
          </p:blipFill>
          <p:spPr bwMode="auto">
            <a:xfrm>
              <a:off x="6631784" y="691278"/>
              <a:ext cx="1112935" cy="2225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682137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1886904" y="2767111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Lượng</a:t>
            </a:r>
            <a:r>
              <a:rPr lang="en-US" sz="2200" dirty="0" smtClean="0"/>
              <a:t> </a:t>
            </a:r>
            <a:r>
              <a:rPr lang="en-US" sz="2200" dirty="0" err="1" smtClean="0"/>
              <a:t>nước</a:t>
            </a:r>
            <a:r>
              <a:rPr lang="en-US" sz="2200" dirty="0" smtClean="0"/>
              <a:t> ở </a:t>
            </a:r>
            <a:r>
              <a:rPr lang="en-US" sz="2200" dirty="0" err="1" smtClean="0"/>
              <a:t>bình</a:t>
            </a:r>
            <a:r>
              <a:rPr lang="en-US" sz="2200" dirty="0" smtClean="0"/>
              <a:t> A </a:t>
            </a:r>
            <a:r>
              <a:rPr lang="en-US" sz="2200" dirty="0" err="1" smtClean="0"/>
              <a:t>bằng</a:t>
            </a:r>
            <a:r>
              <a:rPr lang="en-US" sz="2200" dirty="0" smtClean="0"/>
              <a:t> 9 </a:t>
            </a:r>
            <a:r>
              <a:rPr lang="en-US" sz="2200" dirty="0" err="1" smtClean="0"/>
              <a:t>cốc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6390664" y="2767111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Lượng</a:t>
            </a:r>
            <a:r>
              <a:rPr lang="en-US" sz="2200" dirty="0" smtClean="0"/>
              <a:t> </a:t>
            </a:r>
            <a:r>
              <a:rPr lang="en-US" sz="2200" dirty="0" err="1" smtClean="0"/>
              <a:t>nước</a:t>
            </a:r>
            <a:r>
              <a:rPr lang="en-US" sz="2200" dirty="0" smtClean="0"/>
              <a:t> ở </a:t>
            </a:r>
            <a:r>
              <a:rPr lang="en-US" sz="2200" dirty="0" err="1" smtClean="0"/>
              <a:t>bình</a:t>
            </a:r>
            <a:r>
              <a:rPr lang="en-US" sz="2200" dirty="0" smtClean="0"/>
              <a:t> B </a:t>
            </a:r>
            <a:r>
              <a:rPr lang="en-US" sz="2200" dirty="0" err="1" smtClean="0"/>
              <a:t>bằng</a:t>
            </a:r>
            <a:r>
              <a:rPr lang="en-US" sz="2200" dirty="0" smtClean="0"/>
              <a:t> 7 </a:t>
            </a:r>
            <a:r>
              <a:rPr lang="en-US" sz="2200" dirty="0" err="1" smtClean="0"/>
              <a:t>cốc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2963131" y="3363336"/>
            <a:ext cx="7325002" cy="2976136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 smtClean="0"/>
              <a:t>a)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ở </a:t>
            </a:r>
            <a:r>
              <a:rPr lang="en-US" sz="2800" dirty="0" err="1" smtClean="0"/>
              <a:t>cả</a:t>
            </a:r>
            <a:r>
              <a:rPr lang="en-US" sz="2800" dirty="0" smtClean="0"/>
              <a:t> 2 </a:t>
            </a:r>
            <a:r>
              <a:rPr lang="en-US" sz="2800" dirty="0" err="1" smtClean="0"/>
              <a:t>bình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9 + 7 = 16 (</a:t>
            </a:r>
            <a:r>
              <a:rPr lang="en-US" sz="2800" dirty="0" err="1" smtClean="0"/>
              <a:t>cốc</a:t>
            </a:r>
            <a:r>
              <a:rPr lang="en-US" sz="2800" dirty="0" smtClean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16 </a:t>
            </a:r>
            <a:r>
              <a:rPr lang="en-US" sz="2800" dirty="0" err="1" smtClean="0"/>
              <a:t>cốc</a:t>
            </a:r>
            <a:endParaRPr lang="en-US" sz="2800" dirty="0" smtClean="0"/>
          </a:p>
          <a:p>
            <a:pPr>
              <a:lnSpc>
                <a:spcPts val="38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ở </a:t>
            </a:r>
            <a:r>
              <a:rPr lang="en-US" sz="2800" dirty="0" err="1" smtClean="0"/>
              <a:t>bình</a:t>
            </a:r>
            <a:r>
              <a:rPr lang="en-US" sz="2800" dirty="0" smtClean="0"/>
              <a:t> B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ở </a:t>
            </a:r>
            <a:r>
              <a:rPr lang="en-US" sz="2800" dirty="0" err="1" smtClean="0"/>
              <a:t>bình</a:t>
            </a:r>
            <a:r>
              <a:rPr lang="en-US" sz="2800" dirty="0" smtClean="0"/>
              <a:t> A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9 – 7 = 2 (</a:t>
            </a:r>
            <a:r>
              <a:rPr lang="en-US" sz="2800" dirty="0" err="1" smtClean="0"/>
              <a:t>cốc</a:t>
            </a:r>
            <a:r>
              <a:rPr lang="en-US" sz="2800" dirty="0" smtClean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2 </a:t>
            </a:r>
            <a:r>
              <a:rPr lang="en-US" sz="2800" dirty="0" err="1" smtClean="0"/>
              <a:t>cốc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050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uiExpand="1" build="p"/>
      <p:bldP spid="28" grpId="0" uiExpand="1" build="p"/>
      <p:bldP spid="2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75181" r="39027" b="7443"/>
          <a:stretch/>
        </p:blipFill>
        <p:spPr bwMode="auto">
          <a:xfrm>
            <a:off x="2878153" y="2051250"/>
            <a:ext cx="3643671" cy="250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 rot="379327" flipH="1">
            <a:off x="5186564" y="1987598"/>
            <a:ext cx="1098387" cy="1356031"/>
            <a:chOff x="5894004" y="2335578"/>
            <a:chExt cx="1083351" cy="135603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27738" y="513587"/>
            <a:ext cx="10399062" cy="1405191"/>
            <a:chOff x="1183342" y="1369567"/>
            <a:chExt cx="10399062" cy="1405191"/>
          </a:xfrm>
        </p:grpSpPr>
        <p:sp>
          <p:nvSpPr>
            <p:cNvPr id="4" name="TextBox 3"/>
            <p:cNvSpPr txBox="1"/>
            <p:nvPr/>
          </p:nvSpPr>
          <p:spPr>
            <a:xfrm>
              <a:off x="2000164" y="1389763"/>
              <a:ext cx="9582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Dùng</a:t>
              </a:r>
              <a:r>
                <a:rPr lang="en-US" sz="2800" dirty="0" smtClean="0"/>
                <a:t> ca 1 </a:t>
              </a:r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múc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thùng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 3 ca </a:t>
              </a:r>
              <a:r>
                <a:rPr lang="en-US" sz="2800" dirty="0" err="1" smtClean="0"/>
                <a:t>đầy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xô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5 ca </a:t>
              </a:r>
              <a:r>
                <a:rPr lang="en-US" sz="2800" dirty="0" err="1" smtClean="0"/>
                <a:t>đầy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xô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xô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94004" y="2087381"/>
            <a:ext cx="1083351" cy="1356031"/>
            <a:chOff x="5894004" y="2335578"/>
            <a:chExt cx="1083351" cy="13560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1054321" flipH="1">
            <a:off x="7718657" y="1600759"/>
            <a:ext cx="1074927" cy="1359794"/>
            <a:chOff x="5894004" y="2335578"/>
            <a:chExt cx="1083351" cy="135603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60" t="78637" r="23165" b="7443"/>
          <a:stretch/>
        </p:blipFill>
        <p:spPr bwMode="auto">
          <a:xfrm>
            <a:off x="7724587" y="2548791"/>
            <a:ext cx="1546413" cy="20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564095" y="2122649"/>
            <a:ext cx="1083351" cy="1016222"/>
            <a:chOff x="5905853" y="2335992"/>
            <a:chExt cx="1083351" cy="101622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1167910">
            <a:off x="8264455" y="1681255"/>
            <a:ext cx="1083351" cy="1356031"/>
            <a:chOff x="5894004" y="2335578"/>
            <a:chExt cx="1083351" cy="135603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7276280" y="2143917"/>
            <a:ext cx="1068694" cy="1016222"/>
            <a:chOff x="5905853" y="2335992"/>
            <a:chExt cx="1083351" cy="101622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367292" flipH="1">
            <a:off x="7555251" y="1859560"/>
            <a:ext cx="953381" cy="1368953"/>
            <a:chOff x="5894004" y="2335578"/>
            <a:chExt cx="1083351" cy="135603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963131" y="4652899"/>
            <a:ext cx="7325002" cy="1554272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lít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ở </a:t>
            </a:r>
            <a:r>
              <a:rPr lang="en-US" sz="2800" dirty="0" err="1" smtClean="0"/>
              <a:t>cả</a:t>
            </a:r>
            <a:r>
              <a:rPr lang="en-US" sz="2800" dirty="0" smtClean="0"/>
              <a:t> 2 </a:t>
            </a:r>
            <a:r>
              <a:rPr lang="en-US" sz="2800" dirty="0" err="1" smtClean="0"/>
              <a:t>xô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3 + 5= 8 (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8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857" y="4216952"/>
            <a:ext cx="8348870" cy="507449"/>
          </a:xfrm>
        </p:spPr>
        <p:txBody>
          <a:bodyPr>
            <a:no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Xem và tải giáo án, tài liệu mới mỗi ngày tại: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858" y="4724400"/>
            <a:ext cx="10018643" cy="2122714"/>
          </a:xfrm>
        </p:spPr>
        <p:txBody>
          <a:bodyPr>
            <a:normAutofit/>
          </a:bodyPr>
          <a:lstStyle/>
          <a:p>
            <a:r>
              <a:rPr lang="en-US"/>
              <a:t>Like và theo dõi page: </a:t>
            </a:r>
            <a:r>
              <a:rPr lang="en-US">
                <a:hlinkClick r:id="rId2"/>
              </a:rPr>
              <a:t>https://www.facebook.com/tailieudayhoc.vn</a:t>
            </a:r>
            <a:endParaRPr lang="en-US"/>
          </a:p>
          <a:p>
            <a:r>
              <a:rPr lang="en-US"/>
              <a:t>Nhóm: </a:t>
            </a:r>
            <a:r>
              <a:rPr lang="en-US">
                <a:hlinkClick r:id="rId3"/>
              </a:rPr>
              <a:t>https://www.facebook.com/groups/chogioihanoi1</a:t>
            </a:r>
            <a:endParaRPr lang="en-US"/>
          </a:p>
          <a:p>
            <a:r>
              <a:rPr lang="en-US"/>
              <a:t>Website: </a:t>
            </a:r>
            <a:r>
              <a:rPr lang="en-US">
                <a:hlinkClick r:id="rId4"/>
              </a:rPr>
              <a:t>https://www.Tailieudayhoc.vn</a:t>
            </a: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14578" y="76651"/>
            <a:ext cx="9601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Hãy vào nhóm Zalo để nhận nhiều tài liệu hơn nhé: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0963 330 331, 0987 525 587</a:t>
            </a: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Kết nối -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Lớp 1: 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5"/>
              </a:rPr>
              <a:t>https://zalo.me/g/pszjdm472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3366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Cánh diều lớp 1: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6"/>
              </a:rPr>
              <a:t>https://zalo.me/g/kqtqzc302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Chân trời sáng tạo lớp 1: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7"/>
              </a:rPr>
              <a:t>https://zalo.me/g/etoyym372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2182B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Kết nối -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Lớp 2: 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8"/>
              </a:rPr>
              <a:t>https://zalo.me/g/pwmzsb249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3366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Cánh diều lớp 2: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9"/>
              </a:rPr>
              <a:t>https://zalo.me/g/ymmqdq581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3366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Chân trời lớp 2: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10"/>
              </a:rPr>
              <a:t>https://zalo.me/g/gojlbp194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4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102" y="1271562"/>
            <a:ext cx="3946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</a:t>
            </a:r>
            <a:r>
              <a:rPr lang="en-US" sz="2400" dirty="0" err="1" smtClean="0"/>
              <a:t>Giới</a:t>
            </a:r>
            <a:r>
              <a:rPr lang="en-US" sz="2400" dirty="0" smtClean="0"/>
              <a:t> </a:t>
            </a:r>
            <a:r>
              <a:rPr lang="en-US" sz="2400" dirty="0" err="1" smtClean="0"/>
              <a:t>thiệu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loại</a:t>
            </a:r>
            <a:r>
              <a:rPr lang="en-US" sz="2400" dirty="0" smtClean="0"/>
              <a:t> </a:t>
            </a:r>
            <a:r>
              <a:rPr lang="en-US" sz="2400" dirty="0" err="1" smtClean="0"/>
              <a:t>cân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cân</a:t>
            </a:r>
            <a:endParaRPr lang="en-US" sz="2400" dirty="0"/>
          </a:p>
        </p:txBody>
      </p:sp>
      <p:pic>
        <p:nvPicPr>
          <p:cNvPr id="102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6" t="24500" r="17397" b="30625"/>
          <a:stretch/>
        </p:blipFill>
        <p:spPr bwMode="auto">
          <a:xfrm>
            <a:off x="5048250" y="266700"/>
            <a:ext cx="6251319" cy="6115050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3" y="2464049"/>
            <a:ext cx="4448175" cy="213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00" y="2266950"/>
            <a:ext cx="1905000" cy="354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25" y="2413397"/>
            <a:ext cx="6038850" cy="3396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5" y="2083509"/>
            <a:ext cx="22288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7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4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352" y="509562"/>
            <a:ext cx="6404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b)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hành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ca 1lít, chai 1lít </a:t>
            </a:r>
            <a:r>
              <a:rPr lang="en-US" sz="2800" dirty="0" err="1" smtClean="0"/>
              <a:t>hoặc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/>
              <a:t> </a:t>
            </a:r>
            <a:r>
              <a:rPr lang="en-US" sz="2800" dirty="0" err="1" smtClean="0"/>
              <a:t>cốc</a:t>
            </a:r>
            <a:r>
              <a:rPr lang="en-US" sz="2800" dirty="0" smtClean="0"/>
              <a:t> </a:t>
            </a:r>
            <a:r>
              <a:rPr lang="en-US" sz="2800" dirty="0" err="1" smtClean="0"/>
              <a:t>nhỏ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70493" r="12099" b="7139"/>
          <a:stretch/>
        </p:blipFill>
        <p:spPr bwMode="auto">
          <a:xfrm>
            <a:off x="1716411" y="1733550"/>
            <a:ext cx="8908129" cy="4343400"/>
          </a:xfrm>
          <a:prstGeom prst="roundRect">
            <a:avLst>
              <a:gd name="adj" fmla="val 398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9700" y="2133600"/>
            <a:ext cx="4095750" cy="1428750"/>
          </a:xfrm>
          <a:prstGeom prst="rect">
            <a:avLst/>
          </a:prstGeom>
          <a:solidFill>
            <a:srgbClr val="F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0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07" t="18000" r="8530" b="61677"/>
          <a:stretch/>
        </p:blipFill>
        <p:spPr bwMode="auto">
          <a:xfrm>
            <a:off x="817059" y="2181498"/>
            <a:ext cx="10326855" cy="37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83342" y="1369567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/>
                <a:t>.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87470" y="5482561"/>
            <a:ext cx="44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nhẹ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hơn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4587" y="5482561"/>
            <a:ext cx="44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nhẹ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342" y="729555"/>
            <a:ext cx="5047642" cy="712694"/>
            <a:chOff x="1183342" y="1369567"/>
            <a:chExt cx="5047642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4" y="1464304"/>
              <a:ext cx="4230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pic>
        <p:nvPicPr>
          <p:cNvPr id="5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14" t="42938" r="36927" b="40555"/>
          <a:stretch/>
        </p:blipFill>
        <p:spPr bwMode="auto">
          <a:xfrm>
            <a:off x="494019" y="2225952"/>
            <a:ext cx="7239192" cy="34113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60587" y="641344"/>
            <a:ext cx="39739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CÂU HỎI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a)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bưởi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cam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bưởi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mấy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-</a:t>
            </a:r>
            <a:r>
              <a:rPr lang="en-US" sz="2800" dirty="0" err="1" smtClean="0"/>
              <a:t>lô</a:t>
            </a:r>
            <a:r>
              <a:rPr lang="en-US" sz="2800" dirty="0" smtClean="0"/>
              <a:t>-gam?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Quả</a:t>
            </a:r>
            <a:r>
              <a:rPr lang="en-US" sz="2800" dirty="0" smtClean="0"/>
              <a:t> cam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hay </a:t>
            </a:r>
            <a:r>
              <a:rPr lang="en-US" sz="2800" dirty="0" err="1" smtClean="0"/>
              <a:t>nhẹ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1kg?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91822" y="4594287"/>
            <a:ext cx="180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hơn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89120" y="3148149"/>
            <a:ext cx="992777" cy="992777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3668" y="3803762"/>
            <a:ext cx="69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1kg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677" y="3689750"/>
            <a:ext cx="561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6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8" t="63801" r="22177" b="16136"/>
          <a:stretch/>
        </p:blipFill>
        <p:spPr bwMode="auto">
          <a:xfrm>
            <a:off x="975116" y="1315641"/>
            <a:ext cx="6553200" cy="32792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8955" y="924663"/>
            <a:ext cx="45564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cân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-</a:t>
            </a:r>
            <a:r>
              <a:rPr lang="en-US" sz="2800" dirty="0" err="1" smtClean="0"/>
              <a:t>lô</a:t>
            </a:r>
            <a:r>
              <a:rPr lang="en-US" sz="2800" dirty="0" smtClean="0"/>
              <a:t>-gam?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gạo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muối</a:t>
            </a:r>
            <a:r>
              <a:rPr lang="en-US" sz="2800" dirty="0" smtClean="0"/>
              <a:t> </a:t>
            </a:r>
            <a:r>
              <a:rPr lang="en-US" sz="2800" dirty="0" err="1" smtClean="0"/>
              <a:t>mấy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-</a:t>
            </a:r>
            <a:r>
              <a:rPr lang="en-US" sz="2800" dirty="0" err="1" smtClean="0"/>
              <a:t>lô</a:t>
            </a:r>
            <a:r>
              <a:rPr lang="en-US" sz="2800" dirty="0" smtClean="0"/>
              <a:t>-gam?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945915" y="466386"/>
            <a:ext cx="6340864" cy="712694"/>
            <a:chOff x="1183342" y="1369567"/>
            <a:chExt cx="6340864" cy="712694"/>
          </a:xfrm>
        </p:grpSpPr>
        <p:sp>
          <p:nvSpPr>
            <p:cNvPr id="5" name="TextBox 4"/>
            <p:cNvSpPr txBox="1"/>
            <p:nvPr/>
          </p:nvSpPr>
          <p:spPr>
            <a:xfrm>
              <a:off x="2000164" y="1464304"/>
              <a:ext cx="5524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2157088" y="3518691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7" idx="7"/>
          </p:cNvCxnSpPr>
          <p:nvPr/>
        </p:nvCxnSpPr>
        <p:spPr>
          <a:xfrm flipV="1">
            <a:off x="2547333" y="2486725"/>
            <a:ext cx="640174" cy="1098921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67420" y="1993817"/>
            <a:ext cx="96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2kg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5436572" y="3916058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4500985" y="3221626"/>
            <a:ext cx="1002542" cy="761387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19253" y="2728718"/>
            <a:ext cx="96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5kg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614288" y="4898248"/>
            <a:ext cx="70244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B40C60"/>
                </a:solidFill>
              </a:rPr>
              <a:t>Túi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gạo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nặng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hơn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túi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muối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số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ki</a:t>
            </a:r>
            <a:r>
              <a:rPr lang="en-US" sz="2800" dirty="0" smtClean="0">
                <a:solidFill>
                  <a:srgbClr val="B40C60"/>
                </a:solidFill>
              </a:rPr>
              <a:t>-</a:t>
            </a:r>
            <a:r>
              <a:rPr lang="en-US" sz="2800" dirty="0" err="1" smtClean="0">
                <a:solidFill>
                  <a:srgbClr val="B40C60"/>
                </a:solidFill>
              </a:rPr>
              <a:t>lô</a:t>
            </a:r>
            <a:r>
              <a:rPr lang="en-US" sz="2800" dirty="0" smtClean="0">
                <a:solidFill>
                  <a:srgbClr val="B40C60"/>
                </a:solidFill>
              </a:rPr>
              <a:t>-gam </a:t>
            </a:r>
            <a:r>
              <a:rPr lang="en-US" sz="2800" dirty="0" err="1" smtClean="0">
                <a:solidFill>
                  <a:srgbClr val="B40C60"/>
                </a:solidFill>
              </a:rPr>
              <a:t>là</a:t>
            </a:r>
            <a:r>
              <a:rPr lang="en-US" sz="2800" dirty="0" smtClean="0">
                <a:solidFill>
                  <a:srgbClr val="B40C60"/>
                </a:solidFill>
              </a:rPr>
              <a:t>:</a:t>
            </a:r>
          </a:p>
          <a:p>
            <a:r>
              <a:rPr lang="en-US" sz="2800" dirty="0" smtClean="0">
                <a:solidFill>
                  <a:srgbClr val="B40C60"/>
                </a:solidFill>
              </a:rPr>
              <a:t>              5 – 2 = 3 (kg)</a:t>
            </a:r>
          </a:p>
          <a:p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smtClean="0">
                <a:solidFill>
                  <a:srgbClr val="B40C60"/>
                </a:solidFill>
              </a:rPr>
              <a:t>                      </a:t>
            </a:r>
            <a:r>
              <a:rPr lang="en-US" sz="2800" dirty="0" err="1" smtClean="0">
                <a:solidFill>
                  <a:srgbClr val="B40C60"/>
                </a:solidFill>
              </a:rPr>
              <a:t>Đáp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số</a:t>
            </a:r>
            <a:r>
              <a:rPr lang="en-US" sz="2800" dirty="0" smtClean="0">
                <a:solidFill>
                  <a:srgbClr val="B40C60"/>
                </a:solidFill>
              </a:rPr>
              <a:t>: 3 kg</a:t>
            </a:r>
            <a:endParaRPr lang="en-US" sz="2800" dirty="0">
              <a:solidFill>
                <a:srgbClr val="B40C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2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2" grpId="0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4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509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Heebo</vt:lpstr>
      <vt:lpstr>Segoe UI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Xem và tải giáo án, tài liệu mới mỗi ngày tại: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kkkkk</cp:lastModifiedBy>
  <cp:revision>42</cp:revision>
  <dcterms:created xsi:type="dcterms:W3CDTF">2021-06-02T01:34:28Z</dcterms:created>
  <dcterms:modified xsi:type="dcterms:W3CDTF">2021-08-01T07:53:44Z</dcterms:modified>
</cp:coreProperties>
</file>