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  <p:sldMasterId id="2147483714" r:id="rId2"/>
    <p:sldMasterId id="2147483726" r:id="rId3"/>
  </p:sldMasterIdLst>
  <p:notesMasterIdLst>
    <p:notesMasterId r:id="rId25"/>
  </p:notesMasterIdLst>
  <p:sldIdLst>
    <p:sldId id="4383" r:id="rId4"/>
    <p:sldId id="4382" r:id="rId5"/>
    <p:sldId id="4367" r:id="rId6"/>
    <p:sldId id="4368" r:id="rId7"/>
    <p:sldId id="4369" r:id="rId8"/>
    <p:sldId id="4388" r:id="rId9"/>
    <p:sldId id="4302" r:id="rId10"/>
    <p:sldId id="4370" r:id="rId11"/>
    <p:sldId id="4290" r:id="rId12"/>
    <p:sldId id="4337" r:id="rId13"/>
    <p:sldId id="4372" r:id="rId14"/>
    <p:sldId id="4374" r:id="rId15"/>
    <p:sldId id="4375" r:id="rId16"/>
    <p:sldId id="4376" r:id="rId17"/>
    <p:sldId id="4377" r:id="rId18"/>
    <p:sldId id="4384" r:id="rId19"/>
    <p:sldId id="4386" r:id="rId20"/>
    <p:sldId id="4379" r:id="rId21"/>
    <p:sldId id="4380" r:id="rId22"/>
    <p:sldId id="4387" r:id="rId23"/>
    <p:sldId id="435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Roboto Black" panose="020B0604020202020204" charset="0"/>
      <p:regular r:id="rId32"/>
      <p:bold r:id="rId33"/>
      <p:boldItalic r:id="rId3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CDC"/>
    <a:srgbClr val="BDD7EE"/>
    <a:srgbClr val="DFCEBC"/>
    <a:srgbClr val="CB6CE6"/>
    <a:srgbClr val="A5B2D3"/>
    <a:srgbClr val="95624C"/>
    <a:srgbClr val="B94917"/>
    <a:srgbClr val="EE9974"/>
    <a:srgbClr val="8DD3AE"/>
    <a:srgbClr val="C6E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0" autoAdjust="0"/>
    <p:restoredTop sz="83192" autoAdjust="0"/>
  </p:normalViewPr>
  <p:slideViewPr>
    <p:cSldViewPr snapToGrid="0">
      <p:cViewPr varScale="1">
        <p:scale>
          <a:sx n="72" d="100"/>
          <a:sy n="72" d="100"/>
        </p:scale>
        <p:origin x="11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6C9A-2569-46F8-987B-630E79973BE1}" type="datetimeFigureOut">
              <a:rPr lang="vi-VN" smtClean="0"/>
              <a:t>23/10/2023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B516E-07DC-497B-9789-361D47A843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06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1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90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71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46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 baseline="0"/>
              <a:t>dẫn dắt, đặt câu hỏi cho HS trả lời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8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GV </a:t>
            </a:r>
            <a:r>
              <a:rPr lang="en-US" baseline="0"/>
              <a:t>dẫn dắt, đặt câu hỏi cho HS trả lời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2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quá trình dạy học, GV thường xuyên khuyến khích HS bằng các câu khen khi HS trả lời đúng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16E-07DC-497B-9789-361D47A843F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6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01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8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1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78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9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653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36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183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63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6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37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3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0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552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23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2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592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326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686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0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252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665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952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193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6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58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35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00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75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62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3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3BE2C-E51D-4510-9725-C2710346218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CA8D5-547D-4DAF-87A9-E2331C496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6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6537" y="5758000"/>
            <a:ext cx="1089462" cy="981138"/>
            <a:chOff x="3686897" y="5777471"/>
            <a:chExt cx="1089462" cy="981138"/>
          </a:xfrm>
        </p:grpSpPr>
        <p:sp>
          <p:nvSpPr>
            <p:cNvPr id="26" name="Arrow: Pentagon 25">
              <a:extLst>
                <a:ext uri="{FF2B5EF4-FFF2-40B4-BE49-F238E27FC236}">
                  <a16:creationId xmlns:a16="http://schemas.microsoft.com/office/drawing/2014/main" id="{F1C07DEE-8892-24B9-69DB-4BC45E9619CB}"/>
                </a:ext>
              </a:extLst>
            </p:cNvPr>
            <p:cNvSpPr/>
            <p:nvPr/>
          </p:nvSpPr>
          <p:spPr>
            <a:xfrm>
              <a:off x="3686897" y="5777471"/>
              <a:ext cx="1089462" cy="981138"/>
            </a:xfrm>
            <a:custGeom>
              <a:avLst/>
              <a:gdLst>
                <a:gd name="connsiteX0" fmla="*/ 0 w 975161"/>
                <a:gd name="connsiteY0" fmla="*/ 490569 h 981137"/>
                <a:gd name="connsiteX1" fmla="*/ 487581 w 975161"/>
                <a:gd name="connsiteY1" fmla="*/ 0 h 981137"/>
                <a:gd name="connsiteX2" fmla="*/ 975162 w 975161"/>
                <a:gd name="connsiteY2" fmla="*/ 490569 h 981137"/>
                <a:gd name="connsiteX3" fmla="*/ 487581 w 975161"/>
                <a:gd name="connsiteY3" fmla="*/ 981138 h 981137"/>
                <a:gd name="connsiteX4" fmla="*/ 0 w 975161"/>
                <a:gd name="connsiteY4" fmla="*/ 490569 h 981137"/>
                <a:gd name="connsiteX0" fmla="*/ 0 w 1089462"/>
                <a:gd name="connsiteY0" fmla="*/ 490569 h 981138"/>
                <a:gd name="connsiteX1" fmla="*/ 487581 w 1089462"/>
                <a:gd name="connsiteY1" fmla="*/ 0 h 981138"/>
                <a:gd name="connsiteX2" fmla="*/ 1089462 w 1089462"/>
                <a:gd name="connsiteY2" fmla="*/ 490569 h 981138"/>
                <a:gd name="connsiteX3" fmla="*/ 487581 w 1089462"/>
                <a:gd name="connsiteY3" fmla="*/ 981138 h 981138"/>
                <a:gd name="connsiteX4" fmla="*/ 0 w 1089462"/>
                <a:gd name="connsiteY4" fmla="*/ 490569 h 98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462" h="981138">
                  <a:moveTo>
                    <a:pt x="0" y="490569"/>
                  </a:moveTo>
                  <a:cubicBezTo>
                    <a:pt x="0" y="219635"/>
                    <a:pt x="306004" y="0"/>
                    <a:pt x="487581" y="0"/>
                  </a:cubicBezTo>
                  <a:cubicBezTo>
                    <a:pt x="669158" y="0"/>
                    <a:pt x="1089462" y="219635"/>
                    <a:pt x="1089462" y="490569"/>
                  </a:cubicBezTo>
                  <a:cubicBezTo>
                    <a:pt x="1089462" y="761503"/>
                    <a:pt x="669158" y="981138"/>
                    <a:pt x="487581" y="981138"/>
                  </a:cubicBezTo>
                  <a:cubicBezTo>
                    <a:pt x="306004" y="981138"/>
                    <a:pt x="0" y="761503"/>
                    <a:pt x="0" y="49056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1500B4-2A13-B105-884B-9C3A22343CC6}"/>
                </a:ext>
              </a:extLst>
            </p:cNvPr>
            <p:cNvSpPr txBox="1"/>
            <p:nvPr/>
          </p:nvSpPr>
          <p:spPr>
            <a:xfrm>
              <a:off x="3709062" y="6037207"/>
              <a:ext cx="1058090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Roboto Black" panose="02000000000000000000" pitchFamily="2" charset="0"/>
                  <a:ea typeface="Roboto Black" panose="02000000000000000000" pitchFamily="2" charset="0"/>
                  <a:cs typeface="+mn-cs"/>
                </a:rPr>
                <a:t>Tiết 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7747" y="0"/>
            <a:ext cx="10885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KHOA HỌC</a:t>
            </a:r>
          </a:p>
          <a:p>
            <a:pPr algn="ctr">
              <a:lnSpc>
                <a:spcPct val="150000"/>
              </a:lnSpc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VẬT</a:t>
            </a:r>
            <a:r>
              <a:rPr kumimoji="0" lang="vi-VN" altLang="zh-CN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DẪN NHIỆT TỐT, VẬT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DẪN NHIỆT</a:t>
            </a: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 KÉM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503" y="2690949"/>
            <a:ext cx="8425543" cy="404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" y="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 Vì sao về mùa 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nh, khi vịn vào lan can bằng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thấy lạnh hơn khi vịn tay vào lan can bằng gỗ?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5918200" cy="501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00" y="1841500"/>
            <a:ext cx="6273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0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" y="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 Vì sao vào những ngày nắng nóng, mở cánh cổng sắt tay e nóng hơn cánh cổng gỗ?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800"/>
            <a:ext cx="6083300" cy="490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955800"/>
            <a:ext cx="61087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1708835"/>
            <a:ext cx="11950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Kể tên một số vật dẫn nhiệt tốt, dẫn nhiệt kém có trong nhà em?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37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0" y="29821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dẫn nhiệt tốt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152"/>
            <a:ext cx="3644900" cy="2663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80" y="676152"/>
            <a:ext cx="3426620" cy="266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676152"/>
            <a:ext cx="3276600" cy="2575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5437"/>
            <a:ext cx="3644899" cy="2722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1" y="4135437"/>
            <a:ext cx="3543300" cy="2722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4135437"/>
            <a:ext cx="3644899" cy="272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100" y="29821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Vật dẫn nhiệt kém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962"/>
            <a:ext cx="3282949" cy="2293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87" y="1350962"/>
            <a:ext cx="3275013" cy="2293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87887"/>
            <a:ext cx="3282949" cy="217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287" y="4673600"/>
            <a:ext cx="3440113" cy="2184400"/>
          </a:xfrm>
          <a:prstGeom prst="roundRect">
            <a:avLst>
              <a:gd name="adj" fmla="val 1475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4687887"/>
            <a:ext cx="3252787" cy="2170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200" y="1350962"/>
            <a:ext cx="3252787" cy="23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0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010" y="1518685"/>
            <a:ext cx="98098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+mj-lt"/>
              </a:rPr>
              <a:t>               </a:t>
            </a:r>
            <a:r>
              <a:rPr lang="vi-VN" sz="66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en-US" sz="6600" b="1">
                <a:solidFill>
                  <a:srgbClr val="FF0000"/>
                </a:solidFill>
                <a:latin typeface="+mj-lt"/>
              </a:rPr>
              <a:t>2</a:t>
            </a:r>
            <a:r>
              <a:rPr lang="vi-VN" sz="6600" b="1">
                <a:solidFill>
                  <a:srgbClr val="FF0000"/>
                </a:solidFill>
                <a:latin typeface="+mj-lt"/>
              </a:rPr>
              <a:t>:</a:t>
            </a:r>
            <a:endParaRPr lang="vi-VN" sz="66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THIẾT KẾ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</a:t>
            </a:r>
          </a:p>
        </p:txBody>
      </p:sp>
    </p:spTree>
    <p:extLst>
      <p:ext uri="{BB962C8B-B14F-4D97-AF65-F5344CB8AC3E}">
        <p14:creationId xmlns:p14="http://schemas.microsoft.com/office/powerpoint/2010/main" val="459406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B136-8590-4943-90B9-40F905D9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9738"/>
            <a:ext cx="10515600" cy="135734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SẢN PHẨM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66106A3-3054-4603-A958-29641C3A674D}"/>
              </a:ext>
            </a:extLst>
          </p:cNvPr>
          <p:cNvCxnSpPr/>
          <p:nvPr/>
        </p:nvCxnSpPr>
        <p:spPr>
          <a:xfrm>
            <a:off x="8814391" y="99946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7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B136-8590-4943-90B9-40F905D9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9738"/>
            <a:ext cx="10515600" cy="1357349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 SẢN PHẨM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66106A3-3054-4603-A958-29641C3A674D}"/>
              </a:ext>
            </a:extLst>
          </p:cNvPr>
          <p:cNvCxnSpPr/>
          <p:nvPr/>
        </p:nvCxnSpPr>
        <p:spPr>
          <a:xfrm>
            <a:off x="8814391" y="99946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85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060" y="1274141"/>
            <a:ext cx="1112997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u="sng" dirty="0">
                <a:solidFill>
                  <a:srgbClr val="FF0000"/>
                </a:solidFill>
                <a:latin typeface="+mj-lt"/>
              </a:rPr>
              <a:t>TIÊU CHÍ ĐÁNH GIÁ SẢN PHẨM:</a:t>
            </a:r>
          </a:p>
          <a:p>
            <a:r>
              <a:rPr lang="en-US" sz="6000" b="1" dirty="0">
                <a:solidFill>
                  <a:srgbClr val="0070C0"/>
                </a:solidFill>
                <a:latin typeface="+mj-lt"/>
              </a:rPr>
              <a:t>-</a:t>
            </a:r>
            <a:r>
              <a:rPr lang="vi-VN" sz="6000" b="1" dirty="0">
                <a:solidFill>
                  <a:srgbClr val="0070C0"/>
                </a:solidFill>
                <a:latin typeface="+mj-lt"/>
              </a:rPr>
              <a:t>Làm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6000" b="1" dirty="0">
                <a:solidFill>
                  <a:srgbClr val="0070C0"/>
                </a:solidFill>
                <a:latin typeface="+mj-lt"/>
              </a:rPr>
              <a:t>những vật liệu sẵn có</a:t>
            </a:r>
            <a:r>
              <a:rPr lang="en-US" sz="6000" b="1" dirty="0">
                <a:solidFill>
                  <a:srgbClr val="0070C0"/>
                </a:solidFill>
                <a:latin typeface="+mj-lt"/>
              </a:rPr>
              <a:t>,</a:t>
            </a:r>
          </a:p>
          <a:p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dễ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6000" b="1" dirty="0">
                <a:solidFill>
                  <a:srgbClr val="0070C0"/>
                </a:solidFill>
                <a:latin typeface="+mj-lt"/>
              </a:rPr>
              <a:t>- Phải giữ được nhiệt.</a:t>
            </a:r>
          </a:p>
          <a:p>
            <a:r>
              <a:rPr lang="vi-VN" sz="6000" b="1" dirty="0">
                <a:solidFill>
                  <a:srgbClr val="0070C0"/>
                </a:solidFill>
                <a:latin typeface="+mj-lt"/>
              </a:rPr>
              <a:t>- Phải có tính thẩm mỹ, thực tế.</a:t>
            </a:r>
            <a:endParaRPr lang="en-US" sz="6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815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475" y="152400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latin typeface="+mj-lt"/>
              </a:rPr>
              <a:t>Phiếu đánh giá sản phẩm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1028BF-4394-59CC-577D-5A0DC1AF0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71" y="1405750"/>
            <a:ext cx="9064948" cy="52697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47521" y="3578978"/>
            <a:ext cx="37385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Làm những vật liệu sẵn 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tìm,dễ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37868" y="4502308"/>
            <a:ext cx="2842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Phải giữ được nhiệt.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3521" y="5516244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latin typeface="+mj-lt"/>
              </a:rPr>
              <a:t>Phải có tính thẩm mỹ, thực tế.</a:t>
            </a:r>
            <a:endParaRPr lang="en-US" sz="2400" b="1" dirty="0">
              <a:latin typeface="+mj-lt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8001000" y="2855078"/>
            <a:ext cx="1308100" cy="673100"/>
          </a:xfrm>
          <a:prstGeom prst="round2Same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Cần chỉnh sửa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423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502" y="2960432"/>
            <a:ext cx="10591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tính dẫn nhiệt của vật.</a:t>
            </a:r>
          </a:p>
          <a:p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Thực hành thiết kế vật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nhiệt.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195" y="930658"/>
            <a:ext cx="113091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DẪN NHIỆT TỐT, VẬT DẪN NHIỆT KÉM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73" y="-344260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4F86-7429-49AA-BC0E-1DE304CA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83786-04E5-49F1-B763-9414FCFF1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23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 flipH="1" flipV="1">
            <a:off x="1449651" y="1416789"/>
            <a:ext cx="9201819" cy="4952839"/>
          </a:xfrm>
          <a:prstGeom prst="roundRect">
            <a:avLst/>
          </a:prstGeom>
          <a:noFill/>
          <a:ln w="28575">
            <a:solidFill>
              <a:srgbClr val="9562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5248E-A0D6-AD5A-5800-9A78FC7887FD}"/>
              </a:ext>
            </a:extLst>
          </p:cNvPr>
          <p:cNvSpPr txBox="1"/>
          <p:nvPr/>
        </p:nvSpPr>
        <p:spPr>
          <a:xfrm>
            <a:off x="3923212" y="3563689"/>
            <a:ext cx="58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2400" b="1">
                <a:solidFill>
                  <a:srgbClr val="00A77D"/>
                </a:solidFill>
                <a:latin typeface="Muli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n-cs"/>
              </a:rPr>
              <a:t>TẠM BIỆT CÁC EM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 Black" panose="02000000000000000000" pitchFamily="2" charset="0"/>
              <a:ea typeface="Roboto Black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2552" y="2700015"/>
            <a:ext cx="1588399" cy="2602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51" y="1451587"/>
            <a:ext cx="2246550" cy="155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2.59259E-6 L 1.041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644" y="3283757"/>
            <a:ext cx="112290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Luật chơi: Mỗi một bông hoa có một câu hỏi trong đó.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 diện nhóm sẽ lên hái về bông hoa mình thích.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Sau đó sẽ về nhóm thảo luận tìm câu trả lời.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476" y="956906"/>
            <a:ext cx="11080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 TÍNH DẪN NHIỆT CỦA VẬT.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93568" y="1899170"/>
            <a:ext cx="7707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“Hái hoa dân chủ”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87" y="304800"/>
            <a:ext cx="119198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Bộ phận nào của nồi, chảo dẫn nhiệt kém, bộ phận nào dẫn nhiệt tốt?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Bộ lông dày của chim cánh cụt và gấu Bắc cực có tác dụng 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Mùa đông, chúng ta thường mặc những quần áo chất liệu gì? Vì sao ta lại mặc chất liệu ấy?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- Vì sao về mùa lanh, khi vịn vào lan can bằng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thấy lạnh hơn khi vịn tay vào lan can bằng gỗ?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Vì sao vào những ngày nắng nóng, mở cánh cổng sắt tay e nóng hơn cánh cổng gỗ?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Để bắc nồi thức ăn từ trên bếp xuống, người ta dùng đồ vật gì? Tại sao phải dùng vật đó?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Kể tên một số vật dẫn nhiệt tốt, dẫn nhiệt kém có trong nhà em?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709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43" y="899886"/>
            <a:ext cx="117519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Bộ phận nào của nồi, chảo dẫn nhiệt kém, bộ phận nào 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dẫn nhiệt tốt?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2652032"/>
            <a:ext cx="6007100" cy="4205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032"/>
            <a:ext cx="6184900" cy="42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D4AE-26F5-459F-B00C-3CA811713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>
                <a:cs typeface="Times New Roman" panose="02020603050405020304" pitchFamily="18" charset="0"/>
              </a:rPr>
              <a:t>Câu 5: Để bắc nồi thức ăn từ trên bếp xuống, người ta dùng đồ vật gì? 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CA5C6F-76D3-41CE-B274-7F90330B0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2F846-77BC-4921-9EFF-5731BA9DF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6096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61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77"/>
            <a:ext cx="2246550" cy="1550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23139" y="263095"/>
            <a:ext cx="962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Bộ lông dày của chim cánh cụt và gấu Bắc cực có tác dụng gì?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600" y="3251199"/>
            <a:ext cx="5994400" cy="36067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1200"/>
            <a:ext cx="6197600" cy="360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66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0"/>
            <a:ext cx="6375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FACDEB0-4136-02B1-00C5-D1D8C06FB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066" y="-34304"/>
            <a:ext cx="2246550" cy="15503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900" y="315733"/>
            <a:ext cx="1019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3: Mùa đông, chúng ta thường mặc những quần áo chất liệu gì? Vì sao ta lại mặc chất liệu ấy?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5300"/>
            <a:ext cx="5791200" cy="5092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1765300"/>
            <a:ext cx="6400799" cy="50926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93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628</Words>
  <Application>Microsoft Office PowerPoint</Application>
  <PresentationFormat>Widescreen</PresentationFormat>
  <Paragraphs>63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 Light</vt:lpstr>
      <vt:lpstr>Roboto Black</vt:lpstr>
      <vt:lpstr>Times New Roman</vt:lpstr>
      <vt:lpstr>Calibri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5: Để bắc nồi thức ăn từ trên bếp xuống, người ta dùng đồ vật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THIẾT KẾ SẢN PHẨM</vt:lpstr>
      <vt:lpstr>CHẾ TẠO SẢN PHẨM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Vũ Hà Linh</cp:lastModifiedBy>
  <cp:revision>304</cp:revision>
  <dcterms:created xsi:type="dcterms:W3CDTF">2023-04-01T23:44:56Z</dcterms:created>
  <dcterms:modified xsi:type="dcterms:W3CDTF">2023-10-23T03:11:28Z</dcterms:modified>
</cp:coreProperties>
</file>