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</p:sldMasterIdLst>
  <p:notesMasterIdLst>
    <p:notesMasterId r:id="rId19"/>
  </p:notesMasterIdLst>
  <p:sldIdLst>
    <p:sldId id="286" r:id="rId2"/>
    <p:sldId id="257" r:id="rId3"/>
    <p:sldId id="4207" r:id="rId4"/>
    <p:sldId id="4213" r:id="rId5"/>
    <p:sldId id="4208" r:id="rId6"/>
    <p:sldId id="4152" r:id="rId7"/>
    <p:sldId id="4201" r:id="rId8"/>
    <p:sldId id="4211" r:id="rId9"/>
    <p:sldId id="4214" r:id="rId10"/>
    <p:sldId id="4215" r:id="rId11"/>
    <p:sldId id="4174" r:id="rId12"/>
    <p:sldId id="4168" r:id="rId13"/>
    <p:sldId id="4204" r:id="rId14"/>
    <p:sldId id="4184" r:id="rId15"/>
    <p:sldId id="4198" r:id="rId16"/>
    <p:sldId id="4205" r:id="rId17"/>
    <p:sldId id="4203" r:id="rId18"/>
  </p:sldIdLst>
  <p:sldSz cx="12192000" cy="6858000"/>
  <p:notesSz cx="6858000" cy="9144000"/>
  <p:embeddedFontLst>
    <p:embeddedFont>
      <p:font typeface="#9Slide03 Inconsolata Bold" panose="020B0604020202020204" charset="0"/>
      <p:bold r:id="rId20"/>
    </p:embeddedFont>
    <p:embeddedFont>
      <p:font typeface="#9Slide05 Habano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Matura MT Script Capitals" panose="03020802060602070202" pitchFamily="66" charset="0"/>
      <p:regular r:id="rId26"/>
    </p:embeddedFont>
    <p:embeddedFont>
      <p:font typeface="Roboto" panose="02000000000000000000" pitchFamily="2" charset="0"/>
      <p:regular r:id="rId27"/>
      <p:bold r:id="rId28"/>
      <p:italic r:id="rId29"/>
      <p:boldItalic r:id="rId30"/>
    </p:embeddedFont>
    <p:embeddedFont>
      <p:font typeface="Roboto Black" panose="02000000000000000000" pitchFamily="2" charset="0"/>
      <p:bold r:id="rId31"/>
      <p:boldItalic r:id="rId32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-PC" initials="U" lastIdx="1" clrIdx="0">
    <p:extLst>
      <p:ext uri="{19B8F6BF-5375-455C-9EA6-DF929625EA0E}">
        <p15:presenceInfo xmlns:p15="http://schemas.microsoft.com/office/powerpoint/2012/main" userId="User-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E08B8"/>
    <a:srgbClr val="FFFFFF"/>
    <a:srgbClr val="55CBF1"/>
    <a:srgbClr val="FCAF19"/>
    <a:srgbClr val="31BEB9"/>
    <a:srgbClr val="DD8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84039" autoAdjust="0"/>
  </p:normalViewPr>
  <p:slideViewPr>
    <p:cSldViewPr snapToGrid="0">
      <p:cViewPr varScale="1">
        <p:scale>
          <a:sx n="64" d="100"/>
          <a:sy n="64" d="100"/>
        </p:scale>
        <p:origin x="4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ạm Duyên Duyên" userId="3b97a4a6544ae72a" providerId="LiveId" clId="{36751861-5B42-4737-B068-6936DC530190}"/>
    <pc:docChg chg="delSld">
      <pc:chgData name="Phạm Duyên Duyên" userId="3b97a4a6544ae72a" providerId="LiveId" clId="{36751861-5B42-4737-B068-6936DC530190}" dt="2025-08-25T09:42:18.057" v="7" actId="2696"/>
      <pc:docMkLst>
        <pc:docMk/>
      </pc:docMkLst>
      <pc:sldChg chg="del">
        <pc:chgData name="Phạm Duyên Duyên" userId="3b97a4a6544ae72a" providerId="LiveId" clId="{36751861-5B42-4737-B068-6936DC530190}" dt="2025-08-25T09:41:33.341" v="4" actId="2696"/>
        <pc:sldMkLst>
          <pc:docMk/>
          <pc:sldMk cId="4119872945" sldId="4173"/>
        </pc:sldMkLst>
      </pc:sldChg>
      <pc:sldChg chg="del">
        <pc:chgData name="Phạm Duyên Duyên" userId="3b97a4a6544ae72a" providerId="LiveId" clId="{36751861-5B42-4737-B068-6936DC530190}" dt="2025-08-25T09:41:26.599" v="3" actId="2696"/>
        <pc:sldMkLst>
          <pc:docMk/>
          <pc:sldMk cId="3044703899" sldId="4192"/>
        </pc:sldMkLst>
      </pc:sldChg>
      <pc:sldChg chg="del">
        <pc:chgData name="Phạm Duyên Duyên" userId="3b97a4a6544ae72a" providerId="LiveId" clId="{36751861-5B42-4737-B068-6936DC530190}" dt="2025-08-25T09:42:18.057" v="7" actId="2696"/>
        <pc:sldMkLst>
          <pc:docMk/>
          <pc:sldMk cId="485693956" sldId="4209"/>
        </pc:sldMkLst>
      </pc:sldChg>
      <pc:sldChg chg="del">
        <pc:chgData name="Phạm Duyên Duyên" userId="3b97a4a6544ae72a" providerId="LiveId" clId="{36751861-5B42-4737-B068-6936DC530190}" dt="2025-08-25T09:42:15.447" v="6" actId="2696"/>
        <pc:sldMkLst>
          <pc:docMk/>
          <pc:sldMk cId="3479264007" sldId="4210"/>
        </pc:sldMkLst>
      </pc:sldChg>
      <pc:sldChg chg="del">
        <pc:chgData name="Phạm Duyên Duyên" userId="3b97a4a6544ae72a" providerId="LiveId" clId="{36751861-5B42-4737-B068-6936DC530190}" dt="2025-08-25T09:40:55.034" v="1" actId="2696"/>
        <pc:sldMkLst>
          <pc:docMk/>
          <pc:sldMk cId="4292106858" sldId="4216"/>
        </pc:sldMkLst>
      </pc:sldChg>
      <pc:sldChg chg="del">
        <pc:chgData name="Phạm Duyên Duyên" userId="3b97a4a6544ae72a" providerId="LiveId" clId="{36751861-5B42-4737-B068-6936DC530190}" dt="2025-08-25T09:40:49.139" v="0" actId="2696"/>
        <pc:sldMkLst>
          <pc:docMk/>
          <pc:sldMk cId="998350787" sldId="4217"/>
        </pc:sldMkLst>
      </pc:sldChg>
      <pc:sldChg chg="del">
        <pc:chgData name="Phạm Duyên Duyên" userId="3b97a4a6544ae72a" providerId="LiveId" clId="{36751861-5B42-4737-B068-6936DC530190}" dt="2025-08-25T09:41:51.968" v="5" actId="2696"/>
        <pc:sldMkLst>
          <pc:docMk/>
          <pc:sldMk cId="760768900" sldId="4218"/>
        </pc:sldMkLst>
      </pc:sldChg>
      <pc:sldChg chg="del">
        <pc:chgData name="Phạm Duyên Duyên" userId="3b97a4a6544ae72a" providerId="LiveId" clId="{36751861-5B42-4737-B068-6936DC530190}" dt="2025-08-25T09:41:21.426" v="2" actId="2696"/>
        <pc:sldMkLst>
          <pc:docMk/>
          <pc:sldMk cId="1888740779" sldId="42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25/08/2025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3237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448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tia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0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95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5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30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974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177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83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355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927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404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07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95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8810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46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654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746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47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793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29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712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51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63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638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479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4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7556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358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7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03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195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4485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5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11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61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03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015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861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17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24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5316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272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600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3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69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8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05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33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477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89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24" r:id="rId2"/>
    <p:sldLayoutId id="2147483723" r:id="rId3"/>
    <p:sldLayoutId id="2147483722" r:id="rId4"/>
    <p:sldLayoutId id="2147483721" r:id="rId5"/>
    <p:sldLayoutId id="2147483717" r:id="rId6"/>
    <p:sldLayoutId id="2147483713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5" r:id="rId14"/>
    <p:sldLayoutId id="2147483704" r:id="rId15"/>
    <p:sldLayoutId id="2147483703" r:id="rId16"/>
    <p:sldLayoutId id="2147483702" r:id="rId17"/>
    <p:sldLayoutId id="2147483701" r:id="rId18"/>
    <p:sldLayoutId id="2147483700" r:id="rId19"/>
    <p:sldLayoutId id="2147483697" r:id="rId20"/>
    <p:sldLayoutId id="2147483696" r:id="rId21"/>
    <p:sldLayoutId id="2147483695" r:id="rId22"/>
    <p:sldLayoutId id="2147483694" r:id="rId23"/>
    <p:sldLayoutId id="2147483693" r:id="rId24"/>
    <p:sldLayoutId id="2147483692" r:id="rId25"/>
    <p:sldLayoutId id="2147483691" r:id="rId26"/>
    <p:sldLayoutId id="2147483690" r:id="rId27"/>
    <p:sldLayoutId id="2147483689" r:id="rId28"/>
    <p:sldLayoutId id="2147483688" r:id="rId29"/>
    <p:sldLayoutId id="2147483687" r:id="rId30"/>
    <p:sldLayoutId id="2147483686" r:id="rId31"/>
    <p:sldLayoutId id="2147483685" r:id="rId32"/>
    <p:sldLayoutId id="2147483684" r:id="rId33"/>
    <p:sldLayoutId id="2147483683" r:id="rId34"/>
    <p:sldLayoutId id="2147483682" r:id="rId35"/>
    <p:sldLayoutId id="2147483681" r:id="rId36"/>
    <p:sldLayoutId id="2147483668" r:id="rId37"/>
    <p:sldLayoutId id="2147483720" r:id="rId38"/>
    <p:sldLayoutId id="2147483719" r:id="rId39"/>
    <p:sldLayoutId id="2147483718" r:id="rId40"/>
    <p:sldLayoutId id="2147483716" r:id="rId41"/>
    <p:sldLayoutId id="2147483715" r:id="rId42"/>
    <p:sldLayoutId id="2147483714" r:id="rId43"/>
    <p:sldLayoutId id="2147483669" r:id="rId44"/>
    <p:sldLayoutId id="2147483670" r:id="rId45"/>
    <p:sldLayoutId id="2147483671" r:id="rId46"/>
    <p:sldLayoutId id="2147483672" r:id="rId47"/>
    <p:sldLayoutId id="2147483673" r:id="rId48"/>
    <p:sldLayoutId id="2147483680" r:id="rId49"/>
    <p:sldLayoutId id="2147483679" r:id="rId50"/>
    <p:sldLayoutId id="2147483678" r:id="rId51"/>
    <p:sldLayoutId id="2147483674" r:id="rId52"/>
    <p:sldLayoutId id="2147483675" r:id="rId53"/>
    <p:sldLayoutId id="2147483676" r:id="rId54"/>
    <p:sldLayoutId id="2147483677" r:id="rId55"/>
    <p:sldLayoutId id="2147483698" r:id="rId56"/>
    <p:sldLayoutId id="2147483712" r:id="rId57"/>
    <p:sldLayoutId id="2147483699" r:id="rId5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4.png"/><Relationship Id="rId7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1C88E65A-39F1-4D24-9060-0BE5C83D45E2}"/>
              </a:ext>
            </a:extLst>
          </p:cNvPr>
          <p:cNvSpPr/>
          <p:nvPr/>
        </p:nvSpPr>
        <p:spPr>
          <a:xfrm>
            <a:off x="540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638" b="-75638"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Freeform 4">
            <a:extLst>
              <a:ext uri="{FF2B5EF4-FFF2-40B4-BE49-F238E27FC236}">
                <a16:creationId xmlns:a16="http://schemas.microsoft.com/office/drawing/2014/main" id="{565D9E90-3071-440A-8724-3ED8F188982C}"/>
              </a:ext>
            </a:extLst>
          </p:cNvPr>
          <p:cNvSpPr/>
          <p:nvPr/>
        </p:nvSpPr>
        <p:spPr>
          <a:xfrm>
            <a:off x="-5405" y="4052763"/>
            <a:ext cx="12192000" cy="4101414"/>
          </a:xfrm>
          <a:custGeom>
            <a:avLst/>
            <a:gdLst/>
            <a:ahLst/>
            <a:cxnLst/>
            <a:rect l="l" t="t" r="r" b="b"/>
            <a:pathLst>
              <a:path w="21309976" h="6152121">
                <a:moveTo>
                  <a:pt x="0" y="0"/>
                </a:moveTo>
                <a:lnTo>
                  <a:pt x="21309976" y="0"/>
                </a:lnTo>
                <a:lnTo>
                  <a:pt x="21309976" y="6152121"/>
                </a:lnTo>
                <a:lnTo>
                  <a:pt x="0" y="61521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60481"/>
            </a:stretch>
          </a:blipFill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081E6C8A-DE70-4601-AC18-FD1F2611B821}"/>
              </a:ext>
            </a:extLst>
          </p:cNvPr>
          <p:cNvSpPr/>
          <p:nvPr/>
        </p:nvSpPr>
        <p:spPr>
          <a:xfrm>
            <a:off x="8723684" y="125883"/>
            <a:ext cx="3246189" cy="2197247"/>
          </a:xfrm>
          <a:custGeom>
            <a:avLst/>
            <a:gdLst/>
            <a:ahLst/>
            <a:cxnLst/>
            <a:rect l="l" t="t" r="r" b="b"/>
            <a:pathLst>
              <a:path w="6211207" h="3804364">
                <a:moveTo>
                  <a:pt x="0" y="0"/>
                </a:moveTo>
                <a:lnTo>
                  <a:pt x="6211206" y="0"/>
                </a:lnTo>
                <a:lnTo>
                  <a:pt x="6211206" y="3804364"/>
                </a:lnTo>
                <a:lnTo>
                  <a:pt x="0" y="38043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5" descr="D:\acer\配图\0e6c7aa66eb413773ffe55293db78bc5.png">
            <a:extLst>
              <a:ext uri="{FF2B5EF4-FFF2-40B4-BE49-F238E27FC236}">
                <a16:creationId xmlns:a16="http://schemas.microsoft.com/office/drawing/2014/main" id="{112409B5-565A-476C-A1AC-EC711A52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3340" y="0"/>
            <a:ext cx="3582827" cy="203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44D380-BCF9-4489-A187-FC2B365721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133" y="-203067"/>
            <a:ext cx="2282267" cy="2259672"/>
          </a:xfrm>
          <a:prstGeom prst="rect">
            <a:avLst/>
          </a:prstGeom>
        </p:spPr>
      </p:pic>
      <p:sp>
        <p:nvSpPr>
          <p:cNvPr id="31" name="TextBox 21">
            <a:extLst>
              <a:ext uri="{FF2B5EF4-FFF2-40B4-BE49-F238E27FC236}">
                <a16:creationId xmlns:a16="http://schemas.microsoft.com/office/drawing/2014/main" id="{BEDDF95C-438A-4D74-977C-57DACF93ABB7}"/>
              </a:ext>
            </a:extLst>
          </p:cNvPr>
          <p:cNvSpPr txBox="1"/>
          <p:nvPr/>
        </p:nvSpPr>
        <p:spPr>
          <a:xfrm>
            <a:off x="3169287" y="992253"/>
            <a:ext cx="7512000" cy="4224000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>
                <a:gd name="adj" fmla="val 10788189"/>
              </a:avLst>
            </a:prstTxWarp>
            <a:spAutoFit/>
          </a:bodyPr>
          <a:lstStyle/>
          <a:p>
            <a:pPr algn="just" defTabSz="609630">
              <a:lnSpc>
                <a:spcPts val="4939"/>
              </a:lnSpc>
            </a:pPr>
            <a:r>
              <a:rPr lang="en-US" sz="82271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BÀI</a:t>
            </a:r>
            <a:r>
              <a:rPr lang="en-US" sz="8227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2271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HỌC</a:t>
            </a:r>
            <a:r>
              <a:rPr lang="en-US" sz="8227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 STEM </a:t>
            </a:r>
            <a:r>
              <a:rPr lang="en-US" sz="82271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MÔN</a:t>
            </a:r>
            <a:r>
              <a:rPr lang="en-US" sz="8227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2271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TOÁN</a:t>
            </a:r>
            <a:r>
              <a:rPr lang="en-US" sz="8227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 </a:t>
            </a:r>
            <a:r>
              <a:rPr lang="en-US" sz="82271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LỚP</a:t>
            </a:r>
            <a:r>
              <a:rPr lang="en-US" sz="8227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42F1A"/>
                </a:solidFill>
                <a:effectLst>
                  <a:outerShdw blurRad="12700" dist="38100" dir="2700000" algn="tl" rotWithShape="0">
                    <a:srgbClr val="C42F1A">
                      <a:lumMod val="60000"/>
                      <a:lumOff val="40000"/>
                    </a:srgbClr>
                  </a:outerShdw>
                </a:effectLst>
                <a:latin typeface="Baloo"/>
                <a:ea typeface="Baloo"/>
                <a:cs typeface="Baloo"/>
                <a:sym typeface="Baloo"/>
              </a:rPr>
              <a:t> 2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FEDBD276-54D2-4C7B-A917-8E3C44BD2F0A}"/>
              </a:ext>
            </a:extLst>
          </p:cNvPr>
          <p:cNvSpPr txBox="1"/>
          <p:nvPr/>
        </p:nvSpPr>
        <p:spPr>
          <a:xfrm>
            <a:off x="2517105" y="2551517"/>
            <a:ext cx="8991476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808"/>
              </a:lnSpc>
            </a:pPr>
            <a:r>
              <a:rPr lang="en-US" sz="6400" b="1" spc="333" dirty="0">
                <a:solidFill>
                  <a:srgbClr val="00206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TIA </a:t>
            </a:r>
            <a:r>
              <a:rPr lang="en-US" sz="6400" b="1" spc="333" dirty="0" err="1">
                <a:solidFill>
                  <a:srgbClr val="00206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SỐ</a:t>
            </a:r>
            <a:r>
              <a:rPr lang="en-US" sz="6400" b="1" spc="333" dirty="0">
                <a:solidFill>
                  <a:srgbClr val="00206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6400" b="1" spc="333" dirty="0" err="1">
                <a:solidFill>
                  <a:srgbClr val="00206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CỦA</a:t>
            </a:r>
            <a:r>
              <a:rPr lang="en-US" sz="6400" b="1" spc="333" dirty="0">
                <a:solidFill>
                  <a:srgbClr val="002060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EM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2E74775-966D-47DC-AA93-775F202E7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000" y="3452566"/>
            <a:ext cx="1556647" cy="715326"/>
          </a:xfrm>
          <a:prstGeom prst="rect">
            <a:avLst/>
          </a:prstGeom>
        </p:spPr>
      </p:pic>
      <p:pic>
        <p:nvPicPr>
          <p:cNvPr id="34" name="Picture 5" descr="D:\acer\配图\0e6c7aa66eb413773ffe55293db78bc5.png">
            <a:extLst>
              <a:ext uri="{FF2B5EF4-FFF2-40B4-BE49-F238E27FC236}">
                <a16:creationId xmlns:a16="http://schemas.microsoft.com/office/drawing/2014/main" id="{BE81B161-26DF-40C2-9A8F-FD930E6B2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63" y="1926389"/>
            <a:ext cx="2444194" cy="130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3EB34F9-F27B-40C2-B747-648DBE11F7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449" y="2078330"/>
            <a:ext cx="2062657" cy="11100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589B9CD-58A5-41CD-9AF5-2B74F4AEF3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728" y="2323130"/>
            <a:ext cx="6296782" cy="5004685"/>
          </a:xfrm>
          <a:prstGeom prst="rect">
            <a:avLst/>
          </a:prstGeom>
        </p:spPr>
      </p:pic>
      <p:sp>
        <p:nvSpPr>
          <p:cNvPr id="38" name="TextBox 20">
            <a:extLst>
              <a:ext uri="{FF2B5EF4-FFF2-40B4-BE49-F238E27FC236}">
                <a16:creationId xmlns:a16="http://schemas.microsoft.com/office/drawing/2014/main" id="{E7F2BE9B-E6A6-48CD-BC38-183E71929B65}"/>
              </a:ext>
            </a:extLst>
          </p:cNvPr>
          <p:cNvSpPr txBox="1"/>
          <p:nvPr/>
        </p:nvSpPr>
        <p:spPr>
          <a:xfrm>
            <a:off x="4513458" y="4299067"/>
            <a:ext cx="5229730" cy="984885"/>
          </a:xfrm>
          <a:prstGeom prst="rect">
            <a:avLst/>
          </a:prstGeom>
          <a:ln w="19050">
            <a:noFill/>
            <a:prstDash val="sysDot"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spc="333" dirty="0" err="1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GV</a:t>
            </a:r>
            <a:r>
              <a:rPr lang="en-US" sz="3200" b="1" spc="333" dirty="0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: </a:t>
            </a:r>
            <a:r>
              <a:rPr lang="en-US" sz="3200" b="1" spc="333" dirty="0" err="1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Nguyễn</a:t>
            </a:r>
            <a:r>
              <a:rPr lang="en-US" sz="3200" b="1" spc="333" dirty="0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spc="333" dirty="0" err="1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Thị</a:t>
            </a:r>
            <a:r>
              <a:rPr lang="en-US" sz="3200" b="1" spc="333" dirty="0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 </a:t>
            </a:r>
            <a:r>
              <a:rPr lang="en-US" sz="3200" b="1" spc="333" dirty="0" err="1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Hà</a:t>
            </a:r>
            <a:endParaRPr lang="en-US" sz="3200" b="1" spc="333" dirty="0">
              <a:solidFill>
                <a:srgbClr val="0000CC"/>
              </a:solidFill>
              <a:latin typeface="Times New Roman" panose="02020603050405020304" pitchFamily="18" charset="0"/>
              <a:ea typeface="Bungee"/>
              <a:cs typeface="Times New Roman" panose="02020603050405020304" pitchFamily="18" charset="0"/>
              <a:sym typeface="Bungee"/>
            </a:endParaRPr>
          </a:p>
          <a:p>
            <a:pPr algn="ctr" defTabSz="609630"/>
            <a:r>
              <a:rPr lang="en-US" sz="3200" b="1" spc="333" dirty="0" err="1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Lớp</a:t>
            </a:r>
            <a:r>
              <a:rPr lang="en-US" sz="3200" b="1" spc="333" dirty="0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: </a:t>
            </a:r>
            <a:r>
              <a:rPr lang="en-US" sz="3200" b="1" spc="333" dirty="0" err="1">
                <a:solidFill>
                  <a:srgbClr val="0000CC"/>
                </a:solidFill>
                <a:latin typeface="Times New Roman" panose="02020603050405020304" pitchFamily="18" charset="0"/>
                <a:ea typeface="Bungee"/>
                <a:cs typeface="Times New Roman" panose="02020603050405020304" pitchFamily="18" charset="0"/>
                <a:sym typeface="Bungee"/>
              </a:rPr>
              <a:t>2C</a:t>
            </a:r>
            <a:endParaRPr lang="en-US" sz="3200" b="1" spc="333" dirty="0">
              <a:solidFill>
                <a:srgbClr val="0000CC"/>
              </a:solidFill>
              <a:latin typeface="Times New Roman" panose="02020603050405020304" pitchFamily="18" charset="0"/>
              <a:ea typeface="Bungee"/>
              <a:cs typeface="Times New Roman" panose="02020603050405020304" pitchFamily="18" charset="0"/>
              <a:sym typeface="Bungee"/>
            </a:endParaRPr>
          </a:p>
        </p:txBody>
      </p:sp>
      <p:pic>
        <p:nvPicPr>
          <p:cNvPr id="16" name="Picture 15" descr="A person and kids reading a book&#10;&#10;Description automatically generated">
            <a:extLst>
              <a:ext uri="{FF2B5EF4-FFF2-40B4-BE49-F238E27FC236}">
                <a16:creationId xmlns:a16="http://schemas.microsoft.com/office/drawing/2014/main" id="{904F4BFD-CCD6-F408-A5F3-8AA78F0AE7D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1009" y1="12152" x2="53860" y2="60194"/>
                        <a14:foregroundMark x1="58552" y1="35608" x2="65590" y2="53250"/>
                        <a14:foregroundMark x1="64884" y1="33791" x2="66095" y2="33105"/>
                        <a14:foregroundMark x1="37109" y1="33387" x2="43971" y2="55591"/>
                        <a14:foregroundMark x1="43971" y1="55591" x2="44223" y2="56036"/>
                        <a14:foregroundMark x1="39985" y1="28099" x2="46493" y2="38111"/>
                        <a14:foregroundMark x1="48058" y1="38958" x2="54818" y2="32297"/>
                        <a14:foregroundMark x1="41978" y1="28825" x2="45964" y2="36738"/>
                        <a14:foregroundMark x1="33375" y1="42430" x2="37462" y2="45741"/>
                        <a14:foregroundMark x1="45787" y1="56439" x2="45005" y2="65886"/>
                        <a14:foregroundMark x1="33905" y1="54623" x2="39758" y2="49778"/>
                        <a14:foregroundMark x1="39758" y1="49778" x2="39808" y2="49778"/>
                        <a14:foregroundMark x1="60040" y1="50061" x2="61680" y2="64514"/>
                        <a14:foregroundMark x1="67154" y1="43803" x2="66019" y2="46992"/>
                        <a14:foregroundMark x1="66978" y1="46023" x2="66801" y2="44772"/>
                        <a14:foregroundMark x1="70358" y1="65604" x2="74168" y2="74768"/>
                        <a14:foregroundMark x1="60116" y1="57570" x2="69601" y2="57085"/>
                        <a14:foregroundMark x1="69601" y1="57085" x2="74697" y2="57126"/>
                        <a14:foregroundMark x1="74697" y1="57126" x2="75050" y2="57408"/>
                        <a14:foregroundMark x1="25580" y1="59790" x2="48133" y2="58660"/>
                        <a14:foregroundMark x1="48133" y1="58660" x2="48234" y2="5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831" y="3662224"/>
            <a:ext cx="5254057" cy="328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2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18C4B-34F1-AF6E-D581-6D44BFB84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205" y="0"/>
            <a:ext cx="9144000" cy="1199249"/>
          </a:xfrm>
        </p:spPr>
        <p:txBody>
          <a:bodyPr/>
          <a:lstStyle/>
          <a:p>
            <a:r>
              <a:rPr lang="en-US" b="1">
                <a:solidFill>
                  <a:srgbClr val="0000CC"/>
                </a:solidFill>
              </a:rPr>
              <a:t>Nhóm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A47CEB-C3BD-7EF3-BE51-70A52827EF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8C5CC-C43B-BABE-6B90-6CA2154017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08" b="6307"/>
          <a:stretch>
            <a:fillRect/>
          </a:stretch>
        </p:blipFill>
        <p:spPr>
          <a:xfrm>
            <a:off x="2155999" y="1199249"/>
            <a:ext cx="7880002" cy="528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4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77428" y="-98289"/>
            <a:ext cx="1264280" cy="5118474"/>
          </a:xfrm>
          <a:prstGeom prst="roundRect">
            <a:avLst>
              <a:gd name="adj" fmla="val 28351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91" b="21153"/>
          <a:stretch/>
        </p:blipFill>
        <p:spPr>
          <a:xfrm>
            <a:off x="6344498" y="1773053"/>
            <a:ext cx="5135525" cy="1320036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 descr="TRƯỜNG TIỂU HỌC VĂN PHONG TỔ CHỨC TẬP HUẤN THỰC HIỆN NỘI DUNG BÀI HỌC STEM  TRONG CTGDPT 2018">
            <a:extLst>
              <a:ext uri="{FF2B5EF4-FFF2-40B4-BE49-F238E27FC236}">
                <a16:creationId xmlns:a16="http://schemas.microsoft.com/office/drawing/2014/main" id="{DE45C5A4-B007-7B2F-DB94-CE1BEBAF1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8" t="4323" r="12162" b="6274"/>
          <a:stretch>
            <a:fillRect/>
          </a:stretch>
        </p:blipFill>
        <p:spPr bwMode="auto">
          <a:xfrm rot="5400000">
            <a:off x="8168061" y="2056623"/>
            <a:ext cx="1611367" cy="525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048F63-EE99-EAB7-F7B6-2CE40D18B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330" y="4012060"/>
            <a:ext cx="5285910" cy="126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112FF-4D2A-FB57-8509-5F1BC36D3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26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48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470"/>
            <a:ext cx="12192000" cy="68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17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537161" y="1239012"/>
            <a:ext cx="79253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Luật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chơi: Các nhóm sử dụng tia số vừa làm để đố 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3991" y="1916608"/>
            <a:ext cx="479356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một số rồi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chỉ ra số liền trước, số liền sau của số đó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594901" y="1956311"/>
            <a:ext cx="489323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Chọn hai số rồi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so sánh hai số 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26615" y="2694975"/>
            <a:ext cx="792532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3.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Nêu phép cộng hoặc phép trừ trong phạm vi 20 rồi đố bạn sử dụng tia 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để tìm kết 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51" y="364952"/>
            <a:ext cx="2391678" cy="8357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rcRect l="16203"/>
          <a:stretch>
            <a:fillRect/>
          </a:stretch>
        </p:blipFill>
        <p:spPr>
          <a:xfrm>
            <a:off x="3336410" y="3473342"/>
            <a:ext cx="6326821" cy="275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97" y="228224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00" y="2903307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77585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82" y="3673928"/>
            <a:ext cx="2333244" cy="3156603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991" y="619199"/>
            <a:ext cx="5639447" cy="347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4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50" y="151122"/>
            <a:ext cx="3541203" cy="3257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119" y="1532238"/>
            <a:ext cx="3979076" cy="2971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921" y="3008682"/>
            <a:ext cx="3696020" cy="3762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33E32-B399-E33B-373B-98A93EF06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970" y="-270807"/>
            <a:ext cx="1202030" cy="18030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937D6B-901B-82AF-1666-251BE1448D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3" y="5399033"/>
            <a:ext cx="1204077" cy="1204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B12409-AE92-3051-A5D6-102176639B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067" y="5399033"/>
            <a:ext cx="1204078" cy="1204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0B6B62-946D-14EF-36E1-D3631D486B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48" y="5419434"/>
            <a:ext cx="1204077" cy="12040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2C34805-990F-EAF0-3004-DA0DE73B1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16" y="-270807"/>
            <a:ext cx="1202030" cy="18030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D21C84-1520-77B6-887D-076E4F67A9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71" y="543785"/>
            <a:ext cx="1074661" cy="16119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0B6B62-946D-14EF-36E1-D3631D486B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21" y="5399032"/>
            <a:ext cx="1204077" cy="12040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0B6B62-946D-14EF-36E1-D3631D486BD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291" y="5378630"/>
            <a:ext cx="1204077" cy="12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79449-9441-77B2-2640-6485F6E8DA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CD5621-B6B4-7D81-904B-D2FE2E6788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nk and blue background with white clouds&#10;&#10;Description automatically generated">
            <a:extLst>
              <a:ext uri="{FF2B5EF4-FFF2-40B4-BE49-F238E27FC236}">
                <a16:creationId xmlns:a16="http://schemas.microsoft.com/office/drawing/2014/main" id="{A75D3CA5-9611-5E14-D4DC-80ECDF80C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001290-1EF8-4806-09D8-F9661C4B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509" y="-360347"/>
            <a:ext cx="6235009" cy="1390636"/>
          </a:xfrm>
          <a:prstGeom prst="rect">
            <a:avLst/>
          </a:prstGeom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3E48C32C-2E8A-9602-8686-16884977BB67}"/>
              </a:ext>
            </a:extLst>
          </p:cNvPr>
          <p:cNvSpPr/>
          <p:nvPr/>
        </p:nvSpPr>
        <p:spPr>
          <a:xfrm>
            <a:off x="5943600" y="-268272"/>
            <a:ext cx="6391909" cy="1390636"/>
          </a:xfrm>
          <a:custGeom>
            <a:avLst/>
            <a:gdLst/>
            <a:ahLst/>
            <a:cxnLst/>
            <a:rect l="l" t="t" r="r" b="b"/>
            <a:pathLst>
              <a:path w="4276800" h="956448">
                <a:moveTo>
                  <a:pt x="0" y="0"/>
                </a:moveTo>
                <a:lnTo>
                  <a:pt x="4276800" y="0"/>
                </a:lnTo>
                <a:lnTo>
                  <a:pt x="4276800" y="956448"/>
                </a:lnTo>
                <a:lnTo>
                  <a:pt x="0" y="9564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F0B1973F-C567-4684-1C7A-ECF20B4FF194}"/>
              </a:ext>
            </a:extLst>
          </p:cNvPr>
          <p:cNvSpPr/>
          <p:nvPr/>
        </p:nvSpPr>
        <p:spPr>
          <a:xfrm>
            <a:off x="10693196" y="1720883"/>
            <a:ext cx="1547279" cy="2258802"/>
          </a:xfrm>
          <a:custGeom>
            <a:avLst/>
            <a:gdLst/>
            <a:ahLst/>
            <a:cxnLst/>
            <a:rect l="l" t="t" r="r" b="b"/>
            <a:pathLst>
              <a:path w="1547279" h="2258802">
                <a:moveTo>
                  <a:pt x="0" y="0"/>
                </a:moveTo>
                <a:lnTo>
                  <a:pt x="1547279" y="0"/>
                </a:lnTo>
                <a:lnTo>
                  <a:pt x="1547279" y="2258802"/>
                </a:lnTo>
                <a:lnTo>
                  <a:pt x="0" y="2258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C8789019-1CBC-C26E-2BFC-0244AA220F75}"/>
              </a:ext>
            </a:extLst>
          </p:cNvPr>
          <p:cNvSpPr/>
          <p:nvPr/>
        </p:nvSpPr>
        <p:spPr>
          <a:xfrm>
            <a:off x="-71754" y="1720883"/>
            <a:ext cx="1547279" cy="2258802"/>
          </a:xfrm>
          <a:custGeom>
            <a:avLst/>
            <a:gdLst/>
            <a:ahLst/>
            <a:cxnLst/>
            <a:rect l="l" t="t" r="r" b="b"/>
            <a:pathLst>
              <a:path w="1547279" h="2258802">
                <a:moveTo>
                  <a:pt x="0" y="0"/>
                </a:moveTo>
                <a:lnTo>
                  <a:pt x="1547279" y="0"/>
                </a:lnTo>
                <a:lnTo>
                  <a:pt x="1547279" y="2258802"/>
                </a:lnTo>
                <a:lnTo>
                  <a:pt x="0" y="22588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 descr="A person and kids reading a book&#10;&#10;Description automatically generated">
            <a:extLst>
              <a:ext uri="{FF2B5EF4-FFF2-40B4-BE49-F238E27FC236}">
                <a16:creationId xmlns:a16="http://schemas.microsoft.com/office/drawing/2014/main" id="{904F4BFD-CCD6-F408-A5F3-8AA78F0AE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1009" y1="12152" x2="53860" y2="60194"/>
                        <a14:foregroundMark x1="58552" y1="35608" x2="65590" y2="53250"/>
                        <a14:foregroundMark x1="64884" y1="33791" x2="66095" y2="33105"/>
                        <a14:foregroundMark x1="37109" y1="33387" x2="43971" y2="55591"/>
                        <a14:foregroundMark x1="43971" y1="55591" x2="44223" y2="56036"/>
                        <a14:foregroundMark x1="39985" y1="28099" x2="46493" y2="38111"/>
                        <a14:foregroundMark x1="48058" y1="38958" x2="54818" y2="32297"/>
                        <a14:foregroundMark x1="41978" y1="28825" x2="45964" y2="36738"/>
                        <a14:foregroundMark x1="33375" y1="42430" x2="37462" y2="45741"/>
                        <a14:foregroundMark x1="45787" y1="56439" x2="45005" y2="65886"/>
                        <a14:foregroundMark x1="33905" y1="54623" x2="39758" y2="49778"/>
                        <a14:foregroundMark x1="39758" y1="49778" x2="39808" y2="49778"/>
                        <a14:foregroundMark x1="60040" y1="50061" x2="61680" y2="64514"/>
                        <a14:foregroundMark x1="67154" y1="43803" x2="66019" y2="46992"/>
                        <a14:foregroundMark x1="66978" y1="46023" x2="66801" y2="44772"/>
                        <a14:foregroundMark x1="70358" y1="65604" x2="74168" y2="74768"/>
                        <a14:foregroundMark x1="60116" y1="57570" x2="69601" y2="57085"/>
                        <a14:foregroundMark x1="69601" y1="57085" x2="74697" y2="57126"/>
                        <a14:foregroundMark x1="74697" y1="57126" x2="75050" y2="57408"/>
                        <a14:foregroundMark x1="25580" y1="59790" x2="48133" y2="58660"/>
                        <a14:foregroundMark x1="48133" y1="58660" x2="48234" y2="5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165" y="2461008"/>
            <a:ext cx="1097321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F77F04-1715-09A1-4C5C-2579785221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7047" y="1560319"/>
            <a:ext cx="1049003" cy="8018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54DB53-A25C-8D86-D77F-4915729610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4022" y="3663660"/>
            <a:ext cx="893155" cy="87753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058A0B-9A9E-5C76-C7DF-F1D7ED8286D5}"/>
              </a:ext>
            </a:extLst>
          </p:cNvPr>
          <p:cNvGrpSpPr/>
          <p:nvPr/>
        </p:nvGrpSpPr>
        <p:grpSpPr>
          <a:xfrm>
            <a:off x="1227555" y="1186443"/>
            <a:ext cx="9568456" cy="2838644"/>
            <a:chOff x="1292730" y="1152699"/>
            <a:chExt cx="9568456" cy="283864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AD22E5-9E24-F2B1-25AC-A248F02952DE}"/>
                </a:ext>
              </a:extLst>
            </p:cNvPr>
            <p:cNvSpPr txBox="1"/>
            <p:nvPr/>
          </p:nvSpPr>
          <p:spPr>
            <a:xfrm>
              <a:off x="1292730" y="1152699"/>
              <a:ext cx="9559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u="none" strike="noStrike" kern="1200" cap="none" spc="0" normalizeH="0" baseline="0" noProof="0" dirty="0" err="1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Cảm</a:t>
              </a:r>
              <a:r>
                <a:rPr kumimoji="0" lang="en-US" sz="8800" b="0" u="none" strike="noStrike" kern="1200" cap="none" spc="0" normalizeH="0" baseline="0" noProof="0" dirty="0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ơn</a:t>
              </a:r>
              <a:r>
                <a:rPr kumimoji="0" lang="en-US" sz="8800" b="0" u="none" strike="noStrike" kern="1200" cap="none" spc="0" normalizeH="0" baseline="0" noProof="0" dirty="0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quý</a:t>
              </a:r>
              <a:r>
                <a:rPr kumimoji="0" lang="en-US" sz="8800" b="0" u="none" strike="noStrike" kern="1200" cap="none" spc="0" normalizeH="0" baseline="0" noProof="0" dirty="0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giám</a:t>
              </a:r>
              <a:r>
                <a:rPr kumimoji="0" lang="en-US" sz="8800" b="0" u="none" strike="noStrike" kern="1200" cap="none" spc="0" normalizeH="0" baseline="0" noProof="0" dirty="0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khảo</a:t>
              </a:r>
              <a:r>
                <a:rPr kumimoji="0" lang="en-US" sz="8800" b="0" u="none" strike="noStrike" kern="1200" cap="none" spc="0" normalizeH="0" baseline="0" noProof="0" dirty="0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đã</a:t>
              </a:r>
              <a:r>
                <a:rPr kumimoji="0" lang="en-US" sz="8800" b="0" u="none" strike="noStrike" kern="1200" cap="none" spc="0" normalizeH="0" baseline="0" noProof="0" dirty="0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lắng</a:t>
              </a:r>
              <a:r>
                <a:rPr kumimoji="0" lang="en-US" sz="8800" b="0" u="none" strike="noStrike" kern="1200" cap="none" spc="0" normalizeH="0" baseline="0" noProof="0" dirty="0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nghe</a:t>
              </a:r>
              <a:r>
                <a:rPr kumimoji="0" lang="en-US" sz="8800" b="0" u="none" strike="noStrike" kern="1200" cap="none" spc="0" normalizeH="0" baseline="0" noProof="0" dirty="0">
                  <a:ln w="2794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Habano" panose="02040603050506020204" pitchFamily="18" charset="0"/>
                </a:rPr>
                <a:t>!</a:t>
              </a:r>
              <a:endParaRPr kumimoji="0" lang="vi-VN" sz="8800" b="0" u="none" strike="noStrike" kern="1200" cap="none" spc="0" normalizeH="0" baseline="0" noProof="0" dirty="0">
                <a:ln w="279400">
                  <a:solidFill>
                    <a:schemeClr val="bg1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Inconsolata Bold" panose="00000809000000000000" pitchFamily="50" charset="-93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7A5816A-F97D-C292-D7E1-1782EDF94F00}"/>
                </a:ext>
              </a:extLst>
            </p:cNvPr>
            <p:cNvSpPr txBox="1"/>
            <p:nvPr/>
          </p:nvSpPr>
          <p:spPr>
            <a:xfrm>
              <a:off x="1301649" y="1190576"/>
              <a:ext cx="9559537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u="none" strike="noStrike" kern="1200" cap="none" spc="0" normalizeH="0" baseline="0" noProof="0" dirty="0" err="1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Cảm</a:t>
              </a:r>
              <a:r>
                <a:rPr kumimoji="0" lang="en-US" sz="8800" b="0" u="none" strike="noStrike" kern="1200" cap="none" spc="0" normalizeH="0" baseline="0" noProof="0" dirty="0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ơn</a:t>
              </a:r>
              <a:r>
                <a:rPr kumimoji="0" lang="en-US" sz="8800" b="0" u="none" strike="noStrike" kern="1200" cap="none" spc="0" normalizeH="0" baseline="0" noProof="0" dirty="0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quý</a:t>
              </a:r>
              <a:r>
                <a:rPr kumimoji="0" lang="en-US" sz="8800" b="0" u="none" strike="noStrike" kern="1200" cap="none" spc="0" normalizeH="0" baseline="0" noProof="0" dirty="0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thầy</a:t>
              </a:r>
              <a:r>
                <a:rPr kumimoji="0" lang="en-US" sz="8800" b="0" u="none" strike="noStrike" kern="1200" cap="none" spc="0" normalizeH="0" noProof="0" dirty="0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noProof="0" dirty="0" err="1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cô</a:t>
              </a:r>
              <a:r>
                <a:rPr kumimoji="0" lang="en-US" sz="8800" b="0" u="none" strike="noStrike" kern="1200" cap="none" spc="0" normalizeH="0" noProof="0" dirty="0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đã</a:t>
              </a:r>
              <a:r>
                <a:rPr kumimoji="0" lang="en-US" sz="8800" b="0" u="none" strike="noStrike" kern="1200" cap="none" spc="0" normalizeH="0" baseline="0" noProof="0" dirty="0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lắng</a:t>
              </a:r>
              <a:r>
                <a:rPr kumimoji="0" lang="en-US" sz="8800" b="0" u="none" strike="noStrike" kern="1200" cap="none" spc="0" normalizeH="0" baseline="0" noProof="0" dirty="0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 </a:t>
              </a:r>
              <a:r>
                <a:rPr kumimoji="0" lang="en-US" sz="8800" b="0" u="none" strike="noStrike" kern="1200" cap="none" spc="0" normalizeH="0" baseline="0" noProof="0" dirty="0" err="1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nghe</a:t>
              </a:r>
              <a:r>
                <a:rPr kumimoji="0" lang="en-US" sz="8800" b="0" u="none" strike="noStrike" kern="1200" cap="none" spc="0" normalizeH="0" baseline="0" noProof="0" dirty="0">
                  <a:ln>
                    <a:noFill/>
                  </a:ln>
                  <a:solidFill>
                    <a:srgbClr val="169E82"/>
                  </a:solidFill>
                  <a:effectLst/>
                  <a:uLnTx/>
                  <a:uFillTx/>
                  <a:latin typeface="#9Slide05 Habano" panose="02040603050506020204" pitchFamily="18" charset="0"/>
                </a:rPr>
                <a:t>!</a:t>
              </a:r>
              <a:endParaRPr kumimoji="0" lang="vi-VN" sz="8800" b="0" u="none" strike="noStrike" kern="1200" cap="none" spc="0" normalizeH="0" baseline="0" noProof="0" dirty="0">
                <a:ln>
                  <a:noFill/>
                </a:ln>
                <a:solidFill>
                  <a:srgbClr val="169E82"/>
                </a:solidFill>
                <a:effectLst/>
                <a:uLnTx/>
                <a:uFillTx/>
                <a:latin typeface="#9Slide03 Inconsolata Bold" panose="00000809000000000000" pitchFamily="50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06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73" y="203686"/>
            <a:ext cx="7672284" cy="4627515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5" y="2900695"/>
            <a:ext cx="2615497" cy="3751006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780" y="2833007"/>
            <a:ext cx="4861219" cy="4108850"/>
          </a:xfrm>
          <a:prstGeom prst="rect">
            <a:avLst/>
          </a:prstGeom>
        </p:spPr>
      </p:pic>
      <p:pic>
        <p:nvPicPr>
          <p:cNvPr id="7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767" y="3671316"/>
            <a:ext cx="2333244" cy="3156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61" y="590631"/>
            <a:ext cx="9848725" cy="3434751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79" y="5026303"/>
            <a:ext cx="1000050" cy="1432908"/>
          </a:xfrm>
          <a:prstGeom prst="rect">
            <a:avLst/>
          </a:prstGeom>
        </p:spPr>
      </p:pic>
      <p:pic>
        <p:nvPicPr>
          <p:cNvPr id="10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0189796" y="228224"/>
            <a:ext cx="1832499" cy="1722046"/>
          </a:xfrm>
          <a:prstGeom prst="rect">
            <a:avLst/>
          </a:prstGeom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29081" cy="14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9081" y="342493"/>
            <a:ext cx="1589139" cy="104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67" y="2197365"/>
            <a:ext cx="369636" cy="6323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41" y="2513541"/>
            <a:ext cx="369636" cy="6323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44" y="2829717"/>
            <a:ext cx="369636" cy="632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08" y="1578162"/>
            <a:ext cx="369636" cy="632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32" y="1608382"/>
            <a:ext cx="369636" cy="6323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359" y="2903082"/>
            <a:ext cx="369636" cy="6323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177" y="3779974"/>
            <a:ext cx="369636" cy="6323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728" y="3145893"/>
            <a:ext cx="369636" cy="6323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8" y="4072711"/>
            <a:ext cx="369636" cy="6323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0003" y="2646899"/>
            <a:ext cx="369636" cy="6323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78" y="5023671"/>
            <a:ext cx="369636" cy="6323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104" y="4485554"/>
            <a:ext cx="369636" cy="6323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69" y="4936052"/>
            <a:ext cx="369636" cy="6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5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 lời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27481375551">
            <a:hlinkClick r:id="" action="ppaction://media"/>
            <a:extLst>
              <a:ext uri="{FF2B5EF4-FFF2-40B4-BE49-F238E27FC236}">
                <a16:creationId xmlns:a16="http://schemas.microsoft.com/office/drawing/2014/main" id="{1C8E194A-FF40-CD9B-E43B-335C44CFE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ời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23294" y="202063"/>
            <a:ext cx="11711709" cy="6382327"/>
          </a:xfrm>
          <a:prstGeom prst="roundRect">
            <a:avLst>
              <a:gd name="adj" fmla="val 306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3350">
                <a:srgbClr val="ADB4CF"/>
              </a:gs>
              <a:gs pos="62826">
                <a:srgbClr val="ADB4CF"/>
              </a:gs>
              <a:gs pos="89375">
                <a:srgbClr val="B9C5DC"/>
              </a:gs>
              <a:gs pos="74000">
                <a:srgbClr val="ADB4CF"/>
              </a:gs>
              <a:gs pos="83000">
                <a:srgbClr val="ADB4C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18295" y="1486937"/>
            <a:ext cx="4313381" cy="4479636"/>
          </a:xfrm>
          <a:prstGeom prst="roundRect">
            <a:avLst>
              <a:gd name="adj" fmla="val 6175"/>
            </a:avLst>
          </a:prstGeom>
          <a:solidFill>
            <a:srgbClr val="777EB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8462" y="1625461"/>
            <a:ext cx="4064362" cy="4221019"/>
          </a:xfrm>
          <a:prstGeom prst="roundRect">
            <a:avLst>
              <a:gd name="adj" fmla="val 617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2257" y="2453869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07508" y="2432770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188" y="2324240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23334" y="2444026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57807" y="2528176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18025" y="2708961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58365" y="4001679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18583" y="4130400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9697" y="4130401"/>
            <a:ext cx="535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9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80643" y="4164812"/>
            <a:ext cx="7961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340444" y="3990361"/>
            <a:ext cx="614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11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19362" y="3910830"/>
            <a:ext cx="6879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12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465" y="5726543"/>
            <a:ext cx="2080148" cy="1001989"/>
            <a:chOff x="3520679" y="799987"/>
            <a:chExt cx="2080148" cy="1001989"/>
          </a:xfrm>
        </p:grpSpPr>
        <p:sp>
          <p:nvSpPr>
            <p:cNvPr id="28" name="Freeform 27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loud 31"/>
            <p:cNvSpPr/>
            <p:nvPr/>
          </p:nvSpPr>
          <p:spPr>
            <a:xfrm>
              <a:off x="3520679" y="1202921"/>
              <a:ext cx="705896" cy="59905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 rot="10800000">
            <a:off x="10030691" y="236393"/>
            <a:ext cx="2062940" cy="974289"/>
            <a:chOff x="3537887" y="799987"/>
            <a:chExt cx="2062940" cy="974289"/>
          </a:xfrm>
        </p:grpSpPr>
        <p:sp>
          <p:nvSpPr>
            <p:cNvPr id="34" name="Freeform 33"/>
            <p:cNvSpPr/>
            <p:nvPr/>
          </p:nvSpPr>
          <p:spPr>
            <a:xfrm>
              <a:off x="3725845" y="799987"/>
              <a:ext cx="1874982" cy="928255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D682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73627" y="946313"/>
              <a:ext cx="1579418" cy="78192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E7D89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976341" y="1048015"/>
              <a:ext cx="1373990" cy="680227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B2C6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83018" y="1136596"/>
              <a:ext cx="1160636" cy="576799"/>
            </a:xfrm>
            <a:custGeom>
              <a:avLst/>
              <a:gdLst>
                <a:gd name="connsiteX0" fmla="*/ 937491 w 1874982"/>
                <a:gd name="connsiteY0" fmla="*/ 0 h 928255"/>
                <a:gd name="connsiteX1" fmla="*/ 1874982 w 1874982"/>
                <a:gd name="connsiteY1" fmla="*/ 928255 h 928255"/>
                <a:gd name="connsiteX2" fmla="*/ 0 w 1874982"/>
                <a:gd name="connsiteY2" fmla="*/ 928255 h 928255"/>
                <a:gd name="connsiteX3" fmla="*/ 937491 w 1874982"/>
                <a:gd name="connsiteY3" fmla="*/ 0 h 92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982" h="928255">
                  <a:moveTo>
                    <a:pt x="937491" y="0"/>
                  </a:moveTo>
                  <a:cubicBezTo>
                    <a:pt x="1455253" y="0"/>
                    <a:pt x="1874982" y="415594"/>
                    <a:pt x="1874982" y="928255"/>
                  </a:cubicBezTo>
                  <a:lnTo>
                    <a:pt x="0" y="928255"/>
                  </a:lnTo>
                  <a:cubicBezTo>
                    <a:pt x="0" y="415594"/>
                    <a:pt x="419729" y="0"/>
                    <a:pt x="937491" y="0"/>
                  </a:cubicBezTo>
                  <a:close/>
                </a:path>
              </a:pathLst>
            </a:custGeom>
            <a:solidFill>
              <a:srgbClr val="A8B2D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Cloud 37"/>
            <p:cNvSpPr/>
            <p:nvPr/>
          </p:nvSpPr>
          <p:spPr>
            <a:xfrm rot="19987329">
              <a:off x="3537887" y="1175221"/>
              <a:ext cx="705896" cy="599055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0" y="-120887"/>
            <a:ext cx="2574732" cy="1883089"/>
          </a:xfrm>
          <a:prstGeom prst="rect">
            <a:avLst/>
          </a:prstGeom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1686638" y="1407101"/>
            <a:ext cx="4089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STEM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58670" y="6185709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3176" y="2586021"/>
            <a:ext cx="56003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TIA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CỦA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EM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27B493-21C6-4D12-A709-FA9066BE0B83}"/>
              </a:ext>
            </a:extLst>
          </p:cNvPr>
          <p:cNvSpPr txBox="1"/>
          <p:nvPr/>
        </p:nvSpPr>
        <p:spPr>
          <a:xfrm>
            <a:off x="246466" y="3518885"/>
            <a:ext cx="6668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(TIẾT 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2)</a:t>
            </a:r>
          </a:p>
        </p:txBody>
      </p:sp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0BEA9F06-B21F-DEFE-ED6F-88BA12875B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19416" r="5305" b="8632"/>
          <a:stretch/>
        </p:blipFill>
        <p:spPr>
          <a:xfrm>
            <a:off x="1" y="0"/>
            <a:ext cx="12246454" cy="6858000"/>
          </a:xfrm>
          <a:prstGeom prst="rect">
            <a:avLst/>
          </a:prstGeo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79AE5B66-B9F1-1974-8E81-F50B4A7DBAC5}"/>
              </a:ext>
            </a:extLst>
          </p:cNvPr>
          <p:cNvSpPr/>
          <p:nvPr/>
        </p:nvSpPr>
        <p:spPr>
          <a:xfrm>
            <a:off x="446567" y="502602"/>
            <a:ext cx="11537001" cy="5972626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08956E0-5FF2-84AF-5562-7828618E6F9F}"/>
              </a:ext>
            </a:extLst>
          </p:cNvPr>
          <p:cNvSpPr txBox="1"/>
          <p:nvPr/>
        </p:nvSpPr>
        <p:spPr>
          <a:xfrm>
            <a:off x="3266250" y="22929"/>
            <a:ext cx="5373714" cy="707886"/>
          </a:xfrm>
          <a:prstGeom prst="rect">
            <a:avLst/>
          </a:prstGeom>
          <a:solidFill>
            <a:srgbClr val="FE2D6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TIÊU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56" name="Google Shape;1606;p54">
            <a:extLst>
              <a:ext uri="{FF2B5EF4-FFF2-40B4-BE49-F238E27FC236}">
                <a16:creationId xmlns:a16="http://schemas.microsoft.com/office/drawing/2014/main" id="{02BC3648-1A8A-6C2B-CD44-E8A80B0AEAF1}"/>
              </a:ext>
            </a:extLst>
          </p:cNvPr>
          <p:cNvCxnSpPr>
            <a:cxnSpLocks/>
            <a:endCxn id="60" idx="1"/>
          </p:cNvCxnSpPr>
          <p:nvPr/>
        </p:nvCxnSpPr>
        <p:spPr>
          <a:xfrm rot="16200000" flipH="1">
            <a:off x="3857708" y="4649429"/>
            <a:ext cx="1036271" cy="81550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7" name="Google Shape;1609;p54">
            <a:extLst>
              <a:ext uri="{FF2B5EF4-FFF2-40B4-BE49-F238E27FC236}">
                <a16:creationId xmlns:a16="http://schemas.microsoft.com/office/drawing/2014/main" id="{9FF1EA0E-A20E-F61B-F2B3-A19948927A74}"/>
              </a:ext>
            </a:extLst>
          </p:cNvPr>
          <p:cNvCxnSpPr>
            <a:cxnSpLocks/>
            <a:endCxn id="60" idx="7"/>
          </p:cNvCxnSpPr>
          <p:nvPr/>
        </p:nvCxnSpPr>
        <p:spPr>
          <a:xfrm rot="5400000">
            <a:off x="7636948" y="4655551"/>
            <a:ext cx="1137022" cy="70250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8" name="Google Shape;1611;p54">
            <a:extLst>
              <a:ext uri="{FF2B5EF4-FFF2-40B4-BE49-F238E27FC236}">
                <a16:creationId xmlns:a16="http://schemas.microsoft.com/office/drawing/2014/main" id="{3D50DD9B-0B17-0A60-FA59-651A810EBD5A}"/>
              </a:ext>
            </a:extLst>
          </p:cNvPr>
          <p:cNvCxnSpPr>
            <a:cxnSpLocks/>
            <a:endCxn id="60" idx="0"/>
          </p:cNvCxnSpPr>
          <p:nvPr/>
        </p:nvCxnSpPr>
        <p:spPr>
          <a:xfrm>
            <a:off x="6238804" y="2730995"/>
            <a:ext cx="80095" cy="2208376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59" name="Google Shape;1614;p54">
            <a:extLst>
              <a:ext uri="{FF2B5EF4-FFF2-40B4-BE49-F238E27FC236}">
                <a16:creationId xmlns:a16="http://schemas.microsoft.com/office/drawing/2014/main" id="{78DC3B35-0C83-2D5A-8214-72D0A5906407}"/>
              </a:ext>
            </a:extLst>
          </p:cNvPr>
          <p:cNvGrpSpPr/>
          <p:nvPr/>
        </p:nvGrpSpPr>
        <p:grpSpPr>
          <a:xfrm>
            <a:off x="4054170" y="4752572"/>
            <a:ext cx="4529458" cy="4529299"/>
            <a:chOff x="2307271" y="2571751"/>
            <a:chExt cx="4529458" cy="4529299"/>
          </a:xfrm>
        </p:grpSpPr>
        <p:sp>
          <p:nvSpPr>
            <p:cNvPr id="60" name="Google Shape;1608;p54">
              <a:extLst>
                <a:ext uri="{FF2B5EF4-FFF2-40B4-BE49-F238E27FC236}">
                  <a16:creationId xmlns:a16="http://schemas.microsoft.com/office/drawing/2014/main" id="{921AA270-3D86-FB36-4710-F15CE0C2CD3B}"/>
                </a:ext>
              </a:extLst>
            </p:cNvPr>
            <p:cNvSpPr/>
            <p:nvPr/>
          </p:nvSpPr>
          <p:spPr>
            <a:xfrm>
              <a:off x="2400750" y="2758550"/>
              <a:ext cx="4342500" cy="43425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" name="Google Shape;1615;p54">
              <a:extLst>
                <a:ext uri="{FF2B5EF4-FFF2-40B4-BE49-F238E27FC236}">
                  <a16:creationId xmlns:a16="http://schemas.microsoft.com/office/drawing/2014/main" id="{1DDC5B76-AE64-B17A-3015-3EAA47EA2899}"/>
                </a:ext>
              </a:extLst>
            </p:cNvPr>
            <p:cNvGrpSpPr/>
            <p:nvPr/>
          </p:nvGrpSpPr>
          <p:grpSpPr>
            <a:xfrm>
              <a:off x="2307271" y="2571751"/>
              <a:ext cx="4529458" cy="2164855"/>
              <a:chOff x="712664" y="3693287"/>
              <a:chExt cx="1460738" cy="698160"/>
            </a:xfrm>
          </p:grpSpPr>
          <p:grpSp>
            <p:nvGrpSpPr>
              <p:cNvPr id="63" name="Google Shape;1616;p54">
                <a:extLst>
                  <a:ext uri="{FF2B5EF4-FFF2-40B4-BE49-F238E27FC236}">
                    <a16:creationId xmlns:a16="http://schemas.microsoft.com/office/drawing/2014/main" id="{6CDFD74C-632C-32FC-1802-5A506260847A}"/>
                  </a:ext>
                </a:extLst>
              </p:cNvPr>
              <p:cNvGrpSpPr/>
              <p:nvPr/>
            </p:nvGrpSpPr>
            <p:grpSpPr>
              <a:xfrm>
                <a:off x="712664" y="3693287"/>
                <a:ext cx="1460738" cy="698160"/>
                <a:chOff x="712664" y="3693025"/>
                <a:chExt cx="1460738" cy="698160"/>
              </a:xfrm>
            </p:grpSpPr>
            <p:sp>
              <p:nvSpPr>
                <p:cNvPr id="133" name="Google Shape;1617;p54">
                  <a:extLst>
                    <a:ext uri="{FF2B5EF4-FFF2-40B4-BE49-F238E27FC236}">
                      <a16:creationId xmlns:a16="http://schemas.microsoft.com/office/drawing/2014/main" id="{E5F31C25-6327-5309-CFA3-A2AAFFD47BF5}"/>
                    </a:ext>
                  </a:extLst>
                </p:cNvPr>
                <p:cNvSpPr/>
                <p:nvPr/>
              </p:nvSpPr>
              <p:spPr>
                <a:xfrm>
                  <a:off x="1940752" y="4098034"/>
                  <a:ext cx="232651" cy="2931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84" h="57312" extrusionOk="0">
                      <a:moveTo>
                        <a:pt x="30704" y="0"/>
                      </a:moveTo>
                      <a:lnTo>
                        <a:pt x="0" y="13745"/>
                      </a:lnTo>
                      <a:cubicBezTo>
                        <a:pt x="6979" y="27270"/>
                        <a:pt x="11042" y="42111"/>
                        <a:pt x="11917" y="57311"/>
                      </a:cubicBezTo>
                      <a:lnTo>
                        <a:pt x="45484" y="57311"/>
                      </a:lnTo>
                      <a:cubicBezTo>
                        <a:pt x="44594" y="37118"/>
                        <a:pt x="39525" y="17683"/>
                        <a:pt x="30704" y="0"/>
                      </a:cubicBezTo>
                      <a:close/>
                    </a:path>
                  </a:pathLst>
                </a:custGeom>
                <a:solidFill>
                  <a:srgbClr val="7205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618;p54">
                  <a:extLst>
                    <a:ext uri="{FF2B5EF4-FFF2-40B4-BE49-F238E27FC236}">
                      <a16:creationId xmlns:a16="http://schemas.microsoft.com/office/drawing/2014/main" id="{AC6044E8-4E1C-CEFF-50E2-3900619DBA60}"/>
                    </a:ext>
                  </a:extLst>
                </p:cNvPr>
                <p:cNvSpPr/>
                <p:nvPr/>
              </p:nvSpPr>
              <p:spPr>
                <a:xfrm>
                  <a:off x="1736852" y="3804671"/>
                  <a:ext cx="360950" cy="36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67" h="71099" extrusionOk="0">
                      <a:moveTo>
                        <a:pt x="18573" y="1"/>
                      </a:moveTo>
                      <a:lnTo>
                        <a:pt x="0" y="28008"/>
                      </a:lnTo>
                      <a:cubicBezTo>
                        <a:pt x="16938" y="38505"/>
                        <a:pt x="30711" y="53395"/>
                        <a:pt x="39863" y="71098"/>
                      </a:cubicBezTo>
                      <a:lnTo>
                        <a:pt x="70567" y="57353"/>
                      </a:lnTo>
                      <a:cubicBezTo>
                        <a:pt x="63753" y="43719"/>
                        <a:pt x="54712" y="31125"/>
                        <a:pt x="43629" y="20042"/>
                      </a:cubicBezTo>
                      <a:cubicBezTo>
                        <a:pt x="36049" y="12449"/>
                        <a:pt x="27642" y="5725"/>
                        <a:pt x="18573" y="1"/>
                      </a:cubicBezTo>
                      <a:close/>
                    </a:path>
                  </a:pathLst>
                </a:custGeom>
                <a:solidFill>
                  <a:srgbClr val="FF69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619;p54">
                  <a:extLst>
                    <a:ext uri="{FF2B5EF4-FFF2-40B4-BE49-F238E27FC236}">
                      <a16:creationId xmlns:a16="http://schemas.microsoft.com/office/drawing/2014/main" id="{7E54D710-8B6F-E21A-C327-4A7592B20C40}"/>
                    </a:ext>
                  </a:extLst>
                </p:cNvPr>
                <p:cNvSpPr/>
                <p:nvPr/>
              </p:nvSpPr>
              <p:spPr>
                <a:xfrm>
                  <a:off x="1443914" y="3693025"/>
                  <a:ext cx="387937" cy="25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43" h="49836" extrusionOk="0">
                      <a:moveTo>
                        <a:pt x="0" y="0"/>
                      </a:moveTo>
                      <a:lnTo>
                        <a:pt x="0" y="33518"/>
                      </a:lnTo>
                      <a:cubicBezTo>
                        <a:pt x="20987" y="33552"/>
                        <a:pt x="40615" y="39518"/>
                        <a:pt x="57270" y="49835"/>
                      </a:cubicBezTo>
                      <a:lnTo>
                        <a:pt x="75843" y="21828"/>
                      </a:lnTo>
                      <a:cubicBezTo>
                        <a:pt x="53339" y="7641"/>
                        <a:pt x="27256" y="28"/>
                        <a:pt x="0" y="0"/>
                      </a:cubicBezTo>
                      <a:close/>
                    </a:path>
                  </a:pathLst>
                </a:custGeom>
                <a:solidFill>
                  <a:srgbClr val="FFC28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620;p54">
                  <a:extLst>
                    <a:ext uri="{FF2B5EF4-FFF2-40B4-BE49-F238E27FC236}">
                      <a16:creationId xmlns:a16="http://schemas.microsoft.com/office/drawing/2014/main" id="{3D2AEBE4-4389-6075-BC0F-FD19CECE6803}"/>
                    </a:ext>
                  </a:extLst>
                </p:cNvPr>
                <p:cNvSpPr/>
                <p:nvPr/>
              </p:nvSpPr>
              <p:spPr>
                <a:xfrm>
                  <a:off x="1054844" y="3693025"/>
                  <a:ext cx="389072" cy="254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65" h="49767" extrusionOk="0">
                      <a:moveTo>
                        <a:pt x="75892" y="0"/>
                      </a:moveTo>
                      <a:cubicBezTo>
                        <a:pt x="48629" y="0"/>
                        <a:pt x="22525" y="7579"/>
                        <a:pt x="1" y="21745"/>
                      </a:cubicBezTo>
                      <a:lnTo>
                        <a:pt x="18574" y="49766"/>
                      </a:lnTo>
                      <a:cubicBezTo>
                        <a:pt x="35250" y="39463"/>
                        <a:pt x="54898" y="33518"/>
                        <a:pt x="75892" y="33518"/>
                      </a:cubicBezTo>
                      <a:lnTo>
                        <a:pt x="76064" y="33518"/>
                      </a:lnTo>
                      <a:lnTo>
                        <a:pt x="76064" y="0"/>
                      </a:lnTo>
                      <a:close/>
                    </a:path>
                  </a:pathLst>
                </a:custGeom>
                <a:solidFill>
                  <a:srgbClr val="71E2B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621;p54">
                  <a:extLst>
                    <a:ext uri="{FF2B5EF4-FFF2-40B4-BE49-F238E27FC236}">
                      <a16:creationId xmlns:a16="http://schemas.microsoft.com/office/drawing/2014/main" id="{415B7667-2438-09A1-7F4D-768A6A68F68F}"/>
                    </a:ext>
                  </a:extLst>
                </p:cNvPr>
                <p:cNvSpPr/>
                <p:nvPr/>
              </p:nvSpPr>
              <p:spPr>
                <a:xfrm>
                  <a:off x="788438" y="3804252"/>
                  <a:ext cx="361411" cy="363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57" h="71126" extrusionOk="0">
                      <a:moveTo>
                        <a:pt x="52084" y="0"/>
                      </a:moveTo>
                      <a:cubicBezTo>
                        <a:pt x="42959" y="5745"/>
                        <a:pt x="34518" y="12490"/>
                        <a:pt x="26904" y="20124"/>
                      </a:cubicBezTo>
                      <a:cubicBezTo>
                        <a:pt x="15828" y="31194"/>
                        <a:pt x="6800" y="43759"/>
                        <a:pt x="0" y="57373"/>
                      </a:cubicBezTo>
                      <a:lnTo>
                        <a:pt x="30704" y="71125"/>
                      </a:lnTo>
                      <a:cubicBezTo>
                        <a:pt x="39870" y="53401"/>
                        <a:pt x="53677" y="38504"/>
                        <a:pt x="70657" y="28021"/>
                      </a:cubicBezTo>
                      <a:lnTo>
                        <a:pt x="52084" y="0"/>
                      </a:lnTo>
                      <a:close/>
                    </a:path>
                  </a:pathLst>
                </a:custGeom>
                <a:solidFill>
                  <a:srgbClr val="B791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622;p54">
                  <a:extLst>
                    <a:ext uri="{FF2B5EF4-FFF2-40B4-BE49-F238E27FC236}">
                      <a16:creationId xmlns:a16="http://schemas.microsoft.com/office/drawing/2014/main" id="{ADEA9DE4-2C7C-BF8F-FA8C-E04EDF11CABA}"/>
                    </a:ext>
                  </a:extLst>
                </p:cNvPr>
                <p:cNvSpPr/>
                <p:nvPr/>
              </p:nvSpPr>
              <p:spPr>
                <a:xfrm>
                  <a:off x="712664" y="4097717"/>
                  <a:ext cx="232830" cy="293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19" h="57367" extrusionOk="0">
                      <a:moveTo>
                        <a:pt x="14814" y="0"/>
                      </a:moveTo>
                      <a:cubicBezTo>
                        <a:pt x="5966" y="17697"/>
                        <a:pt x="890" y="37152"/>
                        <a:pt x="0" y="57366"/>
                      </a:cubicBezTo>
                      <a:lnTo>
                        <a:pt x="33566" y="57366"/>
                      </a:lnTo>
                      <a:cubicBezTo>
                        <a:pt x="34442" y="42152"/>
                        <a:pt x="38511" y="27283"/>
                        <a:pt x="45518" y="13745"/>
                      </a:cubicBezTo>
                      <a:lnTo>
                        <a:pt x="14814" y="0"/>
                      </a:lnTo>
                      <a:close/>
                    </a:path>
                  </a:pathLst>
                </a:custGeom>
                <a:solidFill>
                  <a:srgbClr val="FD9AB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8" name="Google Shape;1623;p54">
                <a:extLst>
                  <a:ext uri="{FF2B5EF4-FFF2-40B4-BE49-F238E27FC236}">
                    <a16:creationId xmlns:a16="http://schemas.microsoft.com/office/drawing/2014/main" id="{60952C6A-9C6D-8903-6A4E-C5959B46D1D2}"/>
                  </a:ext>
                </a:extLst>
              </p:cNvPr>
              <p:cNvGrpSpPr/>
              <p:nvPr/>
            </p:nvGrpSpPr>
            <p:grpSpPr>
              <a:xfrm>
                <a:off x="884610" y="3864082"/>
                <a:ext cx="1118566" cy="527275"/>
                <a:chOff x="890961" y="3865463"/>
                <a:chExt cx="1115221" cy="525698"/>
              </a:xfrm>
            </p:grpSpPr>
            <p:sp>
              <p:nvSpPr>
                <p:cNvPr id="129" name="Google Shape;1624;p54">
                  <a:extLst>
                    <a:ext uri="{FF2B5EF4-FFF2-40B4-BE49-F238E27FC236}">
                      <a16:creationId xmlns:a16="http://schemas.microsoft.com/office/drawing/2014/main" id="{3D4357B5-F983-1C33-4C35-56EF46C44A6E}"/>
                    </a:ext>
                  </a:extLst>
                </p:cNvPr>
                <p:cNvSpPr/>
                <p:nvPr/>
              </p:nvSpPr>
              <p:spPr>
                <a:xfrm>
                  <a:off x="890961" y="4013171"/>
                  <a:ext cx="362006" cy="377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12" h="74043" extrusionOk="0">
                      <a:moveTo>
                        <a:pt x="35180" y="0"/>
                      </a:moveTo>
                      <a:cubicBezTo>
                        <a:pt x="14925" y="18642"/>
                        <a:pt x="1697" y="44814"/>
                        <a:pt x="0" y="74042"/>
                      </a:cubicBezTo>
                      <a:lnTo>
                        <a:pt x="55077" y="74042"/>
                      </a:lnTo>
                      <a:cubicBezTo>
                        <a:pt x="55077" y="59084"/>
                        <a:pt x="61118" y="45545"/>
                        <a:pt x="70912" y="35725"/>
                      </a:cubicBezTo>
                      <a:lnTo>
                        <a:pt x="35180" y="0"/>
                      </a:lnTo>
                      <a:close/>
                    </a:path>
                  </a:pathLst>
                </a:custGeom>
                <a:solidFill>
                  <a:srgbClr val="EFEFEF">
                    <a:alpha val="30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625;p54">
                  <a:extLst>
                    <a:ext uri="{FF2B5EF4-FFF2-40B4-BE49-F238E27FC236}">
                      <a16:creationId xmlns:a16="http://schemas.microsoft.com/office/drawing/2014/main" id="{FAD24396-7D72-ACFE-D693-07AEA7A042A5}"/>
                    </a:ext>
                  </a:extLst>
                </p:cNvPr>
                <p:cNvSpPr/>
                <p:nvPr/>
              </p:nvSpPr>
              <p:spPr>
                <a:xfrm>
                  <a:off x="1645508" y="4013554"/>
                  <a:ext cx="360673" cy="3776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51" h="73968" extrusionOk="0">
                      <a:moveTo>
                        <a:pt x="35567" y="1"/>
                      </a:moveTo>
                      <a:lnTo>
                        <a:pt x="1" y="35560"/>
                      </a:lnTo>
                      <a:cubicBezTo>
                        <a:pt x="9836" y="45388"/>
                        <a:pt x="15912" y="58967"/>
                        <a:pt x="15912" y="73967"/>
                      </a:cubicBezTo>
                      <a:lnTo>
                        <a:pt x="70650" y="73967"/>
                      </a:lnTo>
                      <a:cubicBezTo>
                        <a:pt x="68954" y="44795"/>
                        <a:pt x="55767" y="18643"/>
                        <a:pt x="35567" y="1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626;p54">
                  <a:extLst>
                    <a:ext uri="{FF2B5EF4-FFF2-40B4-BE49-F238E27FC236}">
                      <a16:creationId xmlns:a16="http://schemas.microsoft.com/office/drawing/2014/main" id="{92101FE8-47B1-40CC-701B-8E2BE6DB7636}"/>
                    </a:ext>
                  </a:extLst>
                </p:cNvPr>
                <p:cNvSpPr/>
                <p:nvPr/>
              </p:nvSpPr>
              <p:spPr>
                <a:xfrm>
                  <a:off x="1070568" y="3865463"/>
                  <a:ext cx="756474" cy="330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83" h="64657" extrusionOk="0">
                      <a:moveTo>
                        <a:pt x="74043" y="1"/>
                      </a:moveTo>
                      <a:cubicBezTo>
                        <a:pt x="45518" y="1"/>
                        <a:pt x="19504" y="10966"/>
                        <a:pt x="0" y="28932"/>
                      </a:cubicBezTo>
                      <a:lnTo>
                        <a:pt x="35732" y="64657"/>
                      </a:lnTo>
                      <a:cubicBezTo>
                        <a:pt x="45553" y="54774"/>
                        <a:pt x="59167" y="48663"/>
                        <a:pt x="74208" y="48663"/>
                      </a:cubicBezTo>
                      <a:cubicBezTo>
                        <a:pt x="89215" y="48663"/>
                        <a:pt x="102788" y="54739"/>
                        <a:pt x="112623" y="64567"/>
                      </a:cubicBezTo>
                      <a:lnTo>
                        <a:pt x="148182" y="29008"/>
                      </a:lnTo>
                      <a:cubicBezTo>
                        <a:pt x="128671" y="11008"/>
                        <a:pt x="102623" y="1"/>
                        <a:pt x="74043" y="1"/>
                      </a:cubicBezTo>
                      <a:close/>
                    </a:path>
                  </a:pathLst>
                </a:custGeom>
                <a:solidFill>
                  <a:srgbClr val="EFEFEF">
                    <a:alpha val="67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2" name="Google Shape;1627;p54">
              <a:extLst>
                <a:ext uri="{FF2B5EF4-FFF2-40B4-BE49-F238E27FC236}">
                  <a16:creationId xmlns:a16="http://schemas.microsoft.com/office/drawing/2014/main" id="{1719949D-CC5E-E088-17B8-2EB3F44D1A2D}"/>
                </a:ext>
              </a:extLst>
            </p:cNvPr>
            <p:cNvSpPr/>
            <p:nvPr/>
          </p:nvSpPr>
          <p:spPr>
            <a:xfrm>
              <a:off x="3216150" y="3380750"/>
              <a:ext cx="2711700" cy="2711700"/>
            </a:xfrm>
            <a:prstGeom prst="arc">
              <a:avLst>
                <a:gd name="adj1" fmla="val 10783604"/>
                <a:gd name="adj2" fmla="val 0"/>
              </a:avLst>
            </a:prstGeom>
            <a:noFill/>
            <a:ln w="19050" cap="flat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628;p54">
            <a:extLst>
              <a:ext uri="{FF2B5EF4-FFF2-40B4-BE49-F238E27FC236}">
                <a16:creationId xmlns:a16="http://schemas.microsoft.com/office/drawing/2014/main" id="{26FEDC68-9A70-5099-F005-6B470D930D4C}"/>
              </a:ext>
            </a:extLst>
          </p:cNvPr>
          <p:cNvGrpSpPr/>
          <p:nvPr/>
        </p:nvGrpSpPr>
        <p:grpSpPr>
          <a:xfrm>
            <a:off x="6148815" y="6366508"/>
            <a:ext cx="340168" cy="340168"/>
            <a:chOff x="2676100" y="832575"/>
            <a:chExt cx="483125" cy="483125"/>
          </a:xfrm>
        </p:grpSpPr>
        <p:sp>
          <p:nvSpPr>
            <p:cNvPr id="140" name="Google Shape;1629;p54">
              <a:extLst>
                <a:ext uri="{FF2B5EF4-FFF2-40B4-BE49-F238E27FC236}">
                  <a16:creationId xmlns:a16="http://schemas.microsoft.com/office/drawing/2014/main" id="{BE369D3B-E11B-C751-C8EF-A70BDB00ACD0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630;p54">
              <a:extLst>
                <a:ext uri="{FF2B5EF4-FFF2-40B4-BE49-F238E27FC236}">
                  <a16:creationId xmlns:a16="http://schemas.microsoft.com/office/drawing/2014/main" id="{96AFDDFD-2B07-4EF0-F2F5-3E5274BF2D87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631;p54">
              <a:extLst>
                <a:ext uri="{FF2B5EF4-FFF2-40B4-BE49-F238E27FC236}">
                  <a16:creationId xmlns:a16="http://schemas.microsoft.com/office/drawing/2014/main" id="{834F88ED-2C4E-7B76-DF73-C81105BB7723}"/>
                </a:ext>
              </a:extLst>
            </p:cNvPr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35D74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518;p52">
            <a:extLst>
              <a:ext uri="{FF2B5EF4-FFF2-40B4-BE49-F238E27FC236}">
                <a16:creationId xmlns:a16="http://schemas.microsoft.com/office/drawing/2014/main" id="{15D48468-FF5D-6ECD-F0F0-4F957173352B}"/>
              </a:ext>
            </a:extLst>
          </p:cNvPr>
          <p:cNvSpPr/>
          <p:nvPr/>
        </p:nvSpPr>
        <p:spPr>
          <a:xfrm>
            <a:off x="7713678" y="2416894"/>
            <a:ext cx="3903971" cy="2274138"/>
          </a:xfrm>
          <a:prstGeom prst="roundRect">
            <a:avLst>
              <a:gd name="adj" fmla="val 4298"/>
            </a:avLst>
          </a:prstGeom>
          <a:solidFill>
            <a:srgbClr val="FFC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Phát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triển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năng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lực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giao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tiếp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toán</a:t>
            </a:r>
            <a:r>
              <a:rPr lang="en-US" sz="2400" b="1" ker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học, năng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lực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sử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dụng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công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cụ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,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phương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tiện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học</a:t>
            </a:r>
            <a:r>
              <a:rPr lang="en-US" sz="2400" b="1" ker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toán.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Bồi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dưỡng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phẩm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chất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trách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nhiệm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,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trung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thực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37" name="Google Shape;1518;p52">
            <a:extLst>
              <a:ext uri="{FF2B5EF4-FFF2-40B4-BE49-F238E27FC236}">
                <a16:creationId xmlns:a16="http://schemas.microsoft.com/office/drawing/2014/main" id="{DCAD3BF1-AE8E-D3F6-378A-7B6E000495F5}"/>
              </a:ext>
            </a:extLst>
          </p:cNvPr>
          <p:cNvSpPr/>
          <p:nvPr/>
        </p:nvSpPr>
        <p:spPr>
          <a:xfrm>
            <a:off x="915336" y="2408617"/>
            <a:ext cx="4114144" cy="2228137"/>
          </a:xfrm>
          <a:prstGeom prst="roundRect">
            <a:avLst>
              <a:gd name="adj" fmla="val 4298"/>
            </a:avLst>
          </a:prstGeom>
          <a:solidFill>
            <a:srgbClr val="B79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  <a:sym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Vận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dụng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tia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số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để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xác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định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số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liền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trước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,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số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liền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sau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, so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sánh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các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số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,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thực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hiện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cộng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,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trừ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trong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phạm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vi 20.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  <p:sp>
        <p:nvSpPr>
          <p:cNvPr id="38" name="Google Shape;1518;p52">
            <a:extLst>
              <a:ext uri="{FF2B5EF4-FFF2-40B4-BE49-F238E27FC236}">
                <a16:creationId xmlns:a16="http://schemas.microsoft.com/office/drawing/2014/main" id="{B27DC7E9-5139-2A93-50A9-F1DBD4185CAB}"/>
              </a:ext>
            </a:extLst>
          </p:cNvPr>
          <p:cNvSpPr/>
          <p:nvPr/>
        </p:nvSpPr>
        <p:spPr>
          <a:xfrm>
            <a:off x="4602709" y="856615"/>
            <a:ext cx="3384499" cy="1706702"/>
          </a:xfrm>
          <a:prstGeom prst="roundRect">
            <a:avLst>
              <a:gd name="adj" fmla="val 4298"/>
            </a:avLst>
          </a:prstGeom>
          <a:solidFill>
            <a:srgbClr val="71E2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Nhận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biết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được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tia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số</a:t>
            </a:r>
            <a:r>
              <a:rPr lang="vi-VN" sz="2400" b="1" ker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,</a:t>
            </a:r>
            <a:r>
              <a:rPr lang="en-US" sz="2400" b="1" ker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kết </a:t>
            </a:r>
            <a:r>
              <a:rPr lang="en-US" sz="2400" b="1" kern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hợp</a:t>
            </a:r>
            <a:r>
              <a:rPr lang="en-US" sz="2400" b="1" kern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các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kĩ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năng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mĩ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thuật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để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tạo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tia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 </a:t>
            </a:r>
            <a:r>
              <a:rPr lang="en-US" sz="2400" b="1" kern="0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số</a:t>
            </a:r>
            <a:r>
              <a:rPr lang="en-US" sz="2400" b="1" kern="0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"/>
              </a:rPr>
              <a:t>. 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105359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6769" y="204561"/>
            <a:ext cx="547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pic>
        <p:nvPicPr>
          <p:cNvPr id="2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D2A92500-5391-F23A-2814-70BA6CA79C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4468"/>
            <a:ext cx="11862486" cy="535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36FDD-C23B-3BEA-8666-A0BBF024C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8665"/>
            <a:ext cx="9144000" cy="854718"/>
          </a:xfrm>
        </p:spPr>
        <p:txBody>
          <a:bodyPr/>
          <a:lstStyle/>
          <a:p>
            <a:r>
              <a:rPr lang="en-US" b="1">
                <a:solidFill>
                  <a:srgbClr val="0000CC"/>
                </a:solidFill>
              </a:rPr>
              <a:t>Nhóm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C9A42-BB50-C998-3F5D-652B8DA0C9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F0665-97F6-18F1-4B95-4253BC3D27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38" t="20245" r="29865" b="8608"/>
          <a:stretch>
            <a:fillRect/>
          </a:stretch>
        </p:blipFill>
        <p:spPr>
          <a:xfrm>
            <a:off x="1524000" y="1439605"/>
            <a:ext cx="9552195" cy="49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416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342</Words>
  <Application>Microsoft Office PowerPoint</Application>
  <PresentationFormat>Widescreen</PresentationFormat>
  <Paragraphs>41</Paragraphs>
  <Slides>17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Baloo</vt:lpstr>
      <vt:lpstr>Calibri Light</vt:lpstr>
      <vt:lpstr>Calibri</vt:lpstr>
      <vt:lpstr>Arial</vt:lpstr>
      <vt:lpstr>Cambria</vt:lpstr>
      <vt:lpstr>Matura MT Script Capitals</vt:lpstr>
      <vt:lpstr>Times New Roman</vt:lpstr>
      <vt:lpstr>#9Slide05 Habano</vt:lpstr>
      <vt:lpstr>Roboto</vt:lpstr>
      <vt:lpstr>#9Slide03 Inconsolata Bold</vt:lpstr>
      <vt:lpstr>Roboto Black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Nhóm 1</vt:lpstr>
      <vt:lpstr>Nhóm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Phạm Duyên Duyên</cp:lastModifiedBy>
  <cp:revision>142</cp:revision>
  <dcterms:created xsi:type="dcterms:W3CDTF">2023-04-01T23:44:56Z</dcterms:created>
  <dcterms:modified xsi:type="dcterms:W3CDTF">2025-08-25T09:42:25Z</dcterms:modified>
</cp:coreProperties>
</file>