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532" r:id="rId2"/>
    <p:sldId id="315" r:id="rId3"/>
    <p:sldId id="260" r:id="rId4"/>
    <p:sldId id="572" r:id="rId5"/>
    <p:sldId id="259" r:id="rId6"/>
    <p:sldId id="536" r:id="rId7"/>
    <p:sldId id="538" r:id="rId8"/>
    <p:sldId id="540" r:id="rId9"/>
    <p:sldId id="541" r:id="rId10"/>
    <p:sldId id="563" r:id="rId11"/>
    <p:sldId id="543" r:id="rId12"/>
    <p:sldId id="544" r:id="rId13"/>
    <p:sldId id="545" r:id="rId14"/>
    <p:sldId id="511" r:id="rId15"/>
    <p:sldId id="551" r:id="rId16"/>
    <p:sldId id="552" r:id="rId17"/>
    <p:sldId id="553" r:id="rId18"/>
    <p:sldId id="564" r:id="rId19"/>
    <p:sldId id="554" r:id="rId20"/>
    <p:sldId id="567" r:id="rId21"/>
    <p:sldId id="56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86" autoAdjust="0"/>
  </p:normalViewPr>
  <p:slideViewPr>
    <p:cSldViewPr snapToGrid="0">
      <p:cViewPr varScale="1">
        <p:scale>
          <a:sx n="76" d="100"/>
          <a:sy n="76" d="100"/>
        </p:scale>
        <p:origin x="94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9/13/2025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TÚI HẠT GIỐNG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BÌNH TƯỚI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57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063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6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EAD7333B-7E3D-49C8-807F-13D687A91D1E}" type="slidenum">
              <a:rPr lang="en-US" smtClean="0"/>
              <a:t>21</a:t>
            </a:fld>
            <a:endParaRPr lang="en-US"/>
          </a:p>
        </p:txBody>
      </p:sp>
    </p:spTree>
    <p:extLst>
      <p:ext uri="{BB962C8B-B14F-4D97-AF65-F5344CB8AC3E}">
        <p14:creationId xmlns:p14="http://schemas.microsoft.com/office/powerpoint/2010/main" val="12791129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8.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6.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9/13/2025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9/13/2025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0084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BBC2A4-035D-7A50-6342-5196DC958BC1}"/>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2A49985F-E1AD-F6C2-0F1F-C30015798334}"/>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636987" y="259772"/>
            <a:ext cx="1453415" cy="1453415"/>
          </a:xfrm>
          <a:prstGeom prst="rect">
            <a:avLst/>
          </a:prstGeom>
        </p:spPr>
      </p:pic>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00" r:id="rId28"/>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3.wav"/><Relationship Id="rId1" Type="http://schemas.openxmlformats.org/officeDocument/2006/relationships/slideLayout" Target="../slideLayouts/slideLayout17.xml"/><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audio" Target="NULL"/></Relationships>
</file>

<file path=ppt/slides/_rels/slide12.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audio" Target="NULL"/><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9.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72.png"/><Relationship Id="rId4" Type="http://schemas.openxmlformats.org/officeDocument/2006/relationships/image" Target="../media/image71.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slide" Target="slide1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slide" Target="slide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9.xml"/><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slide" Target="slide1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1.sv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slide" Target="slide2.xml"/><Relationship Id="rId5" Type="http://schemas.openxmlformats.org/officeDocument/2006/relationships/image" Target="../media/image4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5.xml"/><Relationship Id="rId5" Type="http://schemas.openxmlformats.org/officeDocument/2006/relationships/image" Target="../media/image77.png"/><Relationship Id="rId4" Type="http://schemas.openxmlformats.org/officeDocument/2006/relationships/image" Target="../media/image71.sv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4.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slide" Target="slide2.xml"/><Relationship Id="rId5" Type="http://schemas.openxmlformats.org/officeDocument/2006/relationships/image" Target="../media/image45.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slide" Target="slide2.xml"/><Relationship Id="rId5" Type="http://schemas.openxmlformats.org/officeDocument/2006/relationships/image" Target="../media/image45.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2.png"/><Relationship Id="rId3" Type="http://schemas.openxmlformats.org/officeDocument/2006/relationships/image" Target="../media/image49.png"/><Relationship Id="rId7" Type="http://schemas.openxmlformats.org/officeDocument/2006/relationships/image" Target="../media/image27.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sv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5.png"/><Relationship Id="rId7"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36.sv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62.svg"/><Relationship Id="rId11" Type="http://schemas.openxmlformats.org/officeDocument/2006/relationships/audio" Target="../media/audio3.wav"/><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id="{8ED0217E-6BFA-4BB9-BB62-18575C1D5318}"/>
              </a:ext>
            </a:extLst>
          </p:cNvPr>
          <p:cNvPicPr>
            <a:picLocks noChangeAspect="1"/>
          </p:cNvPicPr>
          <p:nvPr/>
        </p:nvPicPr>
        <p:blipFill rotWithShape="1">
          <a:blip r:embed="rId4">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5"/>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id="{B1A34D31-C5FF-4DF7-8289-DCF61D098443}"/>
              </a:ext>
            </a:extLst>
          </p:cNvPr>
          <p:cNvPicPr>
            <a:picLocks noChangeAspect="1"/>
          </p:cNvPicPr>
          <p:nvPr/>
        </p:nvPicPr>
        <p:blipFill>
          <a:blip r:embed="rId6"/>
          <a:stretch>
            <a:fillRect/>
          </a:stretch>
        </p:blipFill>
        <p:spPr>
          <a:xfrm>
            <a:off x="453102" y="2133600"/>
            <a:ext cx="8169348" cy="360914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C0693356-8BC6-E9CB-C56E-744B281CDA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6987" y="259772"/>
            <a:ext cx="1453415" cy="1453415"/>
          </a:xfrm>
          <a:prstGeom prst="rect">
            <a:avLst/>
          </a:prstGeom>
        </p:spPr>
      </p:pic>
    </p:spTree>
    <p:extLst>
      <p:ext uri="{BB962C8B-B14F-4D97-AF65-F5344CB8AC3E}">
        <p14:creationId xmlns:p14="http://schemas.microsoft.com/office/powerpoint/2010/main" val="243197812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mbria" panose="02040503050406030204" pitchFamily="18" charset="0"/>
                <a:ea typeface="Cambria" panose="02040503050406030204" pitchFamily="18" charset="0"/>
                <a:cs typeface="Calibri" panose="020F0502020204030204" pitchFamily="34" charset="0"/>
              </a:rPr>
              <a:t>Đoạn</a:t>
            </a:r>
            <a:r>
              <a:rPr lang="en-US" sz="4400" b="1" dirty="0">
                <a:solidFill>
                  <a:schemeClr val="tx1"/>
                </a:solidFill>
                <a:latin typeface="Cambria" panose="02040503050406030204" pitchFamily="18" charset="0"/>
                <a:ea typeface="Cambria" panose="02040503050406030204" pitchFamily="18" charset="0"/>
                <a:cs typeface="Calibri" panose="020F0502020204030204" pitchFamily="34" charset="0"/>
              </a:rPr>
              <a:t> 1</a:t>
            </a:r>
          </a:p>
        </p:txBody>
      </p:sp>
      <p:sp>
        <p:nvSpPr>
          <p:cNvPr id="4" name="Rectangle 3">
            <a:extLst>
              <a:ext uri="{FF2B5EF4-FFF2-40B4-BE49-F238E27FC236}">
                <a16:creationId xmlns:a16="http://schemas.microsoft.com/office/drawing/2014/main"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Đoạn</a:t>
            </a:r>
            <a:r>
              <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rPr>
              <a:t> 2</a:t>
            </a:r>
          </a:p>
        </p:txBody>
      </p:sp>
      <p:sp>
        <p:nvSpPr>
          <p:cNvPr id="5" name="Rectangle 4">
            <a:extLst>
              <a:ext uri="{FF2B5EF4-FFF2-40B4-BE49-F238E27FC236}">
                <a16:creationId xmlns:a16="http://schemas.microsoft.com/office/drawing/2014/main"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mbria" panose="02040503050406030204" pitchFamily="18" charset="0"/>
                <a:ea typeface="Cambria" panose="02040503050406030204" pitchFamily="18" charset="0"/>
                <a:cs typeface="Calibri" panose="020F0502020204030204" pitchFamily="34" charset="0"/>
              </a:rPr>
              <a:t>Đoạn</a:t>
            </a:r>
            <a:r>
              <a:rPr lang="en-US" sz="4400" b="1" dirty="0">
                <a:solidFill>
                  <a:schemeClr val="bg1"/>
                </a:solidFill>
                <a:latin typeface="Cambria" panose="02040503050406030204" pitchFamily="18" charset="0"/>
                <a:ea typeface="Cambria" panose="02040503050406030204" pitchFamily="18" charset="0"/>
                <a:cs typeface="Calibri" panose="020F0502020204030204" pitchFamily="34" charset="0"/>
              </a:rPr>
              <a:t> 3</a:t>
            </a:r>
          </a:p>
        </p:txBody>
      </p:sp>
      <p:sp>
        <p:nvSpPr>
          <p:cNvPr id="6" name="Rectangle 5">
            <a:extLst>
              <a:ext uri="{FF2B5EF4-FFF2-40B4-BE49-F238E27FC236}">
                <a16:creationId xmlns:a16="http://schemas.microsoft.com/office/drawing/2014/main"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mbria" panose="02040503050406030204" pitchFamily="18" charset="0"/>
                <a:ea typeface="Cambria" panose="02040503050406030204" pitchFamily="18" charset="0"/>
                <a:cs typeface="Calibri" panose="020F0502020204030204" pitchFamily="34" charset="0"/>
              </a:rPr>
              <a:t>Từ</a:t>
            </a:r>
            <a:r>
              <a:rPr lang="en-US" sz="4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0000"/>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srgbClr val="000000"/>
                </a:solidFill>
                <a:latin typeface="Cambria" panose="02040503050406030204" pitchFamily="18" charset="0"/>
                <a:ea typeface="Cambria" panose="02040503050406030204" pitchFamily="18" charset="0"/>
                <a:cs typeface="Calibri" panose="020F0502020204030204" pitchFamily="34" charset="0"/>
              </a:rPr>
              <a:t>đến</a:t>
            </a:r>
            <a:r>
              <a:rPr lang="en-US" sz="4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400" i="1" dirty="0" err="1">
                <a:solidFill>
                  <a:srgbClr val="000000"/>
                </a:solidFill>
                <a:latin typeface="Cambria" panose="02040503050406030204" pitchFamily="18" charset="0"/>
                <a:ea typeface="Cambria" panose="02040503050406030204" pitchFamily="18" charset="0"/>
                <a:cs typeface="Calibri" panose="020F0502020204030204" pitchFamily="34" charset="0"/>
              </a:rPr>
              <a:t>vui</a:t>
            </a:r>
            <a:r>
              <a:rPr lang="en-US" sz="4400"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400" i="1" dirty="0" err="1">
                <a:solidFill>
                  <a:srgbClr val="000000"/>
                </a:solidFill>
                <a:latin typeface="Cambria" panose="02040503050406030204" pitchFamily="18" charset="0"/>
                <a:ea typeface="Cambria" panose="02040503050406030204" pitchFamily="18" charset="0"/>
                <a:cs typeface="Calibri" panose="020F0502020204030204" pitchFamily="34" charset="0"/>
              </a:rPr>
              <a:t>lắm</a:t>
            </a:r>
            <a:endParaRPr lang="en-US" sz="4400" b="1" i="1" dirty="0">
              <a:solidFill>
                <a:srgbClr val="CE3553"/>
              </a:solidFill>
              <a:latin typeface="Cambria" panose="02040503050406030204" pitchFamily="18" charset="0"/>
              <a:ea typeface="Cambria" panose="02040503050406030204" pitchFamily="18" charset="0"/>
              <a:cs typeface="Calibri" panose="020F0502020204030204" pitchFamily="34" charset="0"/>
            </a:endParaRPr>
          </a:p>
        </p:txBody>
      </p:sp>
      <p:sp>
        <p:nvSpPr>
          <p:cNvPr id="7" name="Rectangle 6">
            <a:extLst>
              <a:ext uri="{FF2B5EF4-FFF2-40B4-BE49-F238E27FC236}">
                <a16:creationId xmlns:a16="http://schemas.microsoft.com/office/drawing/2014/main"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mbria" panose="02040503050406030204" pitchFamily="18" charset="0"/>
                <a:ea typeface="Cambria" panose="02040503050406030204" pitchFamily="18" charset="0"/>
                <a:cs typeface="Calibri" panose="020F0502020204030204" pitchFamily="34" charset="0"/>
              </a:rPr>
              <a:t>Tiếp</a:t>
            </a:r>
            <a:r>
              <a:rPr lang="en-US" sz="4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r>
              <a:rPr lang="en-US" sz="4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000000"/>
                </a:solidFill>
                <a:latin typeface="Cambria" panose="02040503050406030204" pitchFamily="18" charset="0"/>
                <a:ea typeface="Cambria" panose="02040503050406030204" pitchFamily="18" charset="0"/>
                <a:cs typeface="Calibri" panose="020F0502020204030204" pitchFamily="34" charset="0"/>
              </a:rPr>
              <a:t>đến</a:t>
            </a:r>
            <a:r>
              <a:rPr lang="en-US" sz="4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i="1" dirty="0" err="1">
                <a:solidFill>
                  <a:srgbClr val="000000"/>
                </a:solidFill>
                <a:latin typeface="Cambria" panose="02040503050406030204" pitchFamily="18" charset="0"/>
                <a:ea typeface="Cambria" panose="02040503050406030204" pitchFamily="18" charset="0"/>
                <a:cs typeface="Calibri" panose="020F0502020204030204" pitchFamily="34" charset="0"/>
              </a:rPr>
              <a:t>nhường</a:t>
            </a:r>
            <a:r>
              <a:rPr lang="en-US" sz="4000"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i="1" dirty="0" err="1">
                <a:solidFill>
                  <a:srgbClr val="000000"/>
                </a:solidFill>
                <a:latin typeface="Cambria" panose="02040503050406030204" pitchFamily="18" charset="0"/>
                <a:ea typeface="Cambria" panose="02040503050406030204" pitchFamily="18" charset="0"/>
                <a:cs typeface="Calibri" panose="020F0502020204030204" pitchFamily="34" charset="0"/>
              </a:rPr>
              <a:t>vai</a:t>
            </a:r>
            <a:r>
              <a:rPr lang="en-US" sz="4000"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i="1" dirty="0" err="1">
                <a:solidFill>
                  <a:srgbClr val="000000"/>
                </a:solidFill>
                <a:latin typeface="Cambria" panose="02040503050406030204" pitchFamily="18" charset="0"/>
                <a:ea typeface="Cambria" panose="02040503050406030204" pitchFamily="18" charset="0"/>
                <a:cs typeface="Calibri" panose="020F0502020204030204" pitchFamily="34" charset="0"/>
              </a:rPr>
              <a:t>chính</a:t>
            </a:r>
            <a:r>
              <a:rPr lang="en-US" sz="4000"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i="1" dirty="0" err="1">
                <a:solidFill>
                  <a:srgbClr val="000000"/>
                </a:solidFill>
                <a:latin typeface="Cambria" panose="02040503050406030204" pitchFamily="18" charset="0"/>
                <a:ea typeface="Cambria" panose="02040503050406030204" pitchFamily="18" charset="0"/>
                <a:cs typeface="Calibri" panose="020F0502020204030204" pitchFamily="34" charset="0"/>
              </a:rPr>
              <a:t>cho</a:t>
            </a:r>
            <a:r>
              <a:rPr lang="en-US" sz="4000"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000" i="1" dirty="0" err="1">
                <a:solidFill>
                  <a:srgbClr val="000000"/>
                </a:solidFill>
                <a:latin typeface="Cambria" panose="02040503050406030204" pitchFamily="18" charset="0"/>
                <a:ea typeface="Cambria" panose="02040503050406030204" pitchFamily="18" charset="0"/>
                <a:cs typeface="Calibri" panose="020F0502020204030204" pitchFamily="34" charset="0"/>
              </a:rPr>
              <a:t>bạn</a:t>
            </a:r>
            <a:endParaRPr lang="en-US" sz="4000" i="1"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mbria" panose="02040503050406030204" pitchFamily="18" charset="0"/>
                <a:ea typeface="Cambria" panose="02040503050406030204" pitchFamily="18" charset="0"/>
                <a:cs typeface="Calibri" panose="020F0502020204030204" pitchFamily="34" charset="0"/>
              </a:rPr>
              <a:t>Còn</a:t>
            </a:r>
            <a:r>
              <a:rPr lang="fr-FR" sz="4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fr-FR" sz="4400" dirty="0" err="1">
                <a:solidFill>
                  <a:srgbClr val="000000"/>
                </a:solidFill>
                <a:latin typeface="Cambria" panose="02040503050406030204" pitchFamily="18" charset="0"/>
                <a:ea typeface="Cambria" panose="02040503050406030204" pitchFamily="18" charset="0"/>
                <a:cs typeface="Calibri" panose="020F0502020204030204" pitchFamily="34" charset="0"/>
              </a:rPr>
              <a:t>lại</a:t>
            </a:r>
            <a:endParaRPr lang="en-US" sz="4400" spc="4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9" name="Group 28">
            <a:extLst>
              <a:ext uri="{FF2B5EF4-FFF2-40B4-BE49-F238E27FC236}">
                <a16:creationId xmlns:a16="http://schemas.microsoft.com/office/drawing/2014/main"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2ED9E709-CC3F-C0C6-755D-67C6CD1D9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987" y="259772"/>
            <a:ext cx="1453415" cy="1453415"/>
          </a:xfrm>
          <a:prstGeom prst="rect">
            <a:avLst/>
          </a:prstGeom>
        </p:spPr>
      </p:pic>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trước</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10039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644333" y="2465308"/>
            <a:ext cx="10356111" cy="439269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FF0000"/>
                </a:solidFill>
                <a:latin typeface="Cambria" panose="02040503050406030204" pitchFamily="18" charset="0"/>
                <a:ea typeface="Cambria" panose="02040503050406030204" pitchFamily="18" charset="0"/>
              </a:rPr>
              <a:t>- Các câu văn thể hiện thái độ của Giét-xi đối với vai diễn công chúa:</a:t>
            </a:r>
          </a:p>
          <a:p>
            <a:pPr lvl="0" algn="just"/>
            <a:r>
              <a:rPr lang="vi-VN" sz="2800" b="1" dirty="0">
                <a:solidFill>
                  <a:srgbClr val="000000"/>
                </a:solidFill>
                <a:latin typeface="Cambria" panose="02040503050406030204" pitchFamily="18" charset="0"/>
                <a:ea typeface="Cambria" panose="02040503050406030204" pitchFamily="18" charset="0"/>
              </a:rPr>
              <a:t>+ "Cảm nhận được ánh mắt ngưỡng mộ của bạn bè, Giét - xi vui lắm."</a:t>
            </a:r>
          </a:p>
          <a:p>
            <a:pPr lvl="0" algn="just"/>
            <a:r>
              <a:rPr lang="vi-VN" sz="2800" b="1" dirty="0">
                <a:solidFill>
                  <a:srgbClr val="000000"/>
                </a:solidFill>
                <a:latin typeface="Cambria" panose="02040503050406030204" pitchFamily="18" charset="0"/>
                <a:ea typeface="Cambria" panose="02040503050406030204" pitchFamily="18" charset="0"/>
              </a:rPr>
              <a:t>+ "Về nhà, Giét - xi hào hứng kể cho mẹ nghe."</a:t>
            </a:r>
          </a:p>
          <a:p>
            <a:pPr lvl="0" algn="just"/>
            <a:r>
              <a:rPr lang="vi-VN" sz="2800" b="1" dirty="0">
                <a:solidFill>
                  <a:srgbClr val="000000"/>
                </a:solidFill>
                <a:latin typeface="Cambria" panose="02040503050406030204" pitchFamily="18" charset="0"/>
                <a:ea typeface="Cambria" panose="02040503050406030204" pitchFamily="18" charset="0"/>
              </a:rPr>
              <a:t>+ "Giét - xi siêng năng luyện tập và nhớ lời thoại rất nhanh". </a:t>
            </a:r>
          </a:p>
          <a:p>
            <a:pPr lvl="0" algn="just"/>
            <a:r>
              <a:rPr lang="vi-VN" sz="2800" b="1" dirty="0">
                <a:solidFill>
                  <a:srgbClr val="FF0000"/>
                </a:solidFill>
                <a:latin typeface="Cambria" panose="02040503050406030204" pitchFamily="18" charset="0"/>
                <a:ea typeface="Cambria" panose="02040503050406030204" pitchFamily="18" charset="0"/>
              </a:rPr>
              <a:t>- Các câu văn thể hiện thái độ của Giét-xi đối với vai diễn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 “Lời cô rất dịu dàng nhưng Giét-xi thấy buồn lắm.”</a:t>
            </a:r>
          </a:p>
        </p:txBody>
      </p:sp>
      <p:grpSp>
        <p:nvGrpSpPr>
          <p:cNvPr id="9" name="Group 8">
            <a:extLst>
              <a:ext uri="{FF2B5EF4-FFF2-40B4-BE49-F238E27FC236}">
                <a16:creationId xmlns:a16="http://schemas.microsoft.com/office/drawing/2014/main" id="{9663773D-6DA7-6543-B3EE-4502D21C7EF0}"/>
              </a:ext>
            </a:extLst>
          </p:cNvPr>
          <p:cNvGrpSpPr/>
          <p:nvPr/>
        </p:nvGrpSpPr>
        <p:grpSpPr>
          <a:xfrm>
            <a:off x="91440" y="-509109"/>
            <a:ext cx="12192000" cy="276963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2185570" y="480715"/>
            <a:ext cx="8106310" cy="1077218"/>
          </a:xfrm>
          <a:prstGeom prst="rect">
            <a:avLst/>
          </a:prstGeom>
          <a:noFill/>
        </p:spPr>
        <p:txBody>
          <a:bodyPr wrap="square">
            <a:spAutoFit/>
          </a:bodyPr>
          <a:lstStyle/>
          <a:p>
            <a:pPr algn="ctr"/>
            <a:r>
              <a:rPr lang="vi-VN" sz="3200" b="1" dirty="0">
                <a:latin typeface="Cambria" panose="02040503050406030204" pitchFamily="18" charset="0"/>
                <a:ea typeface="Cambria" panose="02040503050406030204" pitchFamily="18" charset="0"/>
                <a:cs typeface="Calibri" panose="020F0502020204030204" pitchFamily="34" charset="0"/>
              </a:rPr>
              <a:t>1. Tìm các câu văn thể hiện thái độ của Giét-xi đối với mỗi vai diễn được giao. </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66C121EC-B6B6-6268-3238-2416B0B03C49}"/>
              </a:ext>
            </a:extLst>
          </p:cNvPr>
          <p:cNvSpPr txBox="1"/>
          <p:nvPr/>
        </p:nvSpPr>
        <p:spPr>
          <a:xfrm>
            <a:off x="7810468" y="1749897"/>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587FCA-1724-F05A-7642-53A83F805ED6}"/>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dirty="0">
                <a:solidFill>
                  <a:srgbClr val="000000"/>
                </a:solidFill>
                <a:latin typeface="Cambria" panose="02040503050406030204" pitchFamily="18" charset="0"/>
                <a:ea typeface="Cambria" panose="02040503050406030204" pitchFamily="18" charset="0"/>
              </a:rPr>
              <a:t>“Lời cô rất dịu dàng nhưng Giét-xi thấy buồn lắm. Sao không buồn khi phải nhường vai chính cho bạn!” </a:t>
            </a:r>
          </a:p>
          <a:p>
            <a:pPr lvl="0" algn="just"/>
            <a:r>
              <a:rPr lang="vi-VN" sz="3600" b="1" dirty="0">
                <a:solidFill>
                  <a:srgbClr val="000000"/>
                </a:solidFill>
                <a:latin typeface="Cambria" panose="02040503050406030204" pitchFamily="18" charset="0"/>
                <a:ea typeface="Cambria" panose="02040503050406030204" pitchFamily="18" charset="0"/>
              </a:rPr>
              <a:t>Giét-xi buồn khi phải đổi sang vai người dẫn chuyện vì phải nhường vai chính cho bạn. </a:t>
            </a:r>
          </a:p>
        </p:txBody>
      </p:sp>
      <p:grpSp>
        <p:nvGrpSpPr>
          <p:cNvPr id="7" name="Group 6">
            <a:extLst>
              <a:ext uri="{FF2B5EF4-FFF2-40B4-BE49-F238E27FC236}">
                <a16:creationId xmlns:a16="http://schemas.microsoft.com/office/drawing/2014/main"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60621C-4ECD-5E1C-647E-57648CE1411C}"/>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Picture 8" descr="Seed  premium icon">
            <a:hlinkClick r:id="rId4" action="ppaction://hlinksldjump"/>
            <a:extLst>
              <a:ext uri="{FF2B5EF4-FFF2-40B4-BE49-F238E27FC236}">
                <a16:creationId xmlns:a16="http://schemas.microsoft.com/office/drawing/2014/main"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8C3E1290-91F0-AB5E-4501-C7278E8B0880}"/>
              </a:ext>
            </a:extLst>
          </p:cNvPr>
          <p:cNvSpPr txBox="1"/>
          <p:nvPr/>
        </p:nvSpPr>
        <p:spPr>
          <a:xfrm>
            <a:off x="499730" y="2508220"/>
            <a:ext cx="10675089" cy="2962513"/>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	Khi trò chuyện với mẹ, Giét - xi mới đầu vẫn cảm thấy rất buồn vì bị thay vai diễn, không dám nói với mẹ. Tuy nhiên sau khi nghe được lời mẹ nói, cô bé đã hiểu ra mỗi loài hoa lại có một vẻ đẹp riêng cũng như con người vậy. Vì thế, cô không còn buồn nữa và cảm nhận được giá trị của mình cũng đã được công nhận. </a:t>
            </a:r>
          </a:p>
        </p:txBody>
      </p:sp>
      <p:grpSp>
        <p:nvGrpSpPr>
          <p:cNvPr id="7" name="Group 6">
            <a:extLst>
              <a:ext uri="{FF2B5EF4-FFF2-40B4-BE49-F238E27FC236}">
                <a16:creationId xmlns:a16="http://schemas.microsoft.com/office/drawing/2014/main"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2D986A05-11B9-97EE-3460-15360D2DD953}"/>
                </a:ext>
              </a:extLst>
            </p:cNvPr>
            <p:cNvSpPr txBox="1"/>
            <p:nvPr/>
          </p:nvSpPr>
          <p:spPr>
            <a:xfrm>
              <a:off x="2075380" y="708917"/>
              <a:ext cx="8096036" cy="419341"/>
            </a:xfrm>
            <a:prstGeom prst="rect">
              <a:avLst/>
            </a:prstGeom>
            <a:noFill/>
          </p:spPr>
          <p:txBody>
            <a:bodyPr wrap="square" rtlCol="0">
              <a:spAutoFit/>
            </a:bodyPr>
            <a:lstStyle/>
            <a:p>
              <a:endParaRPr lang="en-US" dirty="0">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mbria" panose="02040503050406030204" pitchFamily="18" charset="0"/>
                <a:ea typeface="Cambria" panose="02040503050406030204" pitchFamily="18" charset="0"/>
                <a:cs typeface="Calibri" panose="020F0502020204030204" pitchFamily="34" charset="0"/>
              </a:rPr>
              <a:t>4. Đoán xem Giét-xi cảm thấy thế nào khi trò chuyện cùng mẹ. </a:t>
            </a:r>
            <a:endParaRPr lang="en-US" sz="3600" b="1" dirty="0">
              <a:latin typeface="Cambria" panose="02040503050406030204" pitchFamily="18" charset="0"/>
              <a:ea typeface="Cambria" panose="020405030504060302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5E13E2A9-1471-85A0-69A5-5289FB2FA161}"/>
              </a:ext>
            </a:extLst>
          </p:cNvPr>
          <p:cNvSpPr txBox="1"/>
          <p:nvPr/>
        </p:nvSpPr>
        <p:spPr>
          <a:xfrm>
            <a:off x="7719028" y="1845972"/>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cuối</a:t>
            </a:r>
            <a:endParaRPr lang="en-US" sz="4000" dirty="0">
              <a:solidFill>
                <a:schemeClr val="accent3">
                  <a:lumMod val="75000"/>
                </a:scheme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	Câu chuyện để lại cho chúng ta thông điệp về vẻ đẹp và giá trị riêng của mỗi người trong cuộc sống. Không có ai là vô giá trị, tầm thường, thấp kém. Chỉ cần chúng ta biết phát huy nó đúng lúc, đúng nơi, đúng chỗ thì chúng vẫn luôn tỏa sáng. </a:t>
            </a: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AF5B6E4-A3FE-DF89-AECF-6299F506B00B}"/>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chuyện</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5"/>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2543606" y="623712"/>
            <a:ext cx="7357391" cy="1193691"/>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prstClr val="black"/>
                </a:solidFill>
                <a:latin typeface="Cambria" panose="02040503050406030204" pitchFamily="18" charset="0"/>
                <a:ea typeface="Cambria" panose="02040503050406030204" pitchFamily="18" charset="0"/>
              </a:rPr>
              <a:t>Trong </a:t>
            </a: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đọc</a:t>
            </a:r>
            <a:r>
              <a:rPr lang="en-US" sz="2800" b="1" dirty="0">
                <a:solidFill>
                  <a:prstClr val="black"/>
                </a:solidFill>
                <a:latin typeface="Cambria" panose="02040503050406030204" pitchFamily="18" charset="0"/>
                <a:ea typeface="Cambria" panose="02040503050406030204" pitchFamily="18" charset="0"/>
              </a:rPr>
              <a:t> Anh </a:t>
            </a:r>
            <a:r>
              <a:rPr lang="en-US" sz="2800" b="1" dirty="0" err="1">
                <a:solidFill>
                  <a:prstClr val="black"/>
                </a:solidFill>
                <a:latin typeface="Cambria" panose="02040503050406030204" pitchFamily="18" charset="0"/>
                <a:ea typeface="Cambria" panose="02040503050406030204" pitchFamily="18" charset="0"/>
              </a:rPr>
              <a:t>em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sinh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đôi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có</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hai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anh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em</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sinh</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đôi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giống</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nhau</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như</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đúc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đó</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là</a:t>
            </a:r>
            <a:r>
              <a:rPr lang="en-US" sz="2800" b="1" dirty="0">
                <a:solidFill>
                  <a:prstClr val="black"/>
                </a:solidFill>
                <a:latin typeface="Cambria" panose="02040503050406030204" pitchFamily="18" charset="0"/>
                <a:ea typeface="Cambria" panose="02040503050406030204" pitchFamily="18" charset="0"/>
              </a:rPr>
              <a:t>:</a:t>
            </a:r>
          </a:p>
        </p:txBody>
      </p:sp>
      <p:sp>
        <p:nvSpPr>
          <p:cNvPr id="29" name="Rectangle: Diagonal Corners Rounded 28">
            <a:extLst>
              <a:ext uri="{FF2B5EF4-FFF2-40B4-BE49-F238E27FC236}">
                <a16:creationId xmlns:a16="http://schemas.microsoft.com/office/drawing/2014/main" id="{3025270F-DE0D-4657-8A2D-591A86A846B7}"/>
              </a:ext>
            </a:extLst>
          </p:cNvPr>
          <p:cNvSpPr/>
          <p:nvPr/>
        </p:nvSpPr>
        <p:spPr>
          <a:xfrm>
            <a:off x="478792" y="5342773"/>
            <a:ext cx="10609763" cy="1125956"/>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4267" b="1" dirty="0">
                <a:solidFill>
                  <a:srgbClr val="0070C0"/>
                </a:solidFill>
                <a:latin typeface="Arial" panose="020B0604020202020204" pitchFamily="34" charset="0"/>
                <a:cs typeface="Arial" panose="020B0604020202020204" pitchFamily="34" charset="0"/>
              </a:rPr>
              <a:t>C. Khánh </a:t>
            </a:r>
            <a:r>
              <a:rPr lang="en-US" sz="4267" b="1" dirty="0" err="1">
                <a:solidFill>
                  <a:srgbClr val="0070C0"/>
                </a:solidFill>
                <a:latin typeface="Arial" panose="020B0604020202020204" pitchFamily="34" charset="0"/>
                <a:cs typeface="Arial" panose="020B0604020202020204" pitchFamily="34" charset="0"/>
              </a:rPr>
              <a:t>và</a:t>
            </a:r>
            <a:r>
              <a:rPr lang="en-US" sz="4267" b="1" dirty="0">
                <a:solidFill>
                  <a:srgbClr val="0070C0"/>
                </a:solidFill>
                <a:latin typeface="Arial" panose="020B0604020202020204" pitchFamily="34" charset="0"/>
                <a:cs typeface="Arial" panose="020B0604020202020204" pitchFamily="34" charset="0"/>
              </a:rPr>
              <a:t> Long</a:t>
            </a:r>
          </a:p>
        </p:txBody>
      </p:sp>
      <p:sp>
        <p:nvSpPr>
          <p:cNvPr id="32" name="Rectangle: Diagonal Corners Rounded 31">
            <a:extLst>
              <a:ext uri="{FF2B5EF4-FFF2-40B4-BE49-F238E27FC236}">
                <a16:creationId xmlns:a16="http://schemas.microsoft.com/office/drawing/2014/main" id="{C5FF93D9-1B38-4D7F-9CBE-6E9A015A74A6}"/>
              </a:ext>
            </a:extLst>
          </p:cNvPr>
          <p:cNvSpPr/>
          <p:nvPr/>
        </p:nvSpPr>
        <p:spPr>
          <a:xfrm>
            <a:off x="487657" y="3825113"/>
            <a:ext cx="10216855" cy="938049"/>
          </a:xfrm>
          <a:prstGeom prst="round2DiagRect">
            <a:avLst>
              <a:gd name="adj1" fmla="val 16667"/>
              <a:gd name="adj2" fmla="val 3241"/>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4267" b="1" dirty="0">
                <a:solidFill>
                  <a:srgbClr val="0070C0"/>
                </a:solidFill>
                <a:latin typeface="Arial" panose="020B0604020202020204" pitchFamily="34" charset="0"/>
                <a:cs typeface="Arial" panose="020B0604020202020204" pitchFamily="34" charset="0"/>
              </a:rPr>
              <a:t>B</a:t>
            </a:r>
            <a:r>
              <a:rPr lang="vi-VN" sz="4267" b="1" dirty="0">
                <a:solidFill>
                  <a:srgbClr val="0070C0"/>
                </a:solidFill>
                <a:latin typeface="Arial" panose="020B0604020202020204" pitchFamily="34" charset="0"/>
                <a:cs typeface="Arial" panose="020B0604020202020204" pitchFamily="34" charset="0"/>
              </a:rPr>
              <a:t>. </a:t>
            </a:r>
            <a:r>
              <a:rPr lang="en-US" sz="4267" b="1" dirty="0">
                <a:solidFill>
                  <a:srgbClr val="0070C0"/>
                </a:solidFill>
                <a:latin typeface="Arial" panose="020B0604020202020204" pitchFamily="34" charset="0"/>
                <a:cs typeface="Arial" panose="020B0604020202020204" pitchFamily="34" charset="0"/>
              </a:rPr>
              <a:t>Khánh </a:t>
            </a:r>
            <a:r>
              <a:rPr lang="en-US" sz="4267" b="1" dirty="0" err="1">
                <a:solidFill>
                  <a:srgbClr val="0070C0"/>
                </a:solidFill>
                <a:latin typeface="Arial" panose="020B0604020202020204" pitchFamily="34" charset="0"/>
                <a:cs typeface="Arial" panose="020B0604020202020204" pitchFamily="34" charset="0"/>
              </a:rPr>
              <a:t>và</a:t>
            </a:r>
            <a:r>
              <a:rPr lang="en-US" sz="4267" b="1" dirty="0">
                <a:solidFill>
                  <a:srgbClr val="0070C0"/>
                </a:solidFill>
                <a:latin typeface="Arial" panose="020B0604020202020204" pitchFamily="34" charset="0"/>
                <a:cs typeface="Arial" panose="020B0604020202020204" pitchFamily="34" charset="0"/>
              </a:rPr>
              <a:t> Vân</a:t>
            </a:r>
            <a:endParaRPr lang="vi-VN" sz="4267" b="1" dirty="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1A435D3-D804-4585-BE14-D3EC36FAAE7B}"/>
              </a:ext>
            </a:extLst>
          </p:cNvPr>
          <p:cNvGrpSpPr/>
          <p:nvPr/>
        </p:nvGrpSpPr>
        <p:grpSpPr>
          <a:xfrm>
            <a:off x="815414" y="389272"/>
            <a:ext cx="1368583" cy="1418623"/>
            <a:chOff x="367387" y="5286110"/>
            <a:chExt cx="1164198" cy="1206765"/>
          </a:xfrm>
        </p:grpSpPr>
        <p:pic>
          <p:nvPicPr>
            <p:cNvPr id="9" name="Picture 2">
              <a:hlinkClick r:id="rId6" action="ppaction://hlinksldjump"/>
              <a:extLst>
                <a:ext uri="{FF2B5EF4-FFF2-40B4-BE49-F238E27FC236}">
                  <a16:creationId xmlns:a16="http://schemas.microsoft.com/office/drawing/2014/main" id="{C3DA2B07-393F-451D-8D98-466263CB31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87" y="5286110"/>
              <a:ext cx="1164198" cy="1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21DF3E-259C-40C1-B589-5E5F70EA3FBD}"/>
                </a:ext>
              </a:extLst>
            </p:cNvPr>
            <p:cNvSpPr txBox="1"/>
            <p:nvPr/>
          </p:nvSpPr>
          <p:spPr>
            <a:xfrm>
              <a:off x="508976" y="6146480"/>
              <a:ext cx="998156" cy="274903"/>
            </a:xfrm>
            <a:prstGeom prst="rect">
              <a:avLst/>
            </a:prstGeom>
            <a:noFill/>
          </p:spPr>
          <p:txBody>
            <a:bodyPr wrap="square" rtlCol="0">
              <a:spAutoFit/>
            </a:bodyPr>
            <a:lstStyle/>
            <a:p>
              <a:pPr defTabSz="914377">
                <a:defRPr/>
              </a:pPr>
              <a:r>
                <a:rPr lang="en-US" sz="1500" b="1" dirty="0" err="1">
                  <a:solidFill>
                    <a:prstClr val="white"/>
                  </a:solidFill>
                  <a:latin typeface="Calibri" panose="020F0502020204030204"/>
                </a:rPr>
                <a:t>Hạt</a:t>
              </a:r>
              <a:r>
                <a:rPr lang="en-US" sz="1500" b="1" dirty="0">
                  <a:solidFill>
                    <a:prstClr val="white"/>
                  </a:solidFill>
                  <a:latin typeface="Calibri" panose="020F0502020204030204"/>
                </a:rPr>
                <a:t> </a:t>
              </a:r>
              <a:r>
                <a:rPr lang="en-US" sz="1500" b="1" dirty="0" err="1">
                  <a:solidFill>
                    <a:prstClr val="white"/>
                  </a:solidFill>
                  <a:latin typeface="Calibri" panose="020F0502020204030204"/>
                </a:rPr>
                <a:t>giống</a:t>
              </a:r>
              <a:endParaRPr lang="en-US" sz="1500" b="1" dirty="0">
                <a:solidFill>
                  <a:prstClr val="white"/>
                </a:solidFill>
                <a:latin typeface="Calibri" panose="020F0502020204030204"/>
              </a:endParaRPr>
            </a:p>
          </p:txBody>
        </p:sp>
      </p:grpSp>
      <p:sp>
        <p:nvSpPr>
          <p:cNvPr id="10" name="Rectangle: Diagonal Corners Rounded 9">
            <a:extLst>
              <a:ext uri="{FF2B5EF4-FFF2-40B4-BE49-F238E27FC236}">
                <a16:creationId xmlns:a16="http://schemas.microsoft.com/office/drawing/2014/main" id="{3D9CB6C6-B311-432E-99E2-B0B44815FE94}"/>
              </a:ext>
            </a:extLst>
          </p:cNvPr>
          <p:cNvSpPr/>
          <p:nvPr/>
        </p:nvSpPr>
        <p:spPr>
          <a:xfrm>
            <a:off x="492035" y="2307452"/>
            <a:ext cx="10404499" cy="938049"/>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4267" b="1" dirty="0">
                <a:solidFill>
                  <a:srgbClr val="0070C0"/>
                </a:solidFill>
                <a:latin typeface="Arial" panose="020B0604020202020204" pitchFamily="34" charset="0"/>
                <a:cs typeface="Arial" panose="020B0604020202020204" pitchFamily="34" charset="0"/>
              </a:rPr>
              <a:t>A. Vân </a:t>
            </a:r>
            <a:r>
              <a:rPr lang="en-US" sz="4267" b="1" dirty="0" err="1">
                <a:solidFill>
                  <a:srgbClr val="0070C0"/>
                </a:solidFill>
                <a:latin typeface="Arial" panose="020B0604020202020204" pitchFamily="34" charset="0"/>
                <a:cs typeface="Arial" panose="020B0604020202020204" pitchFamily="34" charset="0"/>
              </a:rPr>
              <a:t>và</a:t>
            </a:r>
            <a:r>
              <a:rPr lang="en-US" sz="4267" b="1" dirty="0">
                <a:solidFill>
                  <a:srgbClr val="0070C0"/>
                </a:solidFill>
                <a:latin typeface="Arial" panose="020B0604020202020204" pitchFamily="34" charset="0"/>
                <a:cs typeface="Arial" panose="020B0604020202020204" pitchFamily="34" charset="0"/>
              </a:rPr>
              <a:t> Long</a:t>
            </a:r>
          </a:p>
        </p:txBody>
      </p:sp>
    </p:spTree>
    <p:extLst>
      <p:ext uri="{BB962C8B-B14F-4D97-AF65-F5344CB8AC3E}">
        <p14:creationId xmlns:p14="http://schemas.microsoft.com/office/powerpoint/2010/main" val="115247481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0" fill="hold"/>
                                        <p:tgtEl>
                                          <p:spTgt spid="29"/>
                                        </p:tgtEl>
                                        <p:attrNameLst>
                                          <p:attrName>style.color</p:attrName>
                                        </p:attrNameLst>
                                      </p:cBhvr>
                                      <p:to>
                                        <a:srgbClr val="D7F47C"/>
                                      </p:to>
                                    </p:animClr>
                                    <p:animClr clrSpc="rgb" dir="cw">
                                      <p:cBhvr>
                                        <p:cTn id="7" dur="1000" fill="hold"/>
                                        <p:tgtEl>
                                          <p:spTgt spid="29"/>
                                        </p:tgtEl>
                                        <p:attrNameLst>
                                          <p:attrName>fillcolor</p:attrName>
                                        </p:attrNameLst>
                                      </p:cBhvr>
                                      <p:to>
                                        <a:srgbClr val="D7F47C"/>
                                      </p:to>
                                    </p:animClr>
                                    <p:set>
                                      <p:cBhvr>
                                        <p:cTn id="8" dur="1000" fill="hold"/>
                                        <p:tgtEl>
                                          <p:spTgt spid="29"/>
                                        </p:tgtEl>
                                        <p:attrNameLst>
                                          <p:attrName>fill.type</p:attrName>
                                        </p:attrNameLst>
                                      </p:cBhvr>
                                      <p:to>
                                        <p:strVal val="solid"/>
                                      </p:to>
                                    </p:set>
                                    <p:set>
                                      <p:cBhvr>
                                        <p:cTn id="9" dur="1000" fill="hold"/>
                                        <p:tgtEl>
                                          <p:spTgt spid="2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zzer-wrong-answer-gaming-sound-effect-www_tiengdong_com.wav"/>
                                        </p:tgtEl>
                                      </p:cMediaNode>
                                    </p:audio>
                                  </p:subTnLst>
                                </p:cTn>
                              </p:par>
                              <p:par>
                                <p:cTn id="10" presetID="1" presetClass="emph" presetSubtype="2" fill="hold" nodeType="withEffect">
                                  <p:stCondLst>
                                    <p:cond delay="0"/>
                                  </p:stCondLst>
                                  <p:childTnLst>
                                    <p:animClr clrSpc="rgb" dir="cw">
                                      <p:cBhvr>
                                        <p:cTn id="11" dur="2000" fill="hold"/>
                                        <p:tgtEl>
                                          <p:spTgt spid="29"/>
                                        </p:tgtEl>
                                        <p:attrNameLst>
                                          <p:attrName>fillcolor</p:attrName>
                                        </p:attrNameLst>
                                      </p:cBhvr>
                                      <p:to>
                                        <a:schemeClr val="accent2"/>
                                      </p:to>
                                    </p:animClr>
                                    <p:set>
                                      <p:cBhvr>
                                        <p:cTn id="12" dur="2000" fill="hold"/>
                                        <p:tgtEl>
                                          <p:spTgt spid="29"/>
                                        </p:tgtEl>
                                        <p:attrNameLst>
                                          <p:attrName>fill.type</p:attrName>
                                        </p:attrNameLst>
                                      </p:cBhvr>
                                      <p:to>
                                        <p:strVal val="solid"/>
                                      </p:to>
                                    </p:set>
                                    <p:set>
                                      <p:cBhvr>
                                        <p:cTn id="13" dur="20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1000" fill="hold"/>
                                        <p:tgtEl>
                                          <p:spTgt spid="32"/>
                                        </p:tgtEl>
                                        <p:attrNameLst>
                                          <p:attrName>style.color</p:attrName>
                                        </p:attrNameLst>
                                      </p:cBhvr>
                                      <p:to>
                                        <a:srgbClr val="FF0000"/>
                                      </p:to>
                                    </p:animClr>
                                    <p:animClr clrSpc="rgb" dir="cw">
                                      <p:cBhvr>
                                        <p:cTn id="19" dur="1000" fill="hold"/>
                                        <p:tgtEl>
                                          <p:spTgt spid="32"/>
                                        </p:tgtEl>
                                        <p:attrNameLst>
                                          <p:attrName>fillcolor</p:attrName>
                                        </p:attrNameLst>
                                      </p:cBhvr>
                                      <p:to>
                                        <a:srgbClr val="FF0000"/>
                                      </p:to>
                                    </p:animClr>
                                    <p:set>
                                      <p:cBhvr>
                                        <p:cTn id="20" dur="1000" fill="hold"/>
                                        <p:tgtEl>
                                          <p:spTgt spid="32"/>
                                        </p:tgtEl>
                                        <p:attrNameLst>
                                          <p:attrName>fill.type</p:attrName>
                                        </p:attrNameLst>
                                      </p:cBhvr>
                                      <p:to>
                                        <p:strVal val="solid"/>
                                      </p:to>
                                    </p:set>
                                    <p:set>
                                      <p:cBhvr>
                                        <p:cTn id="21" dur="1000" fill="hold"/>
                                        <p:tgtEl>
                                          <p:spTgt spid="32"/>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1000" fill="hold"/>
                                        <p:tgtEl>
                                          <p:spTgt spid="10"/>
                                        </p:tgtEl>
                                        <p:attrNameLst>
                                          <p:attrName>style.color</p:attrName>
                                        </p:attrNameLst>
                                      </p:cBhvr>
                                      <p:to>
                                        <a:srgbClr val="FF0000"/>
                                      </p:to>
                                    </p:animClr>
                                    <p:animClr clrSpc="rgb" dir="cw">
                                      <p:cBhvr>
                                        <p:cTn id="27" dur="1000" fill="hold"/>
                                        <p:tgtEl>
                                          <p:spTgt spid="10"/>
                                        </p:tgtEl>
                                        <p:attrNameLst>
                                          <p:attrName>fillcolor</p:attrName>
                                        </p:attrNameLst>
                                      </p:cBhvr>
                                      <p:to>
                                        <a:srgbClr val="FF0000"/>
                                      </p:to>
                                    </p:animClr>
                                    <p:set>
                                      <p:cBhvr>
                                        <p:cTn id="28" dur="1000" fill="hold"/>
                                        <p:tgtEl>
                                          <p:spTgt spid="10"/>
                                        </p:tgtEl>
                                        <p:attrNameLst>
                                          <p:attrName>fill.type</p:attrName>
                                        </p:attrNameLst>
                                      </p:cBhvr>
                                      <p:to>
                                        <p:strVal val="solid"/>
                                      </p:to>
                                    </p:set>
                                    <p:set>
                                      <p:cBhvr>
                                        <p:cTn id="29" dur="1000" fill="hold"/>
                                        <p:tgtEl>
                                          <p:spTgt spid="1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0"/>
                  </p:tgtEl>
                </p:cond>
              </p:nextCondLst>
            </p:seq>
          </p:childTnLst>
        </p:cTn>
      </p:par>
    </p:tnLst>
    <p:bldLst>
      <p:bldP spid="32"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Line Callout 1 16">
            <a:extLst>
              <a:ext uri="{FF2B5EF4-FFF2-40B4-BE49-F238E27FC236}">
                <a16:creationId xmlns:a16="http://schemas.microsoft.com/office/drawing/2014/main"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5"/>
          <a:stretch>
            <a:fillRect/>
          </a:stretch>
        </p:blipFill>
        <p:spPr>
          <a:xfrm>
            <a:off x="0" y="0"/>
            <a:ext cx="12192000" cy="6858000"/>
          </a:xfrm>
          <a:prstGeom prst="rect">
            <a:avLst/>
          </a:prstGeom>
        </p:spPr>
      </p:pic>
      <p:pic>
        <p:nvPicPr>
          <p:cNvPr id="10" name="Picture 9">
            <a:hlinkClick r:id="rId6" action="ppaction://hlinksldjump"/>
            <a:extLst>
              <a:ext uri="{FF2B5EF4-FFF2-40B4-BE49-F238E27FC236}">
                <a16:creationId xmlns:a16="http://schemas.microsoft.com/office/drawing/2014/main" id="{1EED3046-F559-4BA3-A600-5227237665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38391" y="1"/>
            <a:ext cx="1871932" cy="18719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7951E37-4C96-4619-89E7-AF11820B7B17}"/>
              </a:ext>
            </a:extLst>
          </p:cNvPr>
          <p:cNvSpPr/>
          <p:nvPr/>
        </p:nvSpPr>
        <p:spPr>
          <a:xfrm>
            <a:off x="2002971" y="274320"/>
            <a:ext cx="9492343" cy="1554479"/>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4800" b="1" dirty="0">
                <a:solidFill>
                  <a:prstClr val="black"/>
                </a:solidFill>
              </a:rPr>
              <a:t>Hai </a:t>
            </a:r>
            <a:r>
              <a:rPr lang="en-US" sz="4800" b="1" dirty="0" err="1">
                <a:solidFill>
                  <a:prstClr val="black"/>
                </a:solidFill>
              </a:rPr>
              <a:t>anh</a:t>
            </a:r>
            <a:r>
              <a:rPr lang="en-US" sz="4800" b="1" dirty="0">
                <a:solidFill>
                  <a:prstClr val="black"/>
                </a:solidFill>
              </a:rPr>
              <a:t> </a:t>
            </a:r>
            <a:r>
              <a:rPr lang="en-US" sz="4800" b="1" dirty="0" err="1">
                <a:solidFill>
                  <a:prstClr val="black"/>
                </a:solidFill>
              </a:rPr>
              <a:t>em</a:t>
            </a:r>
            <a:r>
              <a:rPr lang="en-US" sz="4800" b="1" dirty="0">
                <a:solidFill>
                  <a:prstClr val="black"/>
                </a:solidFill>
              </a:rPr>
              <a:t> </a:t>
            </a:r>
            <a:r>
              <a:rPr lang="en-US" sz="4800" b="1" dirty="0" err="1">
                <a:solidFill>
                  <a:prstClr val="black"/>
                </a:solidFill>
              </a:rPr>
              <a:t>sinh</a:t>
            </a:r>
            <a:r>
              <a:rPr lang="en-US" sz="4800" b="1" dirty="0">
                <a:solidFill>
                  <a:prstClr val="black"/>
                </a:solidFill>
              </a:rPr>
              <a:t> </a:t>
            </a:r>
            <a:r>
              <a:rPr lang="en-US" sz="4800" b="1" dirty="0" err="1">
                <a:solidFill>
                  <a:prstClr val="black"/>
                </a:solidFill>
              </a:rPr>
              <a:t>đôi</a:t>
            </a:r>
            <a:r>
              <a:rPr lang="en-US" sz="4800" b="1" dirty="0">
                <a:solidFill>
                  <a:prstClr val="black"/>
                </a:solidFill>
              </a:rPr>
              <a:t> </a:t>
            </a:r>
            <a:r>
              <a:rPr lang="en-US" sz="4800" b="1" dirty="0" err="1">
                <a:solidFill>
                  <a:prstClr val="black"/>
                </a:solidFill>
              </a:rPr>
              <a:t>có</a:t>
            </a:r>
            <a:r>
              <a:rPr lang="en-US" sz="4800" b="1" dirty="0">
                <a:solidFill>
                  <a:prstClr val="black"/>
                </a:solidFill>
              </a:rPr>
              <a:t> </a:t>
            </a:r>
            <a:r>
              <a:rPr lang="en-US" sz="4800" b="1" dirty="0" err="1">
                <a:solidFill>
                  <a:prstClr val="black"/>
                </a:solidFill>
              </a:rPr>
              <a:t>hình</a:t>
            </a:r>
            <a:r>
              <a:rPr lang="en-US" sz="4800" b="1" dirty="0">
                <a:solidFill>
                  <a:prstClr val="black"/>
                </a:solidFill>
              </a:rPr>
              <a:t> </a:t>
            </a:r>
            <a:r>
              <a:rPr lang="en-US" sz="4800" b="1" dirty="0" err="1">
                <a:solidFill>
                  <a:prstClr val="black"/>
                </a:solidFill>
              </a:rPr>
              <a:t>dáng</a:t>
            </a:r>
            <a:r>
              <a:rPr lang="en-US" sz="4800" b="1" dirty="0">
                <a:solidFill>
                  <a:prstClr val="black"/>
                </a:solidFill>
              </a:rPr>
              <a:t> </a:t>
            </a:r>
            <a:r>
              <a:rPr lang="en-US" sz="4800" b="1" dirty="0" err="1">
                <a:solidFill>
                  <a:prstClr val="black"/>
                </a:solidFill>
              </a:rPr>
              <a:t>giống</a:t>
            </a:r>
            <a:r>
              <a:rPr lang="en-US" sz="4800" b="1" dirty="0">
                <a:solidFill>
                  <a:prstClr val="black"/>
                </a:solidFill>
              </a:rPr>
              <a:t> </a:t>
            </a:r>
            <a:r>
              <a:rPr lang="en-US" sz="4800" b="1" dirty="0" err="1">
                <a:solidFill>
                  <a:prstClr val="black"/>
                </a:solidFill>
              </a:rPr>
              <a:t>nhau</a:t>
            </a:r>
            <a:r>
              <a:rPr lang="en-US" sz="4800" b="1" dirty="0">
                <a:solidFill>
                  <a:prstClr val="black"/>
                </a:solidFill>
              </a:rPr>
              <a:t> </a:t>
            </a:r>
            <a:r>
              <a:rPr lang="en-US" sz="4800" b="1" dirty="0" err="1">
                <a:solidFill>
                  <a:prstClr val="black"/>
                </a:solidFill>
              </a:rPr>
              <a:t>thì</a:t>
            </a:r>
            <a:r>
              <a:rPr lang="en-US" sz="4800" b="1" dirty="0">
                <a:solidFill>
                  <a:prstClr val="black"/>
                </a:solidFill>
              </a:rPr>
              <a:t>..?</a:t>
            </a:r>
          </a:p>
        </p:txBody>
      </p:sp>
      <p:sp>
        <p:nvSpPr>
          <p:cNvPr id="12" name="Rectangle: Diagonal Corners Rounded 11">
            <a:extLst>
              <a:ext uri="{FF2B5EF4-FFF2-40B4-BE49-F238E27FC236}">
                <a16:creationId xmlns:a16="http://schemas.microsoft.com/office/drawing/2014/main" id="{0FB797F1-6B62-45C7-A4A0-71DA10E15FB8}"/>
              </a:ext>
            </a:extLst>
          </p:cNvPr>
          <p:cNvSpPr/>
          <p:nvPr/>
        </p:nvSpPr>
        <p:spPr>
          <a:xfrm>
            <a:off x="1074358" y="3744327"/>
            <a:ext cx="9636413" cy="1016399"/>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4400" b="1" dirty="0">
                <a:solidFill>
                  <a:srgbClr val="0070C0"/>
                </a:solidFill>
                <a:latin typeface="Arial" panose="020B0604020202020204" pitchFamily="34" charset="0"/>
                <a:cs typeface="Arial" panose="020B0604020202020204" pitchFamily="34" charset="0"/>
              </a:rPr>
              <a:t>B. </a:t>
            </a:r>
            <a:r>
              <a:rPr lang="en-US" sz="4400" b="1" dirty="0" err="1">
                <a:solidFill>
                  <a:srgbClr val="0070C0"/>
                </a:solidFill>
                <a:latin typeface="Arial" panose="020B0604020202020204" pitchFamily="34" charset="0"/>
                <a:cs typeface="Arial" panose="020B0604020202020204" pitchFamily="34" charset="0"/>
              </a:rPr>
              <a:t>Mỗi</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người</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một</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vẻ</a:t>
            </a:r>
            <a:endParaRPr lang="en-US" sz="4400" b="1" dirty="0">
              <a:solidFill>
                <a:srgbClr val="0070C0"/>
              </a:solidFill>
              <a:latin typeface="Arial" panose="020B0604020202020204" pitchFamily="34" charset="0"/>
              <a:cs typeface="Arial" panose="020B0604020202020204" pitchFamily="34" charset="0"/>
            </a:endParaRPr>
          </a:p>
        </p:txBody>
      </p:sp>
      <p:sp>
        <p:nvSpPr>
          <p:cNvPr id="13" name="Rectangle: Diagonal Corners Rounded 12">
            <a:extLst>
              <a:ext uri="{FF2B5EF4-FFF2-40B4-BE49-F238E27FC236}">
                <a16:creationId xmlns:a16="http://schemas.microsoft.com/office/drawing/2014/main" id="{4D3EB602-9DF2-4B13-967A-9AC446562E38}"/>
              </a:ext>
            </a:extLst>
          </p:cNvPr>
          <p:cNvSpPr/>
          <p:nvPr/>
        </p:nvSpPr>
        <p:spPr>
          <a:xfrm>
            <a:off x="1007435" y="5264295"/>
            <a:ext cx="9985109" cy="1016397"/>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4400" b="1" dirty="0">
                <a:solidFill>
                  <a:srgbClr val="0070C0"/>
                </a:solidFill>
                <a:latin typeface="Arial" panose="020B0604020202020204" pitchFamily="34" charset="0"/>
                <a:cs typeface="Arial" panose="020B0604020202020204" pitchFamily="34" charset="0"/>
              </a:rPr>
              <a:t>C. </a:t>
            </a:r>
            <a:r>
              <a:rPr lang="en-US" sz="4400" b="1" dirty="0" err="1">
                <a:solidFill>
                  <a:srgbClr val="0070C0"/>
                </a:solidFill>
                <a:latin typeface="Arial" panose="020B0604020202020204" pitchFamily="34" charset="0"/>
                <a:cs typeface="Arial" panose="020B0604020202020204" pitchFamily="34" charset="0"/>
              </a:rPr>
              <a:t>Giống</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nhau</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về</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tính</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cách</a:t>
            </a:r>
            <a:endParaRPr lang="en-US" sz="4400" b="1" dirty="0">
              <a:solidFill>
                <a:srgbClr val="0070C0"/>
              </a:solidFill>
              <a:latin typeface="Arial" panose="020B0604020202020204" pitchFamily="34" charset="0"/>
              <a:cs typeface="Arial" panose="020B0604020202020204" pitchFamily="34" charset="0"/>
            </a:endParaRPr>
          </a:p>
        </p:txBody>
      </p:sp>
      <p:sp>
        <p:nvSpPr>
          <p:cNvPr id="14" name="Rectangle: Diagonal Corners Rounded 13">
            <a:extLst>
              <a:ext uri="{FF2B5EF4-FFF2-40B4-BE49-F238E27FC236}">
                <a16:creationId xmlns:a16="http://schemas.microsoft.com/office/drawing/2014/main" id="{2FF6EDE3-C826-401A-85D6-46DFD41D7D50}"/>
              </a:ext>
            </a:extLst>
          </p:cNvPr>
          <p:cNvSpPr/>
          <p:nvPr/>
        </p:nvSpPr>
        <p:spPr>
          <a:xfrm>
            <a:off x="1008978" y="2224359"/>
            <a:ext cx="10683912" cy="1016399"/>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4400" b="1" dirty="0">
                <a:solidFill>
                  <a:srgbClr val="0070C0"/>
                </a:solidFill>
                <a:latin typeface="Arial" panose="020B0604020202020204" pitchFamily="34" charset="0"/>
                <a:cs typeface="Arial" panose="020B0604020202020204" pitchFamily="34" charset="0"/>
              </a:rPr>
              <a:t>A. </a:t>
            </a:r>
            <a:r>
              <a:rPr lang="en-US" sz="4400" b="1" dirty="0" err="1">
                <a:solidFill>
                  <a:srgbClr val="0070C0"/>
                </a:solidFill>
                <a:latin typeface="Arial" panose="020B0604020202020204" pitchFamily="34" charset="0"/>
                <a:cs typeface="Arial" panose="020B0604020202020204" pitchFamily="34" charset="0"/>
              </a:rPr>
              <a:t>Không</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thể</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nhận</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ra</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điểm</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khác</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nhau</a:t>
            </a:r>
            <a:endParaRPr lang="en-US" sz="4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935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0" fill="hold"/>
                                        <p:tgtEl>
                                          <p:spTgt spid="12"/>
                                        </p:tgtEl>
                                        <p:attrNameLst>
                                          <p:attrName>style.color</p:attrName>
                                        </p:attrNameLst>
                                      </p:cBhvr>
                                      <p:to>
                                        <a:srgbClr val="D7F47C"/>
                                      </p:to>
                                    </p:animClr>
                                    <p:animClr clrSpc="rgb" dir="cw">
                                      <p:cBhvr>
                                        <p:cTn id="7" dur="1000" fill="hold"/>
                                        <p:tgtEl>
                                          <p:spTgt spid="12"/>
                                        </p:tgtEl>
                                        <p:attrNameLst>
                                          <p:attrName>fillcolor</p:attrName>
                                        </p:attrNameLst>
                                      </p:cBhvr>
                                      <p:to>
                                        <a:srgbClr val="D7F47C"/>
                                      </p:to>
                                    </p:animClr>
                                    <p:set>
                                      <p:cBhvr>
                                        <p:cTn id="8" dur="1000" fill="hold"/>
                                        <p:tgtEl>
                                          <p:spTgt spid="12"/>
                                        </p:tgtEl>
                                        <p:attrNameLst>
                                          <p:attrName>fill.type</p:attrName>
                                        </p:attrNameLst>
                                      </p:cBhvr>
                                      <p:to>
                                        <p:strVal val="solid"/>
                                      </p:to>
                                    </p:set>
                                    <p:set>
                                      <p:cBhvr>
                                        <p:cTn id="9" dur="1000" fill="hold"/>
                                        <p:tgtEl>
                                          <p:spTgt spid="12"/>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zzer-wrong-answer-gaming-sound-effect-www_tiengdong_com.wav"/>
                                        </p:tgtEl>
                                      </p:cMediaNode>
                                    </p:audio>
                                  </p:subTnLst>
                                </p:cTn>
                              </p:par>
                              <p:par>
                                <p:cTn id="10" presetID="1" presetClass="emph" presetSubtype="2" fill="hold" nodeType="withEffect">
                                  <p:stCondLst>
                                    <p:cond delay="0"/>
                                  </p:stCondLst>
                                  <p:childTnLst>
                                    <p:animClr clrSpc="rgb" dir="cw">
                                      <p:cBhvr>
                                        <p:cTn id="11" dur="2000" fill="hold"/>
                                        <p:tgtEl>
                                          <p:spTgt spid="12"/>
                                        </p:tgtEl>
                                        <p:attrNameLst>
                                          <p:attrName>fillcolor</p:attrName>
                                        </p:attrNameLst>
                                      </p:cBhvr>
                                      <p:to>
                                        <a:schemeClr val="accent2"/>
                                      </p:to>
                                    </p:animClr>
                                    <p:set>
                                      <p:cBhvr>
                                        <p:cTn id="12" dur="2000" fill="hold"/>
                                        <p:tgtEl>
                                          <p:spTgt spid="12"/>
                                        </p:tgtEl>
                                        <p:attrNameLst>
                                          <p:attrName>fill.type</p:attrName>
                                        </p:attrNameLst>
                                      </p:cBhvr>
                                      <p:to>
                                        <p:strVal val="solid"/>
                                      </p:to>
                                    </p:set>
                                    <p:set>
                                      <p:cBhvr>
                                        <p:cTn id="1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1000" fill="hold"/>
                                        <p:tgtEl>
                                          <p:spTgt spid="13"/>
                                        </p:tgtEl>
                                        <p:attrNameLst>
                                          <p:attrName>style.color</p:attrName>
                                        </p:attrNameLst>
                                      </p:cBhvr>
                                      <p:to>
                                        <a:srgbClr val="FF0000"/>
                                      </p:to>
                                    </p:animClr>
                                    <p:animClr clrSpc="rgb" dir="cw">
                                      <p:cBhvr>
                                        <p:cTn id="19" dur="1000" fill="hold"/>
                                        <p:tgtEl>
                                          <p:spTgt spid="13"/>
                                        </p:tgtEl>
                                        <p:attrNameLst>
                                          <p:attrName>fillcolor</p:attrName>
                                        </p:attrNameLst>
                                      </p:cBhvr>
                                      <p:to>
                                        <a:srgbClr val="FF0000"/>
                                      </p:to>
                                    </p:animClr>
                                    <p:set>
                                      <p:cBhvr>
                                        <p:cTn id="20" dur="1000" fill="hold"/>
                                        <p:tgtEl>
                                          <p:spTgt spid="13"/>
                                        </p:tgtEl>
                                        <p:attrNameLst>
                                          <p:attrName>fill.type</p:attrName>
                                        </p:attrNameLst>
                                      </p:cBhvr>
                                      <p:to>
                                        <p:strVal val="solid"/>
                                      </p:to>
                                    </p:set>
                                    <p:set>
                                      <p:cBhvr>
                                        <p:cTn id="21" dur="1000" fill="hold"/>
                                        <p:tgtEl>
                                          <p:spTgt spid="13"/>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1000" fill="hold"/>
                                        <p:tgtEl>
                                          <p:spTgt spid="14"/>
                                        </p:tgtEl>
                                        <p:attrNameLst>
                                          <p:attrName>style.color</p:attrName>
                                        </p:attrNameLst>
                                      </p:cBhvr>
                                      <p:to>
                                        <a:srgbClr val="FF0000"/>
                                      </p:to>
                                    </p:animClr>
                                    <p:animClr clrSpc="rgb" dir="cw">
                                      <p:cBhvr>
                                        <p:cTn id="27" dur="1000" fill="hold"/>
                                        <p:tgtEl>
                                          <p:spTgt spid="14"/>
                                        </p:tgtEl>
                                        <p:attrNameLst>
                                          <p:attrName>fillcolor</p:attrName>
                                        </p:attrNameLst>
                                      </p:cBhvr>
                                      <p:to>
                                        <a:srgbClr val="FF0000"/>
                                      </p:to>
                                    </p:animClr>
                                    <p:set>
                                      <p:cBhvr>
                                        <p:cTn id="28" dur="1000" fill="hold"/>
                                        <p:tgtEl>
                                          <p:spTgt spid="14"/>
                                        </p:tgtEl>
                                        <p:attrNameLst>
                                          <p:attrName>fill.type</p:attrName>
                                        </p:attrNameLst>
                                      </p:cBhvr>
                                      <p:to>
                                        <p:strVal val="solid"/>
                                      </p:to>
                                    </p:set>
                                    <p:set>
                                      <p:cBhvr>
                                        <p:cTn id="29" dur="1000" fill="hold"/>
                                        <p:tgtEl>
                                          <p:spTgt spid="14"/>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5"/>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6EDBC675-06AE-48BC-AB7F-4E0C7F00C9AF}"/>
              </a:ext>
            </a:extLst>
          </p:cNvPr>
          <p:cNvGrpSpPr/>
          <p:nvPr/>
        </p:nvGrpSpPr>
        <p:grpSpPr>
          <a:xfrm>
            <a:off x="154299" y="387383"/>
            <a:ext cx="1694376" cy="1506729"/>
            <a:chOff x="275946" y="681404"/>
            <a:chExt cx="1624516" cy="1444604"/>
          </a:xfrm>
        </p:grpSpPr>
        <p:pic>
          <p:nvPicPr>
            <p:cNvPr id="35" name="Picture 6">
              <a:hlinkClick r:id="rId6" action="ppaction://hlinksldjump"/>
              <a:extLst>
                <a:ext uri="{FF2B5EF4-FFF2-40B4-BE49-F238E27FC236}">
                  <a16:creationId xmlns:a16="http://schemas.microsoft.com/office/drawing/2014/main" id="{4675FC5D-A9B0-4312-BBB4-898377F9C6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946" y="681404"/>
              <a:ext cx="1624516" cy="13744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7003560-6DE9-4E75-8996-AA7716085DFD}"/>
                </a:ext>
              </a:extLst>
            </p:cNvPr>
            <p:cNvSpPr txBox="1"/>
            <p:nvPr/>
          </p:nvSpPr>
          <p:spPr>
            <a:xfrm>
              <a:off x="641885" y="1801413"/>
              <a:ext cx="990514" cy="324595"/>
            </a:xfrm>
            <a:prstGeom prst="rect">
              <a:avLst/>
            </a:prstGeom>
            <a:noFill/>
          </p:spPr>
          <p:txBody>
            <a:bodyPr wrap="square" rtlCol="0">
              <a:spAutoFit/>
            </a:bodyPr>
            <a:lstStyle/>
            <a:p>
              <a:pPr algn="ctr" defTabSz="914377">
                <a:defRPr/>
              </a:pPr>
              <a:r>
                <a:rPr lang="en-US" sz="1600" b="1" dirty="0" err="1">
                  <a:solidFill>
                    <a:prstClr val="black"/>
                  </a:solidFill>
                  <a:latin typeface="Calibri" panose="020F0502020204030204"/>
                </a:rPr>
                <a:t>Phân</a:t>
              </a:r>
              <a:r>
                <a:rPr lang="en-US" sz="1600" b="1" dirty="0">
                  <a:solidFill>
                    <a:prstClr val="black"/>
                  </a:solidFill>
                  <a:latin typeface="Calibri" panose="020F0502020204030204"/>
                </a:rPr>
                <a:t> </a:t>
              </a:r>
              <a:r>
                <a:rPr lang="en-US" sz="1600" b="1" dirty="0" err="1">
                  <a:solidFill>
                    <a:prstClr val="black"/>
                  </a:solidFill>
                  <a:latin typeface="Calibri" panose="020F0502020204030204"/>
                </a:rPr>
                <a:t>bón</a:t>
              </a:r>
              <a:endParaRPr lang="en-US" sz="1600" b="1" dirty="0">
                <a:solidFill>
                  <a:prstClr val="black"/>
                </a:solidFill>
                <a:latin typeface="Calibri" panose="020F0502020204030204"/>
              </a:endParaRPr>
            </a:p>
          </p:txBody>
        </p:sp>
      </p:grpSp>
      <p:sp>
        <p:nvSpPr>
          <p:cNvPr id="12" name="Rectangle: Rounded Corners 11">
            <a:extLst>
              <a:ext uri="{FF2B5EF4-FFF2-40B4-BE49-F238E27FC236}">
                <a16:creationId xmlns:a16="http://schemas.microsoft.com/office/drawing/2014/main" id="{EFC1527E-D2CD-4910-830B-21CE711C85B4}"/>
              </a:ext>
            </a:extLst>
          </p:cNvPr>
          <p:cNvSpPr/>
          <p:nvPr/>
        </p:nvSpPr>
        <p:spPr>
          <a:xfrm>
            <a:off x="1691640" y="475156"/>
            <a:ext cx="10500360" cy="1433515"/>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dirty="0">
                <a:solidFill>
                  <a:prstClr val="black"/>
                </a:solidFill>
                <a:latin typeface="Cambria" panose="02040503050406030204" pitchFamily="18" charset="0"/>
                <a:ea typeface="Cambria" panose="02040503050406030204" pitchFamily="18" charset="0"/>
              </a:rPr>
              <a:t>Long </a:t>
            </a:r>
            <a:r>
              <a:rPr lang="en-US" sz="3600" dirty="0" err="1">
                <a:solidFill>
                  <a:prstClr val="black"/>
                </a:solidFill>
                <a:latin typeface="Cambria" panose="02040503050406030204" pitchFamily="18" charset="0"/>
                <a:ea typeface="Cambria" panose="02040503050406030204" pitchFamily="18" charset="0"/>
              </a:rPr>
              <a:t>thì</a:t>
            </a:r>
            <a:r>
              <a:rPr lang="en-US" sz="3600" dirty="0">
                <a:solidFill>
                  <a:prstClr val="black"/>
                </a:solidFill>
                <a:latin typeface="Cambria" panose="02040503050406030204" pitchFamily="18" charset="0"/>
                <a:ea typeface="Cambria" panose="02040503050406030204" pitchFamily="18" charset="0"/>
              </a:rPr>
              <a:t> (….) Khánh </a:t>
            </a:r>
            <a:r>
              <a:rPr lang="en-US" sz="3600" dirty="0" err="1">
                <a:solidFill>
                  <a:prstClr val="black"/>
                </a:solidFill>
                <a:latin typeface="Cambria" panose="02040503050406030204" pitchFamily="18" charset="0"/>
                <a:ea typeface="Cambria" panose="02040503050406030204" pitchFamily="18" charset="0"/>
              </a:rPr>
              <a:t>thì</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nhanh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nhảu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sao</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nhầm</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được</a:t>
            </a:r>
            <a:r>
              <a:rPr lang="en-US" sz="3600" dirty="0">
                <a:solidFill>
                  <a:prstClr val="black"/>
                </a:solidFill>
                <a:latin typeface="Cambria" panose="02040503050406030204" pitchFamily="18" charset="0"/>
                <a:ea typeface="Cambria" panose="02040503050406030204" pitchFamily="18" charset="0"/>
              </a:rPr>
              <a:t>.</a:t>
            </a:r>
          </a:p>
          <a:p>
            <a:pPr defTabSz="914377">
              <a:defRPr/>
            </a:pP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ngữ</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hợp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điền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là</a:t>
            </a:r>
            <a:r>
              <a:rPr lang="en-US" sz="3600" b="1" dirty="0">
                <a:solidFill>
                  <a:prstClr val="black"/>
                </a:solidFill>
                <a:latin typeface="Cambria" panose="02040503050406030204" pitchFamily="18" charset="0"/>
                <a:ea typeface="Cambria" panose="02040503050406030204" pitchFamily="18" charset="0"/>
              </a:rPr>
              <a:t>:</a:t>
            </a:r>
          </a:p>
        </p:txBody>
      </p:sp>
      <p:sp>
        <p:nvSpPr>
          <p:cNvPr id="13" name="Rectangle: Diagonal Corners Rounded 12">
            <a:extLst>
              <a:ext uri="{FF2B5EF4-FFF2-40B4-BE49-F238E27FC236}">
                <a16:creationId xmlns:a16="http://schemas.microsoft.com/office/drawing/2014/main" id="{40BA39C9-C37A-46F3-A93A-4F23C9F20F02}"/>
              </a:ext>
            </a:extLst>
          </p:cNvPr>
          <p:cNvSpPr/>
          <p:nvPr/>
        </p:nvSpPr>
        <p:spPr>
          <a:xfrm>
            <a:off x="552523" y="5520839"/>
            <a:ext cx="11003280" cy="1045027"/>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4400" b="1" dirty="0">
                <a:solidFill>
                  <a:srgbClr val="0070C0"/>
                </a:solidFill>
                <a:latin typeface="Arial" panose="020B0604020202020204" pitchFamily="34" charset="0"/>
                <a:cs typeface="Arial" panose="020B0604020202020204" pitchFamily="34" charset="0"/>
              </a:rPr>
              <a:t>C. </a:t>
            </a:r>
            <a:r>
              <a:rPr lang="en-US" sz="4400" b="1" dirty="0" err="1">
                <a:solidFill>
                  <a:srgbClr val="0070C0"/>
                </a:solidFill>
                <a:latin typeface="Arial" panose="020B0604020202020204" pitchFamily="34" charset="0"/>
                <a:cs typeface="Arial" panose="020B0604020202020204" pitchFamily="34" charset="0"/>
              </a:rPr>
              <a:t>chậm</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rãi</a:t>
            </a:r>
            <a:endParaRPr lang="en-US" sz="4400" b="1" dirty="0">
              <a:solidFill>
                <a:srgbClr val="0070C0"/>
              </a:solidFill>
              <a:latin typeface="Arial" panose="020B0604020202020204" pitchFamily="34" charset="0"/>
              <a:cs typeface="Arial" panose="020B0604020202020204" pitchFamily="34" charset="0"/>
            </a:endParaRPr>
          </a:p>
        </p:txBody>
      </p:sp>
      <p:sp>
        <p:nvSpPr>
          <p:cNvPr id="14" name="Rectangle: Diagonal Corners Rounded 13">
            <a:extLst>
              <a:ext uri="{FF2B5EF4-FFF2-40B4-BE49-F238E27FC236}">
                <a16:creationId xmlns:a16="http://schemas.microsoft.com/office/drawing/2014/main" id="{0B18C344-45D2-41DC-90C8-A09CD6D78620}"/>
              </a:ext>
            </a:extLst>
          </p:cNvPr>
          <p:cNvSpPr/>
          <p:nvPr/>
        </p:nvSpPr>
        <p:spPr>
          <a:xfrm>
            <a:off x="535975" y="3851297"/>
            <a:ext cx="11003280" cy="1045027"/>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4400" b="1" dirty="0">
                <a:solidFill>
                  <a:srgbClr val="0070C0"/>
                </a:solidFill>
                <a:latin typeface="Arial" panose="020B0604020202020204" pitchFamily="34" charset="0"/>
                <a:cs typeface="Arial" panose="020B0604020202020204" pitchFamily="34" charset="0"/>
              </a:rPr>
              <a:t>B. </a:t>
            </a:r>
            <a:r>
              <a:rPr lang="en-US" sz="4400" b="1" dirty="0" err="1">
                <a:solidFill>
                  <a:srgbClr val="0070C0"/>
                </a:solidFill>
                <a:latin typeface="Arial" panose="020B0604020202020204" pitchFamily="34" charset="0"/>
                <a:cs typeface="Arial" panose="020B0604020202020204" pitchFamily="34" charset="0"/>
              </a:rPr>
              <a:t>chậm</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chạp</a:t>
            </a:r>
            <a:endParaRPr lang="en-US" sz="4400" b="1" dirty="0">
              <a:solidFill>
                <a:srgbClr val="0070C0"/>
              </a:solidFill>
              <a:latin typeface="Arial" panose="020B0604020202020204" pitchFamily="34" charset="0"/>
              <a:cs typeface="Arial" panose="020B0604020202020204" pitchFamily="34" charset="0"/>
            </a:endParaRPr>
          </a:p>
        </p:txBody>
      </p:sp>
      <p:sp>
        <p:nvSpPr>
          <p:cNvPr id="15" name="Rectangle: Diagonal Corners Rounded 14">
            <a:extLst>
              <a:ext uri="{FF2B5EF4-FFF2-40B4-BE49-F238E27FC236}">
                <a16:creationId xmlns:a16="http://schemas.microsoft.com/office/drawing/2014/main" id="{D74E08AC-0892-49C2-8A7A-586FF9731341}"/>
              </a:ext>
            </a:extLst>
          </p:cNvPr>
          <p:cNvSpPr/>
          <p:nvPr/>
        </p:nvSpPr>
        <p:spPr>
          <a:xfrm>
            <a:off x="492035" y="2307451"/>
            <a:ext cx="11003280" cy="1045027"/>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4400" b="1" dirty="0">
                <a:solidFill>
                  <a:srgbClr val="0070C0"/>
                </a:solidFill>
                <a:latin typeface="Arial" panose="020B0604020202020204" pitchFamily="34" charset="0"/>
                <a:cs typeface="Arial" panose="020B0604020202020204" pitchFamily="34" charset="0"/>
              </a:rPr>
              <a:t>A. </a:t>
            </a:r>
            <a:r>
              <a:rPr lang="en-US" sz="4400" b="1" dirty="0" err="1">
                <a:solidFill>
                  <a:srgbClr val="0070C0"/>
                </a:solidFill>
                <a:latin typeface="Arial" panose="020B0604020202020204" pitchFamily="34" charset="0"/>
                <a:cs typeface="Arial" panose="020B0604020202020204" pitchFamily="34" charset="0"/>
              </a:rPr>
              <a:t>vui</a:t>
            </a:r>
            <a:r>
              <a:rPr lang="en-US" sz="4400" b="1" dirty="0">
                <a:solidFill>
                  <a:srgbClr val="0070C0"/>
                </a:solidFill>
                <a:latin typeface="Arial" panose="020B0604020202020204" pitchFamily="34" charset="0"/>
                <a:cs typeface="Arial" panose="020B0604020202020204" pitchFamily="34" charset="0"/>
              </a:rPr>
              <a:t> </a:t>
            </a:r>
            <a:r>
              <a:rPr lang="en-US" sz="4400" b="1" dirty="0" err="1">
                <a:solidFill>
                  <a:srgbClr val="0070C0"/>
                </a:solidFill>
                <a:latin typeface="Arial" panose="020B0604020202020204" pitchFamily="34" charset="0"/>
                <a:cs typeface="Arial" panose="020B0604020202020204" pitchFamily="34" charset="0"/>
              </a:rPr>
              <a:t>vẻ</a:t>
            </a:r>
            <a:endParaRPr lang="en-US" sz="4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48078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1000" fill="hold"/>
                                        <p:tgtEl>
                                          <p:spTgt spid="13"/>
                                        </p:tgtEl>
                                        <p:attrNameLst>
                                          <p:attrName>style.color</p:attrName>
                                        </p:attrNameLst>
                                      </p:cBhvr>
                                      <p:to>
                                        <a:srgbClr val="D7F47C"/>
                                      </p:to>
                                    </p:animClr>
                                    <p:animClr clrSpc="rgb" dir="cw">
                                      <p:cBhvr>
                                        <p:cTn id="7" dur="1000" fill="hold"/>
                                        <p:tgtEl>
                                          <p:spTgt spid="13"/>
                                        </p:tgtEl>
                                        <p:attrNameLst>
                                          <p:attrName>fillcolor</p:attrName>
                                        </p:attrNameLst>
                                      </p:cBhvr>
                                      <p:to>
                                        <a:srgbClr val="D7F47C"/>
                                      </p:to>
                                    </p:animClr>
                                    <p:set>
                                      <p:cBhvr>
                                        <p:cTn id="8" dur="1000" fill="hold"/>
                                        <p:tgtEl>
                                          <p:spTgt spid="13"/>
                                        </p:tgtEl>
                                        <p:attrNameLst>
                                          <p:attrName>fill.type</p:attrName>
                                        </p:attrNameLst>
                                      </p:cBhvr>
                                      <p:to>
                                        <p:strVal val="solid"/>
                                      </p:to>
                                    </p:set>
                                    <p:set>
                                      <p:cBhvr>
                                        <p:cTn id="9" dur="1000" fill="hold"/>
                                        <p:tgtEl>
                                          <p:spTgt spid="1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Buzzer-wrong-answer-gaming-sound-effect-www_tiengdong_com.wav"/>
                                        </p:tgtEl>
                                      </p:cMediaNode>
                                    </p:audio>
                                  </p:subTnLst>
                                </p:cTn>
                              </p:par>
                              <p:par>
                                <p:cTn id="10" presetID="1" presetClass="emph" presetSubtype="2" fill="hold" nodeType="withEffect">
                                  <p:stCondLst>
                                    <p:cond delay="0"/>
                                  </p:stCondLst>
                                  <p:childTnLst>
                                    <p:animClr clrSpc="rgb" dir="cw">
                                      <p:cBhvr>
                                        <p:cTn id="11" dur="2000" fill="hold"/>
                                        <p:tgtEl>
                                          <p:spTgt spid="13"/>
                                        </p:tgtEl>
                                        <p:attrNameLst>
                                          <p:attrName>fillcolor</p:attrName>
                                        </p:attrNameLst>
                                      </p:cBhvr>
                                      <p:to>
                                        <a:schemeClr val="accent2"/>
                                      </p:to>
                                    </p:animClr>
                                    <p:set>
                                      <p:cBhvr>
                                        <p:cTn id="12" dur="2000" fill="hold"/>
                                        <p:tgtEl>
                                          <p:spTgt spid="13"/>
                                        </p:tgtEl>
                                        <p:attrNameLst>
                                          <p:attrName>fill.type</p:attrName>
                                        </p:attrNameLst>
                                      </p:cBhvr>
                                      <p:to>
                                        <p:strVal val="solid"/>
                                      </p:to>
                                    </p:set>
                                    <p:set>
                                      <p:cBhvr>
                                        <p:cTn id="13"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9" presetClass="emph" presetSubtype="0" fill="hold" grpId="0" nodeType="clickEffect">
                                  <p:stCondLst>
                                    <p:cond delay="0"/>
                                  </p:stCondLst>
                                  <p:childTnLst>
                                    <p:animClr clrSpc="rgb" dir="cw">
                                      <p:cBhvr override="childStyle">
                                        <p:cTn id="18" dur="1000" fill="hold"/>
                                        <p:tgtEl>
                                          <p:spTgt spid="14"/>
                                        </p:tgtEl>
                                        <p:attrNameLst>
                                          <p:attrName>style.color</p:attrName>
                                        </p:attrNameLst>
                                      </p:cBhvr>
                                      <p:to>
                                        <a:srgbClr val="FF0000"/>
                                      </p:to>
                                    </p:animClr>
                                    <p:animClr clrSpc="rgb" dir="cw">
                                      <p:cBhvr>
                                        <p:cTn id="19" dur="1000" fill="hold"/>
                                        <p:tgtEl>
                                          <p:spTgt spid="14"/>
                                        </p:tgtEl>
                                        <p:attrNameLst>
                                          <p:attrName>fillcolor</p:attrName>
                                        </p:attrNameLst>
                                      </p:cBhvr>
                                      <p:to>
                                        <a:srgbClr val="FF0000"/>
                                      </p:to>
                                    </p:animClr>
                                    <p:set>
                                      <p:cBhvr>
                                        <p:cTn id="20" dur="1000" fill="hold"/>
                                        <p:tgtEl>
                                          <p:spTgt spid="14"/>
                                        </p:tgtEl>
                                        <p:attrNameLst>
                                          <p:attrName>fill.type</p:attrName>
                                        </p:attrNameLst>
                                      </p:cBhvr>
                                      <p:to>
                                        <p:strVal val="solid"/>
                                      </p:to>
                                    </p:set>
                                    <p:set>
                                      <p:cBhvr>
                                        <p:cTn id="21" dur="1000" fill="hold"/>
                                        <p:tgtEl>
                                          <p:spTgt spid="14"/>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9" presetClass="emph" presetSubtype="0" fill="hold" grpId="0" nodeType="clickEffect">
                                  <p:stCondLst>
                                    <p:cond delay="0"/>
                                  </p:stCondLst>
                                  <p:childTnLst>
                                    <p:animClr clrSpc="rgb" dir="cw">
                                      <p:cBhvr override="childStyle">
                                        <p:cTn id="26" dur="1000" fill="hold"/>
                                        <p:tgtEl>
                                          <p:spTgt spid="15"/>
                                        </p:tgtEl>
                                        <p:attrNameLst>
                                          <p:attrName>style.color</p:attrName>
                                        </p:attrNameLst>
                                      </p:cBhvr>
                                      <p:to>
                                        <a:srgbClr val="FF0000"/>
                                      </p:to>
                                    </p:animClr>
                                    <p:animClr clrSpc="rgb" dir="cw">
                                      <p:cBhvr>
                                        <p:cTn id="27" dur="1000" fill="hold"/>
                                        <p:tgtEl>
                                          <p:spTgt spid="15"/>
                                        </p:tgtEl>
                                        <p:attrNameLst>
                                          <p:attrName>fillcolor</p:attrName>
                                        </p:attrNameLst>
                                      </p:cBhvr>
                                      <p:to>
                                        <a:srgbClr val="FF0000"/>
                                      </p:to>
                                    </p:animClr>
                                    <p:set>
                                      <p:cBhvr>
                                        <p:cTn id="28" dur="1000" fill="hold"/>
                                        <p:tgtEl>
                                          <p:spTgt spid="15"/>
                                        </p:tgtEl>
                                        <p:attrNameLst>
                                          <p:attrName>fill.type</p:attrName>
                                        </p:attrNameLst>
                                      </p:cBhvr>
                                      <p:to>
                                        <p:strVal val="solid"/>
                                      </p:to>
                                    </p:set>
                                    <p:set>
                                      <p:cBhvr>
                                        <p:cTn id="29" dur="10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Buzzer-wrong-answer-gaming-sound-effect-www_tiengdong_com.wav"/>
                                        </p:tgtEl>
                                      </p:cMediaNode>
                                    </p:audio>
                                  </p:subTnLst>
                                </p:cTn>
                              </p:par>
                            </p:childTnLst>
                          </p:cTn>
                        </p:par>
                      </p:childTnLst>
                    </p:cTn>
                  </p:par>
                </p:childTnLst>
              </p:cTn>
              <p:nextCondLst>
                <p:cond evt="onClick" delay="0">
                  <p:tgtEl>
                    <p:spTgt spid="15"/>
                  </p:tgtEl>
                </p:cond>
              </p:nextCondLst>
            </p:seq>
          </p:childTnLst>
        </p:cTn>
      </p:par>
    </p:tnLst>
    <p:bldLst>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E5ADCFB-54C4-425C-8D25-50CC28A659A9}"/>
              </a:ext>
            </a:extLst>
          </p:cNvPr>
          <p:cNvGrpSpPr/>
          <p:nvPr/>
        </p:nvGrpSpPr>
        <p:grpSpPr>
          <a:xfrm>
            <a:off x="145400" y="731207"/>
            <a:ext cx="10998850" cy="5674382"/>
            <a:chOff x="-432179" y="-51743"/>
            <a:chExt cx="8418712" cy="4493330"/>
          </a:xfrm>
        </p:grpSpPr>
        <p:sp>
          <p:nvSpPr>
            <p:cNvPr id="17" name="Rounded Rectangle 7">
              <a:extLst>
                <a:ext uri="{FF2B5EF4-FFF2-40B4-BE49-F238E27FC236}">
                  <a16:creationId xmlns:a16="http://schemas.microsoft.com/office/drawing/2014/main" id="{1B8D7283-4028-4032-87FB-E4A25F626F59}"/>
                </a:ext>
              </a:extLst>
            </p:cNvPr>
            <p:cNvSpPr/>
            <p:nvPr/>
          </p:nvSpPr>
          <p:spPr>
            <a:xfrm>
              <a:off x="219919" y="492781"/>
              <a:ext cx="7766614" cy="3948806"/>
            </a:xfrm>
            <a:prstGeom prst="wedgeRoundRectCallout">
              <a:avLst>
                <a:gd name="adj1" fmla="val 49949"/>
                <a:gd name="adj2" fmla="val 19332"/>
                <a:gd name="adj3" fmla="val 16667"/>
              </a:avLst>
            </a:prstGeom>
            <a:solidFill>
              <a:schemeClr val="accent4">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95AD037-F2DA-4106-A624-9465D2A32E50}"/>
                </a:ext>
              </a:extLst>
            </p:cNvPr>
            <p:cNvSpPr/>
            <p:nvPr/>
          </p:nvSpPr>
          <p:spPr>
            <a:xfrm>
              <a:off x="793873" y="557161"/>
              <a:ext cx="6616310" cy="6763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pic>
          <p:nvPicPr>
            <p:cNvPr id="19" name="Graphic 18">
              <a:extLst>
                <a:ext uri="{FF2B5EF4-FFF2-40B4-BE49-F238E27FC236}">
                  <a16:creationId xmlns:a16="http://schemas.microsoft.com/office/drawing/2014/main" id="{2541932C-4576-45E9-BFA5-D11FA01EBB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32179" y="-51743"/>
              <a:ext cx="1095459" cy="996455"/>
            </a:xfrm>
            <a:prstGeom prst="rect">
              <a:avLst/>
            </a:prstGeom>
          </p:spPr>
        </p:pic>
      </p:grpSp>
      <p:pic>
        <p:nvPicPr>
          <p:cNvPr id="24" name="图片 16">
            <a:extLst>
              <a:ext uri="{FF2B5EF4-FFF2-40B4-BE49-F238E27FC236}">
                <a16:creationId xmlns:a16="http://schemas.microsoft.com/office/drawing/2014/main" id="{B01F53B8-E641-4717-BCC2-5DF14336A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682" y="6194027"/>
            <a:ext cx="928246" cy="944530"/>
          </a:xfrm>
          <a:prstGeom prst="rect">
            <a:avLst/>
          </a:prstGeom>
        </p:spPr>
      </p:pic>
      <p:pic>
        <p:nvPicPr>
          <p:cNvPr id="27" name="图片 16">
            <a:extLst>
              <a:ext uri="{FF2B5EF4-FFF2-40B4-BE49-F238E27FC236}">
                <a16:creationId xmlns:a16="http://schemas.microsoft.com/office/drawing/2014/main" id="{9CF2C3EB-F309-40E3-A01D-E27D8530A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84" y="217846"/>
            <a:ext cx="928246" cy="944530"/>
          </a:xfrm>
          <a:prstGeom prst="rect">
            <a:avLst/>
          </a:prstGeom>
        </p:spPr>
      </p:pic>
      <p:pic>
        <p:nvPicPr>
          <p:cNvPr id="5" name="Picture 4">
            <a:extLst>
              <a:ext uri="{FF2B5EF4-FFF2-40B4-BE49-F238E27FC236}">
                <a16:creationId xmlns:a16="http://schemas.microsoft.com/office/drawing/2014/main" id="{E5423038-E171-4DEE-96E0-0EF44674AE0B}"/>
              </a:ext>
            </a:extLst>
          </p:cNvPr>
          <p:cNvPicPr>
            <a:picLocks noChangeAspect="1"/>
          </p:cNvPicPr>
          <p:nvPr/>
        </p:nvPicPr>
        <p:blipFill>
          <a:blip r:embed="rId6"/>
          <a:stretch>
            <a:fillRect/>
          </a:stretch>
        </p:blipFill>
        <p:spPr>
          <a:xfrm>
            <a:off x="1480861" y="698843"/>
            <a:ext cx="8986283" cy="2603218"/>
          </a:xfrm>
          <a:prstGeom prst="rect">
            <a:avLst/>
          </a:prstGeom>
        </p:spPr>
      </p:pic>
      <p:pic>
        <p:nvPicPr>
          <p:cNvPr id="7" name="Graphic 6">
            <a:extLst>
              <a:ext uri="{FF2B5EF4-FFF2-40B4-BE49-F238E27FC236}">
                <a16:creationId xmlns:a16="http://schemas.microsoft.com/office/drawing/2014/main" id="{4191222C-8753-7E2C-B78E-E2C5248DA4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2509" y="-87382"/>
            <a:ext cx="1929059" cy="2524125"/>
          </a:xfrm>
          <a:prstGeom prst="rect">
            <a:avLst/>
          </a:prstGeom>
        </p:spPr>
      </p:pic>
      <p:pic>
        <p:nvPicPr>
          <p:cNvPr id="10" name="Picture 9">
            <a:extLst>
              <a:ext uri="{FF2B5EF4-FFF2-40B4-BE49-F238E27FC236}">
                <a16:creationId xmlns:a16="http://schemas.microsoft.com/office/drawing/2014/main" id="{465F3F56-996B-5B80-1513-C1901F2D408B}"/>
              </a:ext>
            </a:extLst>
          </p:cNvPr>
          <p:cNvPicPr>
            <a:picLocks noChangeAspect="1"/>
          </p:cNvPicPr>
          <p:nvPr/>
        </p:nvPicPr>
        <p:blipFill>
          <a:blip r:embed="rId9"/>
          <a:stretch>
            <a:fillRect/>
          </a:stretch>
        </p:blipFill>
        <p:spPr>
          <a:xfrm>
            <a:off x="680725" y="2143779"/>
            <a:ext cx="2810500" cy="2475191"/>
          </a:xfrm>
          <a:prstGeom prst="rect">
            <a:avLst/>
          </a:prstGeom>
        </p:spPr>
      </p:pic>
      <p:pic>
        <p:nvPicPr>
          <p:cNvPr id="23" name="Picture 22">
            <a:extLst>
              <a:ext uri="{FF2B5EF4-FFF2-40B4-BE49-F238E27FC236}">
                <a16:creationId xmlns:a16="http://schemas.microsoft.com/office/drawing/2014/main" id="{229A5B60-8827-FD45-35BF-E9F976BD76F0}"/>
              </a:ext>
            </a:extLst>
          </p:cNvPr>
          <p:cNvPicPr>
            <a:picLocks noChangeAspect="1"/>
          </p:cNvPicPr>
          <p:nvPr/>
        </p:nvPicPr>
        <p:blipFill>
          <a:blip r:embed="rId10"/>
          <a:stretch>
            <a:fillRect/>
          </a:stretch>
        </p:blipFill>
        <p:spPr>
          <a:xfrm>
            <a:off x="1121271" y="3990884"/>
            <a:ext cx="9065538" cy="2103302"/>
          </a:xfrm>
          <a:prstGeom prst="rect">
            <a:avLst/>
          </a:prstGeom>
        </p:spPr>
      </p:pic>
      <p:pic>
        <p:nvPicPr>
          <p:cNvPr id="28" name="Picture 27" descr="A picture containing toy, doll, vector graphics&#10;&#10;Description automatically generated">
            <a:extLst>
              <a:ext uri="{FF2B5EF4-FFF2-40B4-BE49-F238E27FC236}">
                <a16:creationId xmlns:a16="http://schemas.microsoft.com/office/drawing/2014/main" id="{1E238EAC-1EA9-EDE3-D2A5-23351B7EB63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8547537" y="2352674"/>
            <a:ext cx="4638376" cy="4859267"/>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DFB58502-66AC-2386-B593-C157D68880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987" y="259772"/>
            <a:ext cx="1453415" cy="1453415"/>
          </a:xfrm>
          <a:prstGeom prst="rect">
            <a:avLst/>
          </a:prstGeom>
        </p:spPr>
      </p:pic>
    </p:spTree>
    <p:extLst>
      <p:ext uri="{BB962C8B-B14F-4D97-AF65-F5344CB8AC3E}">
        <p14:creationId xmlns:p14="http://schemas.microsoft.com/office/powerpoint/2010/main" val="202042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 name="Picture 2">
            <a:extLst>
              <a:ext uri="{FF2B5EF4-FFF2-40B4-BE49-F238E27FC236}">
                <a16:creationId xmlns:a16="http://schemas.microsoft.com/office/drawing/2014/main" id="{A50D9BD9-BCFE-8D50-517D-6D06A51A1DC6}"/>
              </a:ext>
            </a:extLst>
          </p:cNvPr>
          <p:cNvPicPr>
            <a:picLocks noChangeAspect="1"/>
          </p:cNvPicPr>
          <p:nvPr/>
        </p:nvPicPr>
        <p:blipFill>
          <a:blip r:embed="rId3"/>
          <a:stretch>
            <a:fillRect/>
          </a:stretch>
        </p:blipFill>
        <p:spPr>
          <a:xfrm>
            <a:off x="2050293" y="188586"/>
            <a:ext cx="8091414" cy="1275625"/>
          </a:xfrm>
          <a:prstGeom prst="rect">
            <a:avLst/>
          </a:prstGeom>
        </p:spPr>
      </p:pic>
      <p:sp>
        <p:nvSpPr>
          <p:cNvPr id="4" name="TextBox 3">
            <a:extLst>
              <a:ext uri="{FF2B5EF4-FFF2-40B4-BE49-F238E27FC236}">
                <a16:creationId xmlns:a16="http://schemas.microsoft.com/office/drawing/2014/main" id="{44CEACBE-00C3-E861-406C-8FD9E58637C4}"/>
              </a:ext>
            </a:extLst>
          </p:cNvPr>
          <p:cNvSpPr txBox="1"/>
          <p:nvPr/>
        </p:nvSpPr>
        <p:spPr>
          <a:xfrm>
            <a:off x="753687" y="1197033"/>
            <a:ext cx="10684625" cy="4832092"/>
          </a:xfrm>
          <a:prstGeom prst="rect">
            <a:avLst/>
          </a:prstGeom>
          <a:noFill/>
        </p:spPr>
        <p:txBody>
          <a:bodyPr wrap="square">
            <a:spAutoFit/>
          </a:bodyPr>
          <a:lstStyle/>
          <a:p>
            <a:pPr algn="just" rtl="0" latinLnBrk="0"/>
            <a:r>
              <a:rPr lang="en-US" sz="2800" b="0" i="0" dirty="0">
                <a:solidFill>
                  <a:srgbClr val="000000"/>
                </a:solidFill>
                <a:effectLst/>
                <a:latin typeface="Cambria" panose="02040503050406030204" pitchFamily="18" charset="0"/>
              </a:rPr>
              <a:t>	S</a:t>
            </a:r>
            <a:r>
              <a:rPr lang="vi-VN" sz="2800" b="0" i="0" dirty="0">
                <a:solidFill>
                  <a:srgbClr val="000000"/>
                </a:solidFill>
                <a:effectLst/>
                <a:latin typeface="Cambria" panose="02040503050406030204" pitchFamily="18" charset="0"/>
              </a:rPr>
              <a:t>au bữa ăn trưa, cô giáo thông báo Giét-xi được chọn đóng vai công chúa trong vở kịch sắp tới. Cảm nhận được ánh mắt ngưỡng mộ của bạn bė, Giét-xi vui lắm.</a:t>
            </a: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 Giét-xi à, cô đã bổ sung vai dẫn chuyện cho vở kịch. Cô nghĩ vai đó hợp với em hơn. Em có đồng ý đổi vai không?</a:t>
            </a: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Lời cô rất dịu dàng nhưng Giét-xi thấy buồn lắm. Sao không buồn khi phải nhường vai chính cho bạn!</a:t>
            </a:r>
          </a:p>
        </p:txBody>
      </p:sp>
    </p:spTree>
    <p:extLst>
      <p:ext uri="{BB962C8B-B14F-4D97-AF65-F5344CB8AC3E}">
        <p14:creationId xmlns:p14="http://schemas.microsoft.com/office/powerpoint/2010/main" val="25978648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TextBox 2">
            <a:extLst>
              <a:ext uri="{FF2B5EF4-FFF2-40B4-BE49-F238E27FC236}">
                <a16:creationId xmlns:a16="http://schemas.microsoft.com/office/drawing/2014/main" id="{BDEC877E-3FF3-27BA-AB54-7B7A7CAA19CB}"/>
              </a:ext>
            </a:extLst>
          </p:cNvPr>
          <p:cNvSpPr txBox="1"/>
          <p:nvPr/>
        </p:nvSpPr>
        <p:spPr>
          <a:xfrm>
            <a:off x="515389" y="648393"/>
            <a:ext cx="11305309" cy="5478423"/>
          </a:xfrm>
          <a:prstGeom prst="rect">
            <a:avLst/>
          </a:prstGeom>
          <a:noFill/>
        </p:spPr>
        <p:txBody>
          <a:bodyPr wrap="square">
            <a:spAutoFit/>
          </a:bodyPr>
          <a:lstStyle/>
          <a:p>
            <a:pPr algn="just" rtl="0" latinLnBrk="0"/>
            <a:r>
              <a:rPr lang="en-US" sz="2500" dirty="0">
                <a:solidFill>
                  <a:srgbClr val="000000"/>
                </a:solidFill>
                <a:latin typeface="Cambria" panose="02040503050406030204" pitchFamily="18" charset="0"/>
              </a:rPr>
              <a:t>   </a:t>
            </a:r>
            <a:r>
              <a:rPr lang="vi-VN" sz="2500" b="0" i="0" dirty="0">
                <a:solidFill>
                  <a:srgbClr val="000000"/>
                </a:solidFill>
                <a:effectLst/>
                <a:latin typeface="Cambria" panose="02040503050406030204" pitchFamily="18" charset="0"/>
              </a:rPr>
              <a:t>Thấy Giét-xi buồn, mẹ thủ thỉ:</a:t>
            </a: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 Hôm nay, mẹ con mình cùng nhau nhổ cỏ vườn nhà nhé.</a:t>
            </a:r>
          </a:p>
          <a:p>
            <a:pPr algn="just" rtl="0" latinLnBrk="0"/>
            <a:r>
              <a:rPr lang="en-US" sz="2500" dirty="0">
                <a:solidFill>
                  <a:srgbClr val="000000"/>
                </a:solidFill>
                <a:latin typeface="Cambria" panose="02040503050406030204" pitchFamily="18" charset="0"/>
              </a:rPr>
              <a:t>   </a:t>
            </a:r>
            <a:r>
              <a:rPr lang="vi-VN" sz="2500" b="0" i="0" dirty="0">
                <a:solidFill>
                  <a:srgbClr val="000000"/>
                </a:solidFill>
                <a:effectLst/>
                <a:latin typeface="Cambria" panose="02040503050406030204" pitchFamily="18" charset="0"/>
              </a:rPr>
              <a:t>Khu vườn vào xuân, những cây hồng leo khoác tấm áo xanh mới.</a:t>
            </a:r>
            <a:endParaRPr lang="en-US" sz="2500" b="0" i="0" dirty="0">
              <a:solidFill>
                <a:srgbClr val="000000"/>
              </a:solidFill>
              <a:effectLst/>
              <a:latin typeface="Cambria" panose="02040503050406030204" pitchFamily="18" charset="0"/>
            </a:endParaRP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 Mẹ con mình sẽ nhổ hết cỏ và hoa dại ở đây. Từ giờ, vườn nhà ta chỉ có hoa hồng thôi. – Vừa nói, mẹ vừa chạm tay vào khóm bồ công anh.</a:t>
            </a: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 Đừng, mẹ! Con thích hoa bồ công anh. Loài hoa nào cũng đẹp, kể cả bồ công anh. </a:t>
            </a:r>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Giét-xi nói.</a:t>
            </a: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Mẹ mỉm cười:</a:t>
            </a:r>
          </a:p>
          <a:p>
            <a:pPr algn="just" rtl="0" latinLnBrk="0"/>
            <a:r>
              <a:rPr lang="en-US" sz="2500" b="0" i="0" dirty="0">
                <a:solidFill>
                  <a:srgbClr val="000000"/>
                </a:solidFill>
                <a:effectLst/>
                <a:latin typeface="Cambria" panose="02040503050406030204" pitchFamily="18" charset="0"/>
              </a:rPr>
              <a:t>   - </a:t>
            </a:r>
            <a:r>
              <a:rPr lang="vi-VN" sz="2500" b="0" i="0" dirty="0">
                <a:solidFill>
                  <a:srgbClr val="000000"/>
                </a:solidFill>
                <a:effectLst/>
                <a:latin typeface="Cambria" panose="02040503050406030204" pitchFamily="18" charset="0"/>
              </a:rPr>
              <a:t>Đúng rồi, mỗi loài hoa có một vẻ đẹp riêng con ạ. Con người cũng vậy. Không phải ai cũng thành công chúa, nhưng điều đó không có gì đáng xấu hổ.</a:t>
            </a: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Giét-xi đoán mẹ đã biết chuyện thay vai diễn của mình. Mẹ dịu dàng nói:</a:t>
            </a: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 Con gái bé nhỏ của mẹ, con có giọng đọc truyền cảm, rất hợp với vai người dẫn chuyện. Nếu thiếu người dẫn chuyện, vở kịch cũng khó mà thành công được con ạ. </a:t>
            </a:r>
          </a:p>
          <a:p>
            <a:r>
              <a:rPr lang="vi-VN" sz="2500" b="0" i="0" dirty="0">
                <a:solidFill>
                  <a:srgbClr val="000000"/>
                </a:solidFill>
                <a:effectLst/>
                <a:latin typeface="Cambria" panose="02040503050406030204" pitchFamily="18" charset="0"/>
              </a:rPr>
              <a:t> </a:t>
            </a:r>
            <a:r>
              <a:rPr lang="en-US" sz="25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(Du-nan biên soạn, Hòa Vân dịch)</a:t>
            </a:r>
            <a:endParaRPr lang="vi-VN" sz="2500" b="0" i="0" dirty="0">
              <a:solidFill>
                <a:srgbClr val="000000"/>
              </a:solidFill>
              <a:effectLst/>
              <a:latin typeface="Cambria" panose="02040503050406030204" pitchFamily="18" charset="0"/>
            </a:endParaRPr>
          </a:p>
        </p:txBody>
      </p:sp>
    </p:spTree>
    <p:extLst>
      <p:ext uri="{BB962C8B-B14F-4D97-AF65-F5344CB8AC3E}">
        <p14:creationId xmlns:p14="http://schemas.microsoft.com/office/powerpoint/2010/main" val="350427275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-xi</a:t>
              </a: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3066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938992"/>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Sau bữa ăn trưa,</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cô giáo thông báo</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Giét-xi được chọn đóng vai công chúa trong vở kịch sắp tới.</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1186</Words>
  <Application>Microsoft Office PowerPoint</Application>
  <PresentationFormat>Widescreen</PresentationFormat>
  <Paragraphs>96</Paragraphs>
  <Slides>21</Slides>
  <Notes>8</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#9Slide05 HLT AphroditeSlimPro</vt:lpstr>
      <vt:lpstr>#9Slide05 SVNMercury Script</vt:lpstr>
      <vt:lpstr>Arial</vt:lpstr>
      <vt:lpstr>Calibri</vt:lpstr>
      <vt:lpstr>Calibri Light</vt:lpstr>
      <vt:lpstr>Cambria</vt:lpstr>
      <vt:lpstr>UVF Slim Tony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Thái An</cp:lastModifiedBy>
  <cp:revision>77</cp:revision>
  <dcterms:created xsi:type="dcterms:W3CDTF">2023-06-25T10:10:59Z</dcterms:created>
  <dcterms:modified xsi:type="dcterms:W3CDTF">2025-09-13T11:00:15Z</dcterms:modified>
</cp:coreProperties>
</file>