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4" r:id="rId4"/>
    <p:sldMasterId id="2147483738" r:id="rId5"/>
  </p:sldMasterIdLst>
  <p:notesMasterIdLst>
    <p:notesMasterId r:id="rId27"/>
  </p:notesMasterIdLst>
  <p:sldIdLst>
    <p:sldId id="284" r:id="rId6"/>
    <p:sldId id="316" r:id="rId7"/>
    <p:sldId id="317" r:id="rId8"/>
    <p:sldId id="318" r:id="rId9"/>
    <p:sldId id="319" r:id="rId10"/>
    <p:sldId id="257" r:id="rId11"/>
    <p:sldId id="281" r:id="rId12"/>
    <p:sldId id="274" r:id="rId13"/>
    <p:sldId id="2007577189" r:id="rId14"/>
    <p:sldId id="2007577187" r:id="rId15"/>
    <p:sldId id="2007577192" r:id="rId16"/>
    <p:sldId id="267" r:id="rId17"/>
    <p:sldId id="2007577191" r:id="rId18"/>
    <p:sldId id="2007577190" r:id="rId19"/>
    <p:sldId id="2007577097" r:id="rId20"/>
    <p:sldId id="2007577098" r:id="rId21"/>
    <p:sldId id="2007577193" r:id="rId22"/>
    <p:sldId id="2007577100" r:id="rId23"/>
    <p:sldId id="272" r:id="rId24"/>
    <p:sldId id="27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34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26/09/2025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35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60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346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29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89985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65355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90833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1569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798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1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4119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9985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9891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157507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6847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2025/9/26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2025/9/26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31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18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885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29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9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87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31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942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4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5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2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3275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5419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7584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532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57907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7043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7401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46401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206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9574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4265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26/09/2025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96841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26/09/2025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7741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8497DD9-85AB-9B64-7DE6-94DCFD520A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26/09/2025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2B484946-0E31-0F4F-4D32-0BCCD36EF7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3406745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45350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5"/>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19" name="圆角矩形 17">
            <a:extLst>
              <a:ext uri="{FF2B5EF4-FFF2-40B4-BE49-F238E27FC236}">
                <a16:creationId xmlns:a16="http://schemas.microsoft.com/office/drawing/2014/main" id="{F4213456-301F-023C-765F-715C27559386}"/>
              </a:ext>
            </a:extLst>
          </p:cNvPr>
          <p:cNvSpPr/>
          <p:nvPr/>
        </p:nvSpPr>
        <p:spPr>
          <a:xfrm>
            <a:off x="2102726" y="2124075"/>
            <a:ext cx="3555124"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C3E806-1705-5DA4-CAA0-D2FA740149E2}"/>
              </a:ext>
            </a:extLst>
          </p:cNvPr>
          <p:cNvSpPr txBox="1"/>
          <p:nvPr/>
        </p:nvSpPr>
        <p:spPr>
          <a:xfrm>
            <a:off x="2477815" y="2093248"/>
            <a:ext cx="4256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17">
            <a:extLst>
              <a:ext uri="{FF2B5EF4-FFF2-40B4-BE49-F238E27FC236}">
                <a16:creationId xmlns:a16="http://schemas.microsoft.com/office/drawing/2014/main" id="{D1251146-D99F-A986-F915-B5364DFB6A17}"/>
              </a:ext>
            </a:extLst>
          </p:cNvPr>
          <p:cNvSpPr/>
          <p:nvPr/>
        </p:nvSpPr>
        <p:spPr>
          <a:xfrm>
            <a:off x="7831884" y="2128145"/>
            <a:ext cx="331236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945D4BEF-3449-0BC5-92AE-863D42FB03B2}"/>
              </a:ext>
            </a:extLst>
          </p:cNvPr>
          <p:cNvSpPr txBox="1"/>
          <p:nvPr/>
        </p:nvSpPr>
        <p:spPr>
          <a:xfrm>
            <a:off x="8298575" y="2171363"/>
            <a:ext cx="2874250"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biếc</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圆角矩形 17">
            <a:extLst>
              <a:ext uri="{FF2B5EF4-FFF2-40B4-BE49-F238E27FC236}">
                <a16:creationId xmlns:a16="http://schemas.microsoft.com/office/drawing/2014/main" id="{06386C1F-0F47-5615-8E65-9090BB28C5D6}"/>
              </a:ext>
            </a:extLst>
          </p:cNvPr>
          <p:cNvSpPr/>
          <p:nvPr/>
        </p:nvSpPr>
        <p:spPr>
          <a:xfrm>
            <a:off x="2112250" y="3810000"/>
            <a:ext cx="2916949"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06F3D51-63BC-DA00-76D0-DC665C210DDC}"/>
              </a:ext>
            </a:extLst>
          </p:cNvPr>
          <p:cNvSpPr txBox="1"/>
          <p:nvPr/>
        </p:nvSpPr>
        <p:spPr>
          <a:xfrm>
            <a:off x="2487340" y="3779173"/>
            <a:ext cx="4256688"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lóng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17">
            <a:extLst>
              <a:ext uri="{FF2B5EF4-FFF2-40B4-BE49-F238E27FC236}">
                <a16:creationId xmlns:a16="http://schemas.microsoft.com/office/drawing/2014/main" id="{96DCD023-DEAC-70DE-D31E-ADE55133F0E3}"/>
              </a:ext>
            </a:extLst>
          </p:cNvPr>
          <p:cNvSpPr/>
          <p:nvPr/>
        </p:nvSpPr>
        <p:spPr>
          <a:xfrm>
            <a:off x="7841409" y="3814070"/>
            <a:ext cx="287421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7749BEA-D66C-3EAC-731B-1338936259BA}"/>
              </a:ext>
            </a:extLst>
          </p:cNvPr>
          <p:cNvSpPr txBox="1"/>
          <p:nvPr/>
        </p:nvSpPr>
        <p:spPr>
          <a:xfrm>
            <a:off x="8155700" y="3847763"/>
            <a:ext cx="2388475"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xuýt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xoa</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5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animBg="1"/>
      <p:bldP spid="24" grpId="0"/>
      <p:bldP spid="2" grpId="0" animBg="1"/>
      <p:bldP spid="3"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DCE91-E51A-127E-B048-AE4AFBA69836}"/>
              </a:ext>
            </a:extLst>
          </p:cNvPr>
          <p:cNvSpPr txBox="1"/>
          <p:nvPr/>
        </p:nvSpPr>
        <p:spPr>
          <a:xfrm>
            <a:off x="800100" y="1866963"/>
            <a:ext cx="10782300" cy="1640962"/>
          </a:xfrm>
          <a:prstGeom prst="rect">
            <a:avLst/>
          </a:prstGeom>
          <a:noFill/>
        </p:spPr>
        <p:txBody>
          <a:bodyPr wrap="square">
            <a:spAutoFit/>
          </a:bodyPr>
          <a:lstStyle/>
          <a:p>
            <a:pPr lvl="0"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vừa có một con chim xanh biếc,</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toàn thân lóng lánh như tự toả sáng</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không biết từ đâu bay tới.</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2CC7251-9589-7CF3-F854-9404953FD6D6}"/>
              </a:ext>
            </a:extLst>
          </p:cNvPr>
          <p:cNvPicPr>
            <a:picLocks noChangeAspect="1"/>
          </p:cNvPicPr>
          <p:nvPr/>
        </p:nvPicPr>
        <p:blipFill>
          <a:blip r:embed="rId3"/>
          <a:stretch>
            <a:fillRect/>
          </a:stretch>
        </p:blipFill>
        <p:spPr>
          <a:xfrm>
            <a:off x="3328556" y="749380"/>
            <a:ext cx="5553937" cy="1072989"/>
          </a:xfrm>
          <a:prstGeom prst="rect">
            <a:avLst/>
          </a:prstGeom>
        </p:spPr>
      </p:pic>
    </p:spTree>
    <p:extLst>
      <p:ext uri="{BB962C8B-B14F-4D97-AF65-F5344CB8AC3E}">
        <p14:creationId xmlns:p14="http://schemas.microsoft.com/office/powerpoint/2010/main" val="26773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defRPr/>
            </a:pP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hãy nói 1 câu có từ </a:t>
            </a:r>
            <a:r>
              <a:rPr lang="pt-BR"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a:t>
            </a: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F9990A56-7F20-3D3E-5AB4-87A60070F60F}"/>
              </a:ext>
            </a:extLst>
          </p:cNvPr>
          <p:cNvSpPr/>
          <p:nvPr/>
        </p:nvSpPr>
        <p:spPr>
          <a:xfrm>
            <a:off x="0" y="148708"/>
            <a:ext cx="470614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81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9559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BC3C0-AA4C-1D49-EB25-041C77EFBB60}"/>
              </a:ext>
            </a:extLst>
          </p:cNvPr>
          <p:cNvSpPr txBox="1"/>
          <p:nvPr/>
        </p:nvSpPr>
        <p:spPr>
          <a:xfrm>
            <a:off x="2056863" y="188413"/>
            <a:ext cx="92397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5616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38E34-4C05-93F0-7AE3-70A655B47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5960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giờ</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học</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66698"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túng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505075" y="4463242"/>
            <a:ext cx="5171632"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Không</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biết</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nói</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hoặc</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như</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thế</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nào</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084540"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black"/>
                </a:solidFill>
                <a:latin typeface="Calibri" panose="020F0502020204030204" pitchFamily="34" charset="0"/>
                <a:cs typeface="Calibri" panose="020F0502020204030204" pitchFamily="34" charset="0"/>
              </a:rPr>
              <a:t>Hãy</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giải</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nghĩa</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từ</a:t>
            </a:r>
            <a:r>
              <a:rPr lang="en-US" sz="6000" dirty="0">
                <a:solidFill>
                  <a:prstClr val="black"/>
                </a:solidFill>
                <a:latin typeface="Calibri" panose="020F0502020204030204" pitchFamily="34" charset="0"/>
                <a:cs typeface="Calibri" panose="020F0502020204030204" pitchFamily="34" charset="0"/>
              </a:rPr>
              <a:t> </a:t>
            </a:r>
          </a:p>
          <a:p>
            <a:pPr algn="ctr"/>
            <a:r>
              <a:rPr lang="en-US" sz="6000" dirty="0" err="1">
                <a:solidFill>
                  <a:prstClr val="black"/>
                </a:solidFill>
                <a:latin typeface="Calibri" panose="020F0502020204030204" pitchFamily="34" charset="0"/>
                <a:cs typeface="Calibri" panose="020F0502020204030204" pitchFamily="34" charset="0"/>
              </a:rPr>
              <a:t>kiên</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nhẫn</a:t>
            </a:r>
            <a:endParaRPr lang="vi-VN" sz="6000" dirty="0">
              <a:solidFill>
                <a:prstClr val="black"/>
              </a:solidFill>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171700" y="4463242"/>
            <a:ext cx="5505007"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Tiếp</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tục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làm</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việc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đã</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định</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mà</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không</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nản</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lòng</a:t>
            </a:r>
            <a:r>
              <a:rPr kumimoji="0" lang="en-US" sz="4000" b="0" i="0" u="none" strike="noStrike" kern="1200" cap="none" spc="0" normalizeH="0" noProof="0" dirty="0">
                <a:ln>
                  <a:noFill/>
                </a:ln>
                <a:solidFill>
                  <a:srgbClr val="FF0000"/>
                </a:solidFill>
                <a:effectLst/>
                <a:uLnTx/>
                <a:uFillTx/>
                <a:latin typeface="Calibri"/>
                <a:ea typeface="+mn-ea"/>
                <a:cs typeface="+mn-cs"/>
              </a:rPr>
              <a:t>.</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9705974" y="4638675"/>
            <a:ext cx="2486025" cy="2219325"/>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487102" y="186867"/>
            <a:ext cx="7403517" cy="1384758"/>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cây</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Dựa vào tên bài đọc và tranh minh hoạ, thử đoán xem loài cây có gì đặc biệt.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7" name="Picture 6">
            <a:extLst>
              <a:ext uri="{FF2B5EF4-FFF2-40B4-BE49-F238E27FC236}">
                <a16:creationId xmlns:a16="http://schemas.microsoft.com/office/drawing/2014/main" id="{9A66716D-617F-8C4D-8F9B-56D696A4B9F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7381875" y="1722516"/>
            <a:ext cx="4714875" cy="2316084"/>
          </a:xfrm>
          <a:prstGeom prst="rect">
            <a:avLst/>
          </a:prstGeom>
        </p:spPr>
      </p:pic>
      <p:sp>
        <p:nvSpPr>
          <p:cNvPr id="8" name="Speech Bubble: Rectangle with Corners Rounded 7">
            <a:extLst>
              <a:ext uri="{FF2B5EF4-FFF2-40B4-BE49-F238E27FC236}">
                <a16:creationId xmlns:a16="http://schemas.microsoft.com/office/drawing/2014/main" id="{7D88377A-FA1A-3551-8ADE-91F9FC81E788}"/>
              </a:ext>
            </a:extLst>
          </p:cNvPr>
          <p:cNvSpPr/>
          <p:nvPr/>
        </p:nvSpPr>
        <p:spPr>
          <a:xfrm>
            <a:off x="2349795" y="4133850"/>
            <a:ext cx="7127579" cy="239077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3600" dirty="0" err="1">
                <a:solidFill>
                  <a:srgbClr val="FF0000"/>
                </a:solidFill>
              </a:rPr>
              <a:t>Đây</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p>
          <a:p>
            <a:pPr marL="571500" lvl="0" indent="-571500" algn="just">
              <a:buFont typeface="Arial" panose="020B0604020202020204" pitchFamily="34" charset="0"/>
              <a:buChar char="•"/>
            </a:pPr>
            <a:r>
              <a:rPr lang="en-US" sz="3600">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mắt</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a:solidFill>
                  <a:srgbClr val="FF0000"/>
                </a:solidFill>
              </a:rPr>
              <a:t>khép</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Lá</a:t>
            </a:r>
            <a:r>
              <a:rPr lang="en-US" sz="3600" dirty="0">
                <a:solidFill>
                  <a:srgbClr val="FF0000"/>
                </a:solidFill>
              </a:rPr>
              <a:t> co </a:t>
            </a:r>
            <a:r>
              <a:rPr lang="en-US" sz="3600" dirty="0" err="1">
                <a:solidFill>
                  <a:srgbClr val="FF0000"/>
                </a:solidFill>
              </a:rPr>
              <a:t>rúm</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nếu</a:t>
            </a:r>
            <a:r>
              <a:rPr lang="en-US" sz="3600" dirty="0">
                <a:solidFill>
                  <a:srgbClr val="FF0000"/>
                </a:solidFill>
              </a:rPr>
              <a:t> </a:t>
            </a:r>
            <a:r>
              <a:rPr lang="en-US" sz="3600" dirty="0" err="1">
                <a:solidFill>
                  <a:srgbClr val="FF0000"/>
                </a:solidFill>
              </a:rPr>
              <a:t>nghe</a:t>
            </a:r>
            <a:r>
              <a:rPr lang="en-US" sz="3600" dirty="0">
                <a:solidFill>
                  <a:srgbClr val="FF0000"/>
                </a:solidFill>
              </a:rPr>
              <a:t> </a:t>
            </a:r>
            <a:r>
              <a:rPr lang="en-US" sz="3600" dirty="0" err="1">
                <a:solidFill>
                  <a:srgbClr val="FF0000"/>
                </a:solidFill>
              </a:rPr>
              <a:t>thấy</a:t>
            </a:r>
            <a:r>
              <a:rPr lang="en-US" sz="3600" dirty="0">
                <a:solidFill>
                  <a:srgbClr val="FF0000"/>
                </a:solidFill>
              </a:rPr>
              <a:t> </a:t>
            </a:r>
            <a:r>
              <a:rPr lang="en-US" sz="3600" dirty="0" err="1">
                <a:solidFill>
                  <a:srgbClr val="FF0000"/>
                </a:solidFill>
              </a:rPr>
              <a:t>tiếng</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
        <p:nvSpPr>
          <p:cNvPr id="5" name="TextBox 4">
            <a:extLst>
              <a:ext uri="{FF2B5EF4-FFF2-40B4-BE49-F238E27FC236}">
                <a16:creationId xmlns:a16="http://schemas.microsoft.com/office/drawing/2014/main" id="{F3C8A523-2337-CFDB-B661-BC33AB450C5A}"/>
              </a:ext>
            </a:extLst>
          </p:cNvPr>
          <p:cNvSpPr txBox="1"/>
          <p:nvPr/>
        </p:nvSpPr>
        <p:spPr>
          <a:xfrm>
            <a:off x="5394960" y="4836160"/>
            <a:ext cx="2397760" cy="646331"/>
          </a:xfrm>
          <a:prstGeom prst="rect">
            <a:avLst/>
          </a:prstGeom>
          <a:noFill/>
        </p:spPr>
        <p:txBody>
          <a:bodyPr wrap="square" rtlCol="0">
            <a:spAutoFit/>
          </a:bodyPr>
          <a:lstStyle/>
          <a:p>
            <a:r>
              <a:rPr lang="en-US" sz="3600">
                <a:solidFill>
                  <a:srgbClr val="002060"/>
                </a:solidFill>
                <a:latin typeface="#9Slide03 AllRoundGothic" panose="020B0703020202020104" pitchFamily="34" charset="0"/>
              </a:rPr>
              <a:t>Tiết 1</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17" name="Rectangle: Rounded Corners 16">
            <a:extLst>
              <a:ext uri="{FF2B5EF4-FFF2-40B4-BE49-F238E27FC236}">
                <a16:creationId xmlns:a16="http://schemas.microsoft.com/office/drawing/2014/main" id="{103EA0D0-CF98-5D34-6563-A77F0601D3A8}"/>
              </a:ext>
            </a:extLst>
          </p:cNvPr>
          <p:cNvSpPr/>
          <p:nvPr/>
        </p:nvSpPr>
        <p:spPr>
          <a:xfrm>
            <a:off x="218285" y="6282808"/>
            <a:ext cx="483949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8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1158</Words>
  <Application>Microsoft Office PowerPoint</Application>
  <PresentationFormat>Widescreen</PresentationFormat>
  <Paragraphs>83</Paragraphs>
  <Slides>21</Slides>
  <Notes>12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等线</vt:lpstr>
      <vt:lpstr>等线 Light</vt:lpstr>
      <vt:lpstr>#9Slide03 AllRoundGothic</vt:lpstr>
      <vt:lpstr>Arial</vt:lpstr>
      <vt:lpstr>Arial-Rounded</vt:lpstr>
      <vt:lpstr>Calibri</vt:lpstr>
      <vt:lpstr>Calibri Light</vt:lpstr>
      <vt:lpstr>Cambria</vt:lpstr>
      <vt:lpstr>Office 主题​​</vt:lpstr>
      <vt:lpstr>1_Office Theme</vt:lpstr>
      <vt:lpstr>自定义设计方案</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cuc nguyen</cp:lastModifiedBy>
  <cp:revision>25</cp:revision>
  <dcterms:created xsi:type="dcterms:W3CDTF">2024-04-15T12:00:04Z</dcterms:created>
  <dcterms:modified xsi:type="dcterms:W3CDTF">2025-09-26T14:30:32Z</dcterms:modified>
</cp:coreProperties>
</file>