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14" r:id="rId4"/>
    <p:sldMasterId id="2147483726" r:id="rId5"/>
    <p:sldMasterId id="2147483738" r:id="rId6"/>
  </p:sldMasterIdLst>
  <p:notesMasterIdLst>
    <p:notesMasterId r:id="rId44"/>
  </p:notesMasterIdLst>
  <p:sldIdLst>
    <p:sldId id="284" r:id="rId7"/>
    <p:sldId id="2007577188" r:id="rId8"/>
    <p:sldId id="305" r:id="rId9"/>
    <p:sldId id="316" r:id="rId10"/>
    <p:sldId id="317" r:id="rId11"/>
    <p:sldId id="318" r:id="rId12"/>
    <p:sldId id="319" r:id="rId13"/>
    <p:sldId id="257" r:id="rId14"/>
    <p:sldId id="281" r:id="rId15"/>
    <p:sldId id="2007577197" r:id="rId16"/>
    <p:sldId id="274" r:id="rId17"/>
    <p:sldId id="2007577189" r:id="rId18"/>
    <p:sldId id="2007577187" r:id="rId19"/>
    <p:sldId id="2007577192" r:id="rId20"/>
    <p:sldId id="267" r:id="rId21"/>
    <p:sldId id="2007577191" r:id="rId22"/>
    <p:sldId id="2007577190" r:id="rId23"/>
    <p:sldId id="2007577097" r:id="rId24"/>
    <p:sldId id="2007577098" r:id="rId25"/>
    <p:sldId id="2007577193" r:id="rId26"/>
    <p:sldId id="2007577100" r:id="rId27"/>
    <p:sldId id="272" r:id="rId28"/>
    <p:sldId id="271" r:id="rId29"/>
    <p:sldId id="280" r:id="rId30"/>
    <p:sldId id="266" r:id="rId31"/>
    <p:sldId id="290" r:id="rId32"/>
    <p:sldId id="2007577194" r:id="rId33"/>
    <p:sldId id="2007577195" r:id="rId34"/>
    <p:sldId id="2007577186" r:id="rId35"/>
    <p:sldId id="297" r:id="rId36"/>
    <p:sldId id="2007577183" r:id="rId37"/>
    <p:sldId id="2007577184" r:id="rId38"/>
    <p:sldId id="279" r:id="rId39"/>
    <p:sldId id="264" r:id="rId40"/>
    <p:sldId id="2007577196" r:id="rId41"/>
    <p:sldId id="296" r:id="rId42"/>
    <p:sldId id="28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CD5EE-5252-4778-A031-19E7AAA6D094}"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5BF42-83E0-4396-8AE9-FDE6F1799648}" type="slidenum">
              <a:rPr lang="en-US" smtClean="0"/>
              <a:t>‹#›</a:t>
            </a:fld>
            <a:endParaRPr lang="en-US"/>
          </a:p>
        </p:txBody>
      </p:sp>
    </p:spTree>
    <p:extLst>
      <p:ext uri="{BB962C8B-B14F-4D97-AF65-F5344CB8AC3E}">
        <p14:creationId xmlns:p14="http://schemas.microsoft.com/office/powerpoint/2010/main" val="1076796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298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7330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8152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376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358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849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8601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346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648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30232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87024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899853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653550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90833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015693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79814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1800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141190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2899857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9432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98913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157507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1/19/2025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568479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627469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2025/1/19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492742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493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0319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182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5885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29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677373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9290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8087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63134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942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249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659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1821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08466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8614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94551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22831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119400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99332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28515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104617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829134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2276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340097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652319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9332759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15419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24466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75843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254532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65790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97043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374014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464011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8206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395744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a:prstGeom prst="rect">
            <a:avLst/>
          </a:prstGeo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E08E231-020E-454B-814C-04386EE4B12D}" type="datetimeFigureOut">
              <a:rPr lang="zh-CN" altLang="en-US" smtClean="0"/>
              <a:t>2025/1/19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2342653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a:xfrm>
            <a:off x="838200" y="6356350"/>
            <a:ext cx="2743200" cy="365125"/>
          </a:xfrm>
          <a:prstGeom prst="rect">
            <a:avLst/>
          </a:prstGeom>
        </p:spPr>
        <p:txBody>
          <a:bodyPr/>
          <a:lstStyle/>
          <a:p>
            <a:fld id="{A3C39D9B-1707-4BC2-A8DF-A9A95A2D1DDF}" type="datetimeFigureOut">
              <a:rPr lang="en-US" smtClean="0"/>
              <a:t>1/19/2025</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a:xfrm>
            <a:off x="8610600" y="6356350"/>
            <a:ext cx="2743200" cy="365125"/>
          </a:xfrm>
          <a:prstGeom prst="rect">
            <a:avLst/>
          </a:prstGeom>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a:prstGeom prst="rect">
            <a:avLst/>
          </a:prstGeom>
        </p:spPr>
        <p:txBody>
          <a:bodyPr/>
          <a:lstStyle/>
          <a:p>
            <a:endParaRPr lang="en-US"/>
          </a:p>
        </p:txBody>
      </p:sp>
    </p:spTree>
    <p:extLst>
      <p:ext uri="{BB962C8B-B14F-4D97-AF65-F5344CB8AC3E}">
        <p14:creationId xmlns:p14="http://schemas.microsoft.com/office/powerpoint/2010/main" val="96841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740684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4751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46530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75765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6.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6.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2025/1/19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32EA983-1DEE-2031-7A50-370963263E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284677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1/19/2025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7632D2D-A862-D34E-80DD-1CCB9AC36B8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23067" y="0"/>
            <a:ext cx="1727360" cy="1727360"/>
          </a:xfrm>
          <a:prstGeom prst="rect">
            <a:avLst/>
          </a:prstGeom>
        </p:spPr>
      </p:pic>
    </p:spTree>
    <p:extLst>
      <p:ext uri="{BB962C8B-B14F-4D97-AF65-F5344CB8AC3E}">
        <p14:creationId xmlns:p14="http://schemas.microsoft.com/office/powerpoint/2010/main" val="37741833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18497DD9-85AB-9B64-7DE6-94DCFD520A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68188" y="255800"/>
            <a:ext cx="1219200" cy="1219200"/>
          </a:xfrm>
          <a:prstGeom prst="rect">
            <a:avLst/>
          </a:prstGeom>
        </p:spPr>
      </p:pic>
    </p:spTree>
    <p:extLst>
      <p:ext uri="{BB962C8B-B14F-4D97-AF65-F5344CB8AC3E}">
        <p14:creationId xmlns:p14="http://schemas.microsoft.com/office/powerpoint/2010/main" val="14634464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2B484946-0E31-0F4F-4D32-0BCCD36EF7D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8188" y="255800"/>
            <a:ext cx="1219200" cy="1219200"/>
          </a:xfrm>
          <a:prstGeom prst="rect">
            <a:avLst/>
          </a:prstGeom>
        </p:spPr>
      </p:pic>
    </p:spTree>
    <p:extLst>
      <p:ext uri="{BB962C8B-B14F-4D97-AF65-F5344CB8AC3E}">
        <p14:creationId xmlns:p14="http://schemas.microsoft.com/office/powerpoint/2010/main" val="340674527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19/01/2025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257841046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45350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svg"/><Relationship Id="rId7" Type="http://schemas.openxmlformats.org/officeDocument/2006/relationships/image" Target="../media/image16.gif"/><Relationship Id="rId2" Type="http://schemas.openxmlformats.org/officeDocument/2006/relationships/image" Target="../media/image11.png"/><Relationship Id="rId1" Type="http://schemas.openxmlformats.org/officeDocument/2006/relationships/slideLayout" Target="../slideLayouts/slideLayout32.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8.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slide" Target="slide5.xm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0.xml"/><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45.png"/><Relationship Id="rId11" Type="http://schemas.microsoft.com/office/2007/relationships/hdphoto" Target="../media/hdphoto2.wdp"/><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1.xml"/><Relationship Id="rId7" Type="http://schemas.openxmlformats.org/officeDocument/2006/relationships/image" Target="../media/image59.png"/><Relationship Id="rId2" Type="http://schemas.openxmlformats.org/officeDocument/2006/relationships/slideLayout" Target="../slideLayouts/slideLayout25.xml"/><Relationship Id="rId1" Type="http://schemas.openxmlformats.org/officeDocument/2006/relationships/tags" Target="../tags/tag2.xml"/><Relationship Id="rId6" Type="http://schemas.openxmlformats.org/officeDocument/2006/relationships/image" Target="../media/image58.png"/><Relationship Id="rId11" Type="http://schemas.openxmlformats.org/officeDocument/2006/relationships/image" Target="../media/image64.png"/><Relationship Id="rId5" Type="http://schemas.openxmlformats.org/officeDocument/2006/relationships/image" Target="../media/image57.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6.gif"/><Relationship Id="rId2" Type="http://schemas.openxmlformats.org/officeDocument/2006/relationships/image" Target="../media/image23.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2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6.gif"/><Relationship Id="rId2" Type="http://schemas.openxmlformats.org/officeDocument/2006/relationships/image" Target="../media/image23.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2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6.gif"/><Relationship Id="rId2" Type="http://schemas.openxmlformats.org/officeDocument/2006/relationships/image" Target="../media/image23.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2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svg"/><Relationship Id="rId7" Type="http://schemas.openxmlformats.org/officeDocument/2006/relationships/image" Target="../media/image16.gif"/><Relationship Id="rId2" Type="http://schemas.openxmlformats.org/officeDocument/2006/relationships/image" Target="../media/image23.png"/><Relationship Id="rId1" Type="http://schemas.openxmlformats.org/officeDocument/2006/relationships/slideLayout" Target="../slideLayouts/slideLayout32.xml"/><Relationship Id="rId6" Type="http://schemas.openxmlformats.org/officeDocument/2006/relationships/slide" Target="slide3.xml"/><Relationship Id="rId5" Type="http://schemas.openxmlformats.org/officeDocument/2006/relationships/image" Target="../media/image25.png"/><Relationship Id="rId4" Type="http://schemas.openxmlformats.org/officeDocument/2006/relationships/image" Target="../media/image14.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42D797BB-F097-FDA5-8784-FB04600464E5}"/>
              </a:ext>
            </a:extLst>
          </p:cNvPr>
          <p:cNvPicPr>
            <a:picLocks noChangeAspect="1"/>
          </p:cNvPicPr>
          <p:nvPr/>
        </p:nvPicPr>
        <p:blipFill>
          <a:blip r:embed="rId5"/>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y xấu hổ - Tiếng Việt 2, tập 1 - Kết nối tri thức với cuộc sống">
            <a:hlinkClick r:id="" action="ppaction://media"/>
            <a:extLst>
              <a:ext uri="{FF2B5EF4-FFF2-40B4-BE49-F238E27FC236}">
                <a16:creationId xmlns:a16="http://schemas.microsoft.com/office/drawing/2014/main" id="{39CC7FDE-C40A-AC71-BF66-407D5A41E571}"/>
              </a:ext>
            </a:extLst>
          </p:cNvPr>
          <p:cNvPicPr>
            <a:picLocks noChangeAspect="1"/>
          </p:cNvPicPr>
          <p:nvPr>
            <a:videoFile r:link="rId1"/>
            <p:extLst>
              <p:ext uri="{DAA4B4D4-6D71-4841-9C94-3DE7FCFB9230}">
                <p14:media xmlns:p14="http://schemas.microsoft.com/office/powerpoint/2010/main" r:embed="rId2">
                  <p14:trim st="6456" end="292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294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lvl="0" algn="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
        <p:nvSpPr>
          <p:cNvPr id="17" name="Rectangle: Rounded Corners 16">
            <a:extLst>
              <a:ext uri="{FF2B5EF4-FFF2-40B4-BE49-F238E27FC236}">
                <a16:creationId xmlns:a16="http://schemas.microsoft.com/office/drawing/2014/main" id="{103EA0D0-CF98-5D34-6563-A77F0601D3A8}"/>
              </a:ext>
            </a:extLst>
          </p:cNvPr>
          <p:cNvSpPr/>
          <p:nvPr/>
        </p:nvSpPr>
        <p:spPr>
          <a:xfrm>
            <a:off x="218285" y="6282808"/>
            <a:ext cx="483949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698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0646066-6999-FEB2-7495-BD5824B21575}"/>
              </a:ext>
            </a:extLst>
          </p:cNvPr>
          <p:cNvPicPr>
            <a:picLocks noChangeAspect="1"/>
          </p:cNvPicPr>
          <p:nvPr/>
        </p:nvPicPr>
        <p:blipFill>
          <a:blip r:embed="rId3"/>
          <a:stretch>
            <a:fillRect/>
          </a:stretch>
        </p:blipFill>
        <p:spPr>
          <a:xfrm>
            <a:off x="1815228" y="339738"/>
            <a:ext cx="9620322" cy="1670449"/>
          </a:xfrm>
          <a:prstGeom prst="rect">
            <a:avLst/>
          </a:prstGeom>
        </p:spPr>
      </p:pic>
      <p:sp>
        <p:nvSpPr>
          <p:cNvPr id="19" name="圆角矩形 17">
            <a:extLst>
              <a:ext uri="{FF2B5EF4-FFF2-40B4-BE49-F238E27FC236}">
                <a16:creationId xmlns:a16="http://schemas.microsoft.com/office/drawing/2014/main" id="{F4213456-301F-023C-765F-715C27559386}"/>
              </a:ext>
            </a:extLst>
          </p:cNvPr>
          <p:cNvSpPr/>
          <p:nvPr/>
        </p:nvSpPr>
        <p:spPr>
          <a:xfrm>
            <a:off x="2102726" y="2124075"/>
            <a:ext cx="3555124"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67C3E806-1705-5DA4-CAA0-D2FA740149E2}"/>
              </a:ext>
            </a:extLst>
          </p:cNvPr>
          <p:cNvSpPr txBox="1"/>
          <p:nvPr/>
        </p:nvSpPr>
        <p:spPr>
          <a:xfrm>
            <a:off x="2477815" y="2093248"/>
            <a:ext cx="42566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quanh</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17">
            <a:extLst>
              <a:ext uri="{FF2B5EF4-FFF2-40B4-BE49-F238E27FC236}">
                <a16:creationId xmlns:a16="http://schemas.microsoft.com/office/drawing/2014/main" id="{D1251146-D99F-A986-F915-B5364DFB6A17}"/>
              </a:ext>
            </a:extLst>
          </p:cNvPr>
          <p:cNvSpPr/>
          <p:nvPr/>
        </p:nvSpPr>
        <p:spPr>
          <a:xfrm>
            <a:off x="7831884" y="2128145"/>
            <a:ext cx="331236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945D4BEF-3449-0BC5-92AE-863D42FB03B2}"/>
              </a:ext>
            </a:extLst>
          </p:cNvPr>
          <p:cNvSpPr txBox="1"/>
          <p:nvPr/>
        </p:nvSpPr>
        <p:spPr>
          <a:xfrm>
            <a:off x="8298575" y="2171363"/>
            <a:ext cx="2874250"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xanh</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biếc</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圆角矩形 17">
            <a:extLst>
              <a:ext uri="{FF2B5EF4-FFF2-40B4-BE49-F238E27FC236}">
                <a16:creationId xmlns:a16="http://schemas.microsoft.com/office/drawing/2014/main" id="{06386C1F-0F47-5615-8E65-9090BB28C5D6}"/>
              </a:ext>
            </a:extLst>
          </p:cNvPr>
          <p:cNvSpPr/>
          <p:nvPr/>
        </p:nvSpPr>
        <p:spPr>
          <a:xfrm>
            <a:off x="2112250" y="3810000"/>
            <a:ext cx="2916949" cy="800100"/>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506F3D51-63BC-DA00-76D0-DC665C210DDC}"/>
              </a:ext>
            </a:extLst>
          </p:cNvPr>
          <p:cNvSpPr txBox="1"/>
          <p:nvPr/>
        </p:nvSpPr>
        <p:spPr>
          <a:xfrm>
            <a:off x="2487340" y="3779173"/>
            <a:ext cx="4256688"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lóng</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lánh</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圆角矩形 17">
            <a:extLst>
              <a:ext uri="{FF2B5EF4-FFF2-40B4-BE49-F238E27FC236}">
                <a16:creationId xmlns:a16="http://schemas.microsoft.com/office/drawing/2014/main" id="{96DCD023-DEAC-70DE-D31E-ADE55133F0E3}"/>
              </a:ext>
            </a:extLst>
          </p:cNvPr>
          <p:cNvSpPr/>
          <p:nvPr/>
        </p:nvSpPr>
        <p:spPr>
          <a:xfrm>
            <a:off x="7841409" y="3814070"/>
            <a:ext cx="2874216"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phẳng lì</a:t>
            </a:r>
            <a:endParaRPr kumimoji="0" lang="zh-CN" altLang="en-US" sz="44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87749BEA-D66C-3EAC-731B-1338936259BA}"/>
              </a:ext>
            </a:extLst>
          </p:cNvPr>
          <p:cNvSpPr txBox="1"/>
          <p:nvPr/>
        </p:nvSpPr>
        <p:spPr>
          <a:xfrm>
            <a:off x="8155700" y="3847763"/>
            <a:ext cx="2388475" cy="769441"/>
          </a:xfrm>
          <a:prstGeom prst="rect">
            <a:avLst/>
          </a:prstGeom>
          <a:noFill/>
        </p:spPr>
        <p:txBody>
          <a:bodyPr wrap="square" rtlCol="0">
            <a:spAutoFit/>
          </a:bodyPr>
          <a:lstStyle/>
          <a:p>
            <a:pPr lvl="0">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xuýt</a:t>
            </a:r>
            <a:r>
              <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xoa</a:t>
            </a:r>
            <a:endParaRPr lang="en-US" sz="4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54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3" grpId="0" animBg="1"/>
      <p:bldP spid="24" grpId="0"/>
      <p:bldP spid="2" grpId="0" animBg="1"/>
      <p:bldP spid="3" grpId="0"/>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83DCE91-E51A-127E-B048-AE4AFBA69836}"/>
              </a:ext>
            </a:extLst>
          </p:cNvPr>
          <p:cNvSpPr txBox="1"/>
          <p:nvPr/>
        </p:nvSpPr>
        <p:spPr>
          <a:xfrm>
            <a:off x="800100" y="1866963"/>
            <a:ext cx="10782300" cy="1640962"/>
          </a:xfrm>
          <a:prstGeom prst="rect">
            <a:avLst/>
          </a:prstGeom>
          <a:noFill/>
        </p:spPr>
        <p:txBody>
          <a:bodyPr wrap="square">
            <a:spAutoFit/>
          </a:bodyPr>
          <a:lstStyle/>
          <a:p>
            <a:pPr lvl="0"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Thì ra,</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vừa có một con chim xanh biếc,</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toàn thân lóng lánh như tự toả sáng</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không biết từ đâu bay tới.</a:t>
            </a:r>
            <a:r>
              <a:rPr lang="en-US" sz="36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36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9" name="Picture 8">
            <a:extLst>
              <a:ext uri="{FF2B5EF4-FFF2-40B4-BE49-F238E27FC236}">
                <a16:creationId xmlns:a16="http://schemas.microsoft.com/office/drawing/2014/main" id="{02CC7251-9589-7CF3-F854-9404953FD6D6}"/>
              </a:ext>
            </a:extLst>
          </p:cNvPr>
          <p:cNvPicPr>
            <a:picLocks noChangeAspect="1"/>
          </p:cNvPicPr>
          <p:nvPr/>
        </p:nvPicPr>
        <p:blipFill>
          <a:blip r:embed="rId3"/>
          <a:stretch>
            <a:fillRect/>
          </a:stretch>
        </p:blipFill>
        <p:spPr>
          <a:xfrm>
            <a:off x="3328556" y="749380"/>
            <a:ext cx="5553937" cy="1072989"/>
          </a:xfrm>
          <a:prstGeom prst="rect">
            <a:avLst/>
          </a:prstGeom>
        </p:spPr>
      </p:pic>
    </p:spTree>
    <p:extLst>
      <p:ext uri="{BB962C8B-B14F-4D97-AF65-F5344CB8AC3E}">
        <p14:creationId xmlns:p14="http://schemas.microsoft.com/office/powerpoint/2010/main" val="267733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6B4B5D6F-5797-EB14-3242-015909C2A9EA}"/>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defRPr/>
            </a:pP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hãy nói 1 câu có từ </a:t>
            </a:r>
            <a:r>
              <a:rPr lang="pt-BR"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xôn xao</a:t>
            </a:r>
            <a:r>
              <a:rPr lang="pt-BR"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5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F9990A56-7F20-3D3E-5AB4-87A60070F60F}"/>
              </a:ext>
            </a:extLst>
          </p:cNvPr>
          <p:cNvSpPr/>
          <p:nvPr/>
        </p:nvSpPr>
        <p:spPr>
          <a:xfrm>
            <a:off x="0" y="148708"/>
            <a:ext cx="4706140" cy="575192"/>
          </a:xfrm>
          <a:prstGeom prst="roundRect">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nối</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881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CE7750-FF44-3EFD-C416-C6A68D2DB2FD}"/>
              </a:ext>
            </a:extLst>
          </p:cNvPr>
          <p:cNvSpPr txBox="1"/>
          <p:nvPr/>
        </p:nvSpPr>
        <p:spPr>
          <a:xfrm>
            <a:off x="523875" y="942975"/>
            <a:ext cx="111728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 dưng, gió ào ào nổi lên. Có tiếng động gì lạ lắm. Những chiếc lá khô lạt xạt lướt trên cỏ. Cây xấu hổ co rúm mình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Nó bỗng thấy xung quanh xôn xao. Nó hé mắt nhìn: không có gì lạ cả. Bấy giờ, nó mới mở bừng những con mắt lá. Quả nhiên, không có gì lạ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những cây cỏ xung quanh vẫn cứ xôn xao. Thì ra, vừa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Càng nghe bạn bè trầm trồ, cây xấu hổ càng tiếc. Không biết bao giờ con chim xanh ấy quay trở lại.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Trần Hoài Dương)</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92C9B5BD-059D-807B-C7B6-FB8E480C2552}"/>
              </a:ext>
            </a:extLst>
          </p:cNvPr>
          <p:cNvPicPr>
            <a:picLocks noChangeAspect="1"/>
          </p:cNvPicPr>
          <p:nvPr/>
        </p:nvPicPr>
        <p:blipFill>
          <a:blip r:embed="rId3"/>
          <a:stretch>
            <a:fillRect/>
          </a:stretch>
        </p:blipFill>
        <p:spPr>
          <a:xfrm>
            <a:off x="4042997" y="322669"/>
            <a:ext cx="4029805" cy="859611"/>
          </a:xfrm>
          <a:prstGeom prst="rect">
            <a:avLst/>
          </a:prstGeom>
        </p:spPr>
      </p:pic>
      <p:sp>
        <p:nvSpPr>
          <p:cNvPr id="2" name="Rectangle: Rounded Corners 1">
            <a:extLst>
              <a:ext uri="{FF2B5EF4-FFF2-40B4-BE49-F238E27FC236}">
                <a16:creationId xmlns:a16="http://schemas.microsoft.com/office/drawing/2014/main" id="{A3C0365B-44ED-32A7-9E0B-1275A9C5B5A4}"/>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Cùng</a:t>
            </a:r>
            <a:r>
              <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 chia </a:t>
            </a:r>
            <a:r>
              <a:rPr kumimoji="0" lang="en-US" sz="3600" b="1" i="0" u="none" strike="noStrike" kern="1200" cap="none" spc="0" normalizeH="0" baseline="0" noProof="0" dirty="0" err="1">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rPr>
              <a:t>đoạn</a:t>
            </a:r>
            <a:endParaRPr kumimoji="0" lang="en-US" sz="3600" b="1" i="0" u="none" strike="noStrike" kern="1200" cap="none" spc="0" normalizeH="0" baseline="0" noProof="0" dirty="0">
              <a:ln>
                <a:noFill/>
              </a:ln>
              <a:solidFill>
                <a:srgbClr val="FFC000">
                  <a:lumMod val="50000"/>
                </a:srgbClr>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50F1A9F5-93CC-2C8B-6EBD-694A5C79A960}"/>
              </a:ext>
            </a:extLst>
          </p:cNvPr>
          <p:cNvSpPr/>
          <p:nvPr/>
        </p:nvSpPr>
        <p:spPr>
          <a:xfrm>
            <a:off x="533399" y="1057275"/>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1CA6F4E9-2B74-BC3D-EB0C-BF1D24AE89F7}"/>
              </a:ext>
            </a:extLst>
          </p:cNvPr>
          <p:cNvGrpSpPr/>
          <p:nvPr/>
        </p:nvGrpSpPr>
        <p:grpSpPr>
          <a:xfrm>
            <a:off x="-133350" y="818814"/>
            <a:ext cx="828675" cy="809961"/>
            <a:chOff x="-93175" y="1999914"/>
            <a:chExt cx="931530" cy="931530"/>
          </a:xfrm>
        </p:grpSpPr>
        <p:pic>
          <p:nvPicPr>
            <p:cNvPr id="7" name="Picture 6" descr="A picture containing vector graphics&#10;&#10;Description automatically generated">
              <a:extLst>
                <a:ext uri="{FF2B5EF4-FFF2-40B4-BE49-F238E27FC236}">
                  <a16:creationId xmlns:a16="http://schemas.microsoft.com/office/drawing/2014/main" id="{C3FADDE9-BD4C-DB2C-CE47-42ACF7103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8" name="TextBox 7">
              <a:extLst>
                <a:ext uri="{FF2B5EF4-FFF2-40B4-BE49-F238E27FC236}">
                  <a16:creationId xmlns:a16="http://schemas.microsoft.com/office/drawing/2014/main" id="{12ABF422-E6D2-EF49-312C-78B9C42ACE1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9" name="Rectangle 8">
            <a:extLst>
              <a:ext uri="{FF2B5EF4-FFF2-40B4-BE49-F238E27FC236}">
                <a16:creationId xmlns:a16="http://schemas.microsoft.com/office/drawing/2014/main" id="{B6F97454-48B3-6939-C094-36D444EA79AE}"/>
              </a:ext>
            </a:extLst>
          </p:cNvPr>
          <p:cNvSpPr/>
          <p:nvPr/>
        </p:nvSpPr>
        <p:spPr>
          <a:xfrm>
            <a:off x="542924" y="3181350"/>
            <a:ext cx="11115675" cy="202882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F8C1EAC3-B5EE-2105-B4F8-5D7E39B22BA7}"/>
              </a:ext>
            </a:extLst>
          </p:cNvPr>
          <p:cNvGrpSpPr/>
          <p:nvPr/>
        </p:nvGrpSpPr>
        <p:grpSpPr>
          <a:xfrm>
            <a:off x="-123825" y="2942889"/>
            <a:ext cx="828675" cy="809961"/>
            <a:chOff x="-93175" y="1999914"/>
            <a:chExt cx="931530" cy="931530"/>
          </a:xfrm>
        </p:grpSpPr>
        <p:pic>
          <p:nvPicPr>
            <p:cNvPr id="11" name="Picture 10" descr="A picture containing vector graphics&#10;&#10;Description automatically generated">
              <a:extLst>
                <a:ext uri="{FF2B5EF4-FFF2-40B4-BE49-F238E27FC236}">
                  <a16:creationId xmlns:a16="http://schemas.microsoft.com/office/drawing/2014/main" id="{95B1F653-5ADB-F190-9132-A591D6BF9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2" name="TextBox 11">
              <a:extLst>
                <a:ext uri="{FF2B5EF4-FFF2-40B4-BE49-F238E27FC236}">
                  <a16:creationId xmlns:a16="http://schemas.microsoft.com/office/drawing/2014/main" id="{B5A746B1-5ACE-77A8-E77E-4FD1B119025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3" name="Rectangle 12">
            <a:extLst>
              <a:ext uri="{FF2B5EF4-FFF2-40B4-BE49-F238E27FC236}">
                <a16:creationId xmlns:a16="http://schemas.microsoft.com/office/drawing/2014/main" id="{6E822ACD-95F1-9DD7-AD22-1ECD2A453D53}"/>
              </a:ext>
            </a:extLst>
          </p:cNvPr>
          <p:cNvSpPr/>
          <p:nvPr/>
        </p:nvSpPr>
        <p:spPr>
          <a:xfrm>
            <a:off x="533399" y="5305425"/>
            <a:ext cx="11115675" cy="8286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F182BAB8-F0A8-5100-EF51-A2B8CDB52319}"/>
              </a:ext>
            </a:extLst>
          </p:cNvPr>
          <p:cNvGrpSpPr/>
          <p:nvPr/>
        </p:nvGrpSpPr>
        <p:grpSpPr>
          <a:xfrm>
            <a:off x="-133350" y="50669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6CE65A8F-62D0-FA3A-F9F4-AAF8FAF4A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47B9CAF1-72CA-144F-29B6-276E4C03F608}"/>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9559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par>
                                <p:cTn id="39" presetID="53" presetClass="entr" presetSubtype="16"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95597-318C-4B7E-A703-7332B6784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D1BC3C0-AA4C-1D49-EB25-041C77EFBB60}"/>
              </a:ext>
            </a:extLst>
          </p:cNvPr>
          <p:cNvSpPr txBox="1"/>
          <p:nvPr/>
        </p:nvSpPr>
        <p:spPr>
          <a:xfrm>
            <a:off x="2056863" y="188413"/>
            <a:ext cx="923978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5400" b="1" i="0" u="none" strike="noStrike" kern="1200" cap="none" spc="0" normalizeH="0" baseline="0" noProof="0" dirty="0">
              <a:ln>
                <a:solidFill>
                  <a:prstClr val="white"/>
                </a:solid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65616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3A72F9-A0E2-407B-9F31-AA7610F1B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930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538E34-4C05-93F0-7AE3-70A655B47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5960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CB06A-D380-41F9-BF4D-F38AA5F0A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43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9BF02141-8298-3B60-2AB0-3EF148F706C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0193825D-1422-4DDF-E7CB-10C3A0122C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5" name="Group 14">
                <a:extLst>
                  <a:ext uri="{FF2B5EF4-FFF2-40B4-BE49-F238E27FC236}">
                    <a16:creationId xmlns:a16="http://schemas.microsoft.com/office/drawing/2014/main"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EF818433-E900-1370-985A-CEDF8F0F5A7C}"/>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28" name="Graphic 27">
            <a:extLst>
              <a:ext uri="{FF2B5EF4-FFF2-40B4-BE49-F238E27FC236}">
                <a16:creationId xmlns:a16="http://schemas.microsoft.com/office/drawing/2014/main" id="{83959239-7B83-0046-39CD-0A0BA5E77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078" y="3549094"/>
            <a:ext cx="2977476" cy="309795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nvGrpSpPr>
              <p:cNvPr id="13" name="Group 12">
                <a:extLst>
                  <a:ext uri="{FF2B5EF4-FFF2-40B4-BE49-F238E27FC236}">
                    <a16:creationId xmlns:a16="http://schemas.microsoft.com/office/drawing/2014/main"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1" name="Rectangle: Rounded Corners 50">
            <a:extLst>
              <a:ext uri="{FF2B5EF4-FFF2-40B4-BE49-F238E27FC236}">
                <a16:creationId xmlns:a16="http://schemas.microsoft.com/office/drawing/2014/main"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52" name="Picture 51">
            <a:extLst>
              <a:ext uri="{FF2B5EF4-FFF2-40B4-BE49-F238E27FC236}">
                <a16:creationId xmlns:a16="http://schemas.microsoft.com/office/drawing/2014/main"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Nghe tiếng động lạ, cây xấu hổ đã làm gì?</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3228975"/>
            <a:ext cx="8546645" cy="2668364"/>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 name="connsiteX0" fmla="*/ 0 w 8546645"/>
                      <a:gd name="connsiteY0" fmla="*/ 444736 h 2668364"/>
                      <a:gd name="connsiteX1" fmla="*/ 492976 w 8546645"/>
                      <a:gd name="connsiteY1" fmla="*/ 0 h 2668364"/>
                      <a:gd name="connsiteX2" fmla="*/ 8053668 w 8546645"/>
                      <a:gd name="connsiteY2" fmla="*/ 0 h 2668364"/>
                      <a:gd name="connsiteX3" fmla="*/ 8546645 w 8546645"/>
                      <a:gd name="connsiteY3" fmla="*/ 444736 h 2668364"/>
                      <a:gd name="connsiteX4" fmla="*/ 8546645 w 8546645"/>
                      <a:gd name="connsiteY4" fmla="*/ 2223627 h 2668364"/>
                      <a:gd name="connsiteX5" fmla="*/ 8053668 w 8546645"/>
                      <a:gd name="connsiteY5" fmla="*/ 2668364 h 2668364"/>
                      <a:gd name="connsiteX6" fmla="*/ 492976 w 8546645"/>
                      <a:gd name="connsiteY6" fmla="*/ 2668364 h 2668364"/>
                      <a:gd name="connsiteX7" fmla="*/ 0 w 8546645"/>
                      <a:gd name="connsiteY7" fmla="*/ 2223627 h 2668364"/>
                      <a:gd name="connsiteX8" fmla="*/ 0 w 8546645"/>
                      <a:gd name="connsiteY8" fmla="*/ 444736 h 266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6645" h="2668364" fill="none" extrusionOk="0">
                        <a:moveTo>
                          <a:pt x="0" y="444736"/>
                        </a:moveTo>
                        <a:cubicBezTo>
                          <a:pt x="45690" y="211119"/>
                          <a:pt x="257062" y="-35421"/>
                          <a:pt x="492976" y="0"/>
                        </a:cubicBezTo>
                        <a:cubicBezTo>
                          <a:pt x="3999289" y="171247"/>
                          <a:pt x="5764406" y="-137398"/>
                          <a:pt x="8053668" y="0"/>
                        </a:cubicBezTo>
                        <a:cubicBezTo>
                          <a:pt x="8287366" y="20419"/>
                          <a:pt x="8593973" y="208827"/>
                          <a:pt x="8546645" y="444736"/>
                        </a:cubicBezTo>
                        <a:cubicBezTo>
                          <a:pt x="8388871" y="874626"/>
                          <a:pt x="8646023" y="1893317"/>
                          <a:pt x="8546645" y="2223627"/>
                        </a:cubicBezTo>
                        <a:cubicBezTo>
                          <a:pt x="8591678" y="2421355"/>
                          <a:pt x="8390120" y="2626744"/>
                          <a:pt x="8053668" y="2668364"/>
                        </a:cubicBezTo>
                        <a:cubicBezTo>
                          <a:pt x="6836323" y="2680771"/>
                          <a:pt x="2502141" y="2699100"/>
                          <a:pt x="492976" y="2668364"/>
                        </a:cubicBezTo>
                        <a:cubicBezTo>
                          <a:pt x="264770" y="2645332"/>
                          <a:pt x="-5415" y="2530853"/>
                          <a:pt x="0" y="2223627"/>
                        </a:cubicBezTo>
                        <a:cubicBezTo>
                          <a:pt x="27940" y="1759271"/>
                          <a:pt x="-171681" y="757789"/>
                          <a:pt x="0" y="444736"/>
                        </a:cubicBezTo>
                        <a:close/>
                      </a:path>
                      <a:path w="8546645" h="2668364" stroke="0" extrusionOk="0">
                        <a:moveTo>
                          <a:pt x="0" y="444736"/>
                        </a:moveTo>
                        <a:cubicBezTo>
                          <a:pt x="28429" y="188785"/>
                          <a:pt x="210226" y="-7220"/>
                          <a:pt x="492976" y="0"/>
                        </a:cubicBezTo>
                        <a:cubicBezTo>
                          <a:pt x="1760569" y="-400419"/>
                          <a:pt x="5659601" y="129214"/>
                          <a:pt x="8053668" y="0"/>
                        </a:cubicBezTo>
                        <a:cubicBezTo>
                          <a:pt x="8374742" y="15580"/>
                          <a:pt x="8560485" y="161257"/>
                          <a:pt x="8546645" y="444736"/>
                        </a:cubicBezTo>
                        <a:cubicBezTo>
                          <a:pt x="8386095" y="964858"/>
                          <a:pt x="8527784" y="1805470"/>
                          <a:pt x="8546645" y="2223627"/>
                        </a:cubicBezTo>
                        <a:cubicBezTo>
                          <a:pt x="8541319" y="2422190"/>
                          <a:pt x="8366021" y="2690884"/>
                          <a:pt x="8053668" y="2668364"/>
                        </a:cubicBezTo>
                        <a:cubicBezTo>
                          <a:pt x="4898281" y="2483207"/>
                          <a:pt x="2042909" y="2538109"/>
                          <a:pt x="492976" y="2668364"/>
                        </a:cubicBezTo>
                        <a:cubicBezTo>
                          <a:pt x="207354" y="2658789"/>
                          <a:pt x="53121" y="2469893"/>
                          <a:pt x="0" y="2223627"/>
                        </a:cubicBezTo>
                        <a:cubicBezTo>
                          <a:pt x="22140" y="1322398"/>
                          <a:pt x="46095" y="650670"/>
                          <a:pt x="0" y="444736"/>
                        </a:cubicBezTo>
                        <a:close/>
                      </a:path>
                      <a:path w="8546645" h="2668364" fill="none" stroke="0" extrusionOk="0">
                        <a:moveTo>
                          <a:pt x="0" y="444736"/>
                        </a:moveTo>
                        <a:cubicBezTo>
                          <a:pt x="53339" y="194913"/>
                          <a:pt x="224417" y="-14447"/>
                          <a:pt x="492976" y="0"/>
                        </a:cubicBezTo>
                        <a:cubicBezTo>
                          <a:pt x="4229739" y="-34613"/>
                          <a:pt x="5801619" y="59451"/>
                          <a:pt x="8053668" y="0"/>
                        </a:cubicBezTo>
                        <a:cubicBezTo>
                          <a:pt x="8304433" y="15982"/>
                          <a:pt x="8580518" y="193715"/>
                          <a:pt x="8546645" y="444736"/>
                        </a:cubicBezTo>
                        <a:cubicBezTo>
                          <a:pt x="8381512" y="850577"/>
                          <a:pt x="8629562" y="1819292"/>
                          <a:pt x="8546645" y="2223627"/>
                        </a:cubicBezTo>
                        <a:cubicBezTo>
                          <a:pt x="8542041" y="2407649"/>
                          <a:pt x="8378082" y="2646150"/>
                          <a:pt x="8053668" y="2668364"/>
                        </a:cubicBezTo>
                        <a:cubicBezTo>
                          <a:pt x="5178053" y="2722871"/>
                          <a:pt x="3082586" y="2535990"/>
                          <a:pt x="492976" y="2668364"/>
                        </a:cubicBezTo>
                        <a:cubicBezTo>
                          <a:pt x="224628" y="2654185"/>
                          <a:pt x="14475" y="2516415"/>
                          <a:pt x="0" y="2223627"/>
                        </a:cubicBezTo>
                        <a:cubicBezTo>
                          <a:pt x="54704" y="1737411"/>
                          <a:pt x="-123819" y="743647"/>
                          <a:pt x="0" y="44473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 tiếng động lạ, cây xấu hổ đã co rúm mình lại.</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2246129" y="1402462"/>
            <a:ext cx="9646516" cy="854963"/>
          </a:xfrm>
          <a:custGeom>
            <a:avLst/>
            <a:gdLst>
              <a:gd name="connsiteX0" fmla="*/ 0 w 9646516"/>
              <a:gd name="connsiteY0" fmla="*/ 198466 h 1190775"/>
              <a:gd name="connsiteX1" fmla="*/ 198466 w 9646516"/>
              <a:gd name="connsiteY1" fmla="*/ 0 h 1190775"/>
              <a:gd name="connsiteX2" fmla="*/ 9448050 w 9646516"/>
              <a:gd name="connsiteY2" fmla="*/ 0 h 1190775"/>
              <a:gd name="connsiteX3" fmla="*/ 9646516 w 9646516"/>
              <a:gd name="connsiteY3" fmla="*/ 198466 h 1190775"/>
              <a:gd name="connsiteX4" fmla="*/ 9646516 w 9646516"/>
              <a:gd name="connsiteY4" fmla="*/ 992309 h 1190775"/>
              <a:gd name="connsiteX5" fmla="*/ 9448050 w 9646516"/>
              <a:gd name="connsiteY5" fmla="*/ 1190775 h 1190775"/>
              <a:gd name="connsiteX6" fmla="*/ 198466 w 9646516"/>
              <a:gd name="connsiteY6" fmla="*/ 1190775 h 1190775"/>
              <a:gd name="connsiteX7" fmla="*/ 0 w 9646516"/>
              <a:gd name="connsiteY7" fmla="*/ 992309 h 1190775"/>
              <a:gd name="connsiteX8" fmla="*/ 0 w 9646516"/>
              <a:gd name="connsiteY8" fmla="*/ 198466 h 11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90775" fill="none" extrusionOk="0">
                <a:moveTo>
                  <a:pt x="0" y="198466"/>
                </a:moveTo>
                <a:cubicBezTo>
                  <a:pt x="12357" y="92249"/>
                  <a:pt x="96003" y="-7420"/>
                  <a:pt x="198466" y="0"/>
                </a:cubicBezTo>
                <a:cubicBezTo>
                  <a:pt x="2286156" y="10359"/>
                  <a:pt x="6584760" y="166365"/>
                  <a:pt x="9448050" y="0"/>
                </a:cubicBezTo>
                <a:cubicBezTo>
                  <a:pt x="9552132" y="3204"/>
                  <a:pt x="9667444" y="93454"/>
                  <a:pt x="9646516" y="198466"/>
                </a:cubicBezTo>
                <a:cubicBezTo>
                  <a:pt x="9683095" y="543137"/>
                  <a:pt x="9629615" y="635712"/>
                  <a:pt x="9646516" y="992309"/>
                </a:cubicBezTo>
                <a:cubicBezTo>
                  <a:pt x="9657539" y="1089950"/>
                  <a:pt x="9561033" y="1188521"/>
                  <a:pt x="9448050" y="1190775"/>
                </a:cubicBezTo>
                <a:cubicBezTo>
                  <a:pt x="5470422" y="1203182"/>
                  <a:pt x="3753072" y="1221511"/>
                  <a:pt x="198466" y="1190775"/>
                </a:cubicBezTo>
                <a:cubicBezTo>
                  <a:pt x="93269" y="1188388"/>
                  <a:pt x="-761" y="1111294"/>
                  <a:pt x="0" y="992309"/>
                </a:cubicBezTo>
                <a:cubicBezTo>
                  <a:pt x="41812" y="742472"/>
                  <a:pt x="48332" y="390479"/>
                  <a:pt x="0" y="198466"/>
                </a:cubicBezTo>
                <a:close/>
              </a:path>
              <a:path w="9646516" h="1190775" stroke="0" extrusionOk="0">
                <a:moveTo>
                  <a:pt x="0" y="198466"/>
                </a:moveTo>
                <a:cubicBezTo>
                  <a:pt x="8848" y="86412"/>
                  <a:pt x="73795" y="5453"/>
                  <a:pt x="198466" y="0"/>
                </a:cubicBezTo>
                <a:cubicBezTo>
                  <a:pt x="3501416" y="39558"/>
                  <a:pt x="5481501" y="-110770"/>
                  <a:pt x="9448050" y="0"/>
                </a:cubicBezTo>
                <a:cubicBezTo>
                  <a:pt x="9567304" y="-1405"/>
                  <a:pt x="9647666" y="81856"/>
                  <a:pt x="9646516" y="198466"/>
                </a:cubicBezTo>
                <a:cubicBezTo>
                  <a:pt x="9623619" y="478560"/>
                  <a:pt x="9600781" y="900965"/>
                  <a:pt x="9646516" y="992309"/>
                </a:cubicBezTo>
                <a:cubicBezTo>
                  <a:pt x="9641335" y="1082626"/>
                  <a:pt x="9562668" y="1189162"/>
                  <a:pt x="9448050" y="1190775"/>
                </a:cubicBezTo>
                <a:cubicBezTo>
                  <a:pt x="8015276" y="1245282"/>
                  <a:pt x="3861683" y="1058401"/>
                  <a:pt x="198466" y="1190775"/>
                </a:cubicBezTo>
                <a:cubicBezTo>
                  <a:pt x="83313" y="1187382"/>
                  <a:pt x="6404" y="1101997"/>
                  <a:pt x="0" y="992309"/>
                </a:cubicBezTo>
                <a:cubicBezTo>
                  <a:pt x="61419" y="641104"/>
                  <a:pt x="68232" y="447746"/>
                  <a:pt x="0" y="19846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42497 h 854963"/>
                      <a:gd name="connsiteX1" fmla="*/ 142497 w 9646516"/>
                      <a:gd name="connsiteY1" fmla="*/ 0 h 854963"/>
                      <a:gd name="connsiteX2" fmla="*/ 9504019 w 9646516"/>
                      <a:gd name="connsiteY2" fmla="*/ 0 h 854963"/>
                      <a:gd name="connsiteX3" fmla="*/ 9646516 w 9646516"/>
                      <a:gd name="connsiteY3" fmla="*/ 142497 h 854963"/>
                      <a:gd name="connsiteX4" fmla="*/ 9646516 w 9646516"/>
                      <a:gd name="connsiteY4" fmla="*/ 712466 h 854963"/>
                      <a:gd name="connsiteX5" fmla="*/ 9504019 w 9646516"/>
                      <a:gd name="connsiteY5" fmla="*/ 854963 h 854963"/>
                      <a:gd name="connsiteX6" fmla="*/ 142497 w 9646516"/>
                      <a:gd name="connsiteY6" fmla="*/ 854963 h 854963"/>
                      <a:gd name="connsiteX7" fmla="*/ 0 w 9646516"/>
                      <a:gd name="connsiteY7" fmla="*/ 712466 h 854963"/>
                      <a:gd name="connsiteX8" fmla="*/ 0 w 9646516"/>
                      <a:gd name="connsiteY8" fmla="*/ 142497 h 8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854963" fill="none" extrusionOk="0">
                        <a:moveTo>
                          <a:pt x="0" y="142497"/>
                        </a:moveTo>
                        <a:cubicBezTo>
                          <a:pt x="2242" y="64413"/>
                          <a:pt x="68612" y="-4998"/>
                          <a:pt x="142497" y="0"/>
                        </a:cubicBezTo>
                        <a:cubicBezTo>
                          <a:pt x="3386552" y="10359"/>
                          <a:pt x="5462904" y="166365"/>
                          <a:pt x="9504019" y="0"/>
                        </a:cubicBezTo>
                        <a:cubicBezTo>
                          <a:pt x="9572345" y="6012"/>
                          <a:pt x="9649964" y="64556"/>
                          <a:pt x="9646516" y="142497"/>
                        </a:cubicBezTo>
                        <a:cubicBezTo>
                          <a:pt x="9626174" y="248790"/>
                          <a:pt x="9627755" y="619230"/>
                          <a:pt x="9646516" y="712466"/>
                        </a:cubicBezTo>
                        <a:cubicBezTo>
                          <a:pt x="9657014" y="779766"/>
                          <a:pt x="9594887" y="846833"/>
                          <a:pt x="9504019" y="854963"/>
                        </a:cubicBezTo>
                        <a:cubicBezTo>
                          <a:pt x="7876521" y="867370"/>
                          <a:pt x="3180486" y="885699"/>
                          <a:pt x="142497" y="854963"/>
                        </a:cubicBezTo>
                        <a:cubicBezTo>
                          <a:pt x="66334" y="853591"/>
                          <a:pt x="-486" y="797151"/>
                          <a:pt x="0" y="712466"/>
                        </a:cubicBezTo>
                        <a:cubicBezTo>
                          <a:pt x="14650" y="500458"/>
                          <a:pt x="15699" y="371847"/>
                          <a:pt x="0" y="142497"/>
                        </a:cubicBezTo>
                        <a:close/>
                      </a:path>
                      <a:path w="9646516" h="854963" stroke="0" extrusionOk="0">
                        <a:moveTo>
                          <a:pt x="0" y="142497"/>
                        </a:moveTo>
                        <a:cubicBezTo>
                          <a:pt x="6033" y="62131"/>
                          <a:pt x="50463" y="4828"/>
                          <a:pt x="142497" y="0"/>
                        </a:cubicBezTo>
                        <a:cubicBezTo>
                          <a:pt x="4427458" y="39558"/>
                          <a:pt x="6834042" y="-110770"/>
                          <a:pt x="9504019" y="0"/>
                        </a:cubicBezTo>
                        <a:cubicBezTo>
                          <a:pt x="9590334" y="-1109"/>
                          <a:pt x="9646818" y="61963"/>
                          <a:pt x="9646516" y="142497"/>
                        </a:cubicBezTo>
                        <a:cubicBezTo>
                          <a:pt x="9690216" y="242156"/>
                          <a:pt x="9661942" y="517599"/>
                          <a:pt x="9646516" y="712466"/>
                        </a:cubicBezTo>
                        <a:cubicBezTo>
                          <a:pt x="9645150" y="786077"/>
                          <a:pt x="9594689" y="851108"/>
                          <a:pt x="9504019" y="854963"/>
                        </a:cubicBezTo>
                        <a:cubicBezTo>
                          <a:pt x="5679950" y="909470"/>
                          <a:pt x="4733665" y="722589"/>
                          <a:pt x="142497" y="854963"/>
                        </a:cubicBezTo>
                        <a:cubicBezTo>
                          <a:pt x="55276" y="849748"/>
                          <a:pt x="3991" y="791213"/>
                          <a:pt x="0" y="712466"/>
                        </a:cubicBezTo>
                        <a:cubicBezTo>
                          <a:pt x="1501" y="569093"/>
                          <a:pt x="13799" y="228904"/>
                          <a:pt x="0" y="1424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733"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cỏ xung quanh xôn xao về chuyện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4105275" y="2828925"/>
            <a:ext cx="7708605" cy="2362200"/>
          </a:xfrm>
          <a:custGeom>
            <a:avLst/>
            <a:gdLst>
              <a:gd name="connsiteX0" fmla="*/ 0 w 8720976"/>
              <a:gd name="connsiteY0" fmla="*/ 506829 h 3040911"/>
              <a:gd name="connsiteX1" fmla="*/ 506829 w 8720976"/>
              <a:gd name="connsiteY1" fmla="*/ 0 h 3040911"/>
              <a:gd name="connsiteX2" fmla="*/ 8214147 w 8720976"/>
              <a:gd name="connsiteY2" fmla="*/ 0 h 3040911"/>
              <a:gd name="connsiteX3" fmla="*/ 8720976 w 8720976"/>
              <a:gd name="connsiteY3" fmla="*/ 506829 h 3040911"/>
              <a:gd name="connsiteX4" fmla="*/ 8720976 w 8720976"/>
              <a:gd name="connsiteY4" fmla="*/ 2534082 h 3040911"/>
              <a:gd name="connsiteX5" fmla="*/ 8214147 w 8720976"/>
              <a:gd name="connsiteY5" fmla="*/ 3040911 h 3040911"/>
              <a:gd name="connsiteX6" fmla="*/ 506829 w 8720976"/>
              <a:gd name="connsiteY6" fmla="*/ 3040911 h 3040911"/>
              <a:gd name="connsiteX7" fmla="*/ 0 w 8720976"/>
              <a:gd name="connsiteY7" fmla="*/ 2534082 h 3040911"/>
              <a:gd name="connsiteX8" fmla="*/ 0 w 8720976"/>
              <a:gd name="connsiteY8" fmla="*/ 506829 h 304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40911" fill="none" extrusionOk="0">
                <a:moveTo>
                  <a:pt x="0" y="506829"/>
                </a:moveTo>
                <a:cubicBezTo>
                  <a:pt x="5005" y="228289"/>
                  <a:pt x="256533" y="-30749"/>
                  <a:pt x="506829" y="0"/>
                </a:cubicBezTo>
                <a:cubicBezTo>
                  <a:pt x="1520824" y="10359"/>
                  <a:pt x="6425108" y="166365"/>
                  <a:pt x="8214147" y="0"/>
                </a:cubicBezTo>
                <a:cubicBezTo>
                  <a:pt x="8478311" y="9129"/>
                  <a:pt x="8741488" y="231422"/>
                  <a:pt x="8720976" y="506829"/>
                </a:cubicBezTo>
                <a:cubicBezTo>
                  <a:pt x="8569754" y="1035937"/>
                  <a:pt x="8790340" y="2197287"/>
                  <a:pt x="8720976" y="2534082"/>
                </a:cubicBezTo>
                <a:cubicBezTo>
                  <a:pt x="8747922" y="2784737"/>
                  <a:pt x="8529312" y="3017362"/>
                  <a:pt x="8214147" y="3040911"/>
                </a:cubicBezTo>
                <a:cubicBezTo>
                  <a:pt x="7403106" y="3053318"/>
                  <a:pt x="3750036" y="3071647"/>
                  <a:pt x="506829" y="3040911"/>
                </a:cubicBezTo>
                <a:cubicBezTo>
                  <a:pt x="265246" y="3020179"/>
                  <a:pt x="-3624" y="2858634"/>
                  <a:pt x="0" y="2534082"/>
                </a:cubicBezTo>
                <a:cubicBezTo>
                  <a:pt x="57319" y="1690669"/>
                  <a:pt x="-116954" y="1482177"/>
                  <a:pt x="0" y="506829"/>
                </a:cubicBezTo>
                <a:close/>
              </a:path>
              <a:path w="8720976" h="3040911" stroke="0" extrusionOk="0">
                <a:moveTo>
                  <a:pt x="0" y="506829"/>
                </a:moveTo>
                <a:cubicBezTo>
                  <a:pt x="34968" y="217254"/>
                  <a:pt x="205630" y="7707"/>
                  <a:pt x="506829" y="0"/>
                </a:cubicBezTo>
                <a:cubicBezTo>
                  <a:pt x="1423685" y="39558"/>
                  <a:pt x="6590945" y="-110770"/>
                  <a:pt x="8214147" y="0"/>
                </a:cubicBezTo>
                <a:cubicBezTo>
                  <a:pt x="8546540" y="-7645"/>
                  <a:pt x="8727762" y="185621"/>
                  <a:pt x="8720976" y="506829"/>
                </a:cubicBezTo>
                <a:cubicBezTo>
                  <a:pt x="8583333" y="1389640"/>
                  <a:pt x="8731685" y="1585833"/>
                  <a:pt x="8720976" y="2534082"/>
                </a:cubicBezTo>
                <a:cubicBezTo>
                  <a:pt x="8709966" y="2773000"/>
                  <a:pt x="8509320" y="3035997"/>
                  <a:pt x="8214147" y="3040911"/>
                </a:cubicBezTo>
                <a:cubicBezTo>
                  <a:pt x="6818522" y="3095418"/>
                  <a:pt x="3901950" y="2908537"/>
                  <a:pt x="506829" y="3040911"/>
                </a:cubicBezTo>
                <a:cubicBezTo>
                  <a:pt x="182967" y="3014015"/>
                  <a:pt x="9949" y="2814117"/>
                  <a:pt x="0" y="2534082"/>
                </a:cubicBezTo>
                <a:cubicBezTo>
                  <a:pt x="36134" y="1904333"/>
                  <a:pt x="75751" y="1309792"/>
                  <a:pt x="0" y="50682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 name="connsiteX0" fmla="*/ 0 w 7708605"/>
                      <a:gd name="connsiteY0" fmla="*/ 393708 h 2362200"/>
                      <a:gd name="connsiteX1" fmla="*/ 447993 w 7708605"/>
                      <a:gd name="connsiteY1" fmla="*/ 0 h 2362200"/>
                      <a:gd name="connsiteX2" fmla="*/ 7260611 w 7708605"/>
                      <a:gd name="connsiteY2" fmla="*/ 0 h 2362200"/>
                      <a:gd name="connsiteX3" fmla="*/ 7708605 w 7708605"/>
                      <a:gd name="connsiteY3" fmla="*/ 393708 h 2362200"/>
                      <a:gd name="connsiteX4" fmla="*/ 7708605 w 7708605"/>
                      <a:gd name="connsiteY4" fmla="*/ 1968491 h 2362200"/>
                      <a:gd name="connsiteX5" fmla="*/ 7260611 w 7708605"/>
                      <a:gd name="connsiteY5" fmla="*/ 2362200 h 2362200"/>
                      <a:gd name="connsiteX6" fmla="*/ 447993 w 7708605"/>
                      <a:gd name="connsiteY6" fmla="*/ 2362200 h 2362200"/>
                      <a:gd name="connsiteX7" fmla="*/ 0 w 7708605"/>
                      <a:gd name="connsiteY7" fmla="*/ 1968491 h 2362200"/>
                      <a:gd name="connsiteX8" fmla="*/ 0 w 7708605"/>
                      <a:gd name="connsiteY8" fmla="*/ 393708 h 236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08605" h="2362200" fill="none" extrusionOk="0">
                        <a:moveTo>
                          <a:pt x="0" y="393708"/>
                        </a:moveTo>
                        <a:cubicBezTo>
                          <a:pt x="14319" y="180053"/>
                          <a:pt x="244716" y="-42536"/>
                          <a:pt x="447993" y="0"/>
                        </a:cubicBezTo>
                        <a:cubicBezTo>
                          <a:pt x="1295090" y="198525"/>
                          <a:pt x="5623443" y="41402"/>
                          <a:pt x="7260611" y="0"/>
                        </a:cubicBezTo>
                        <a:cubicBezTo>
                          <a:pt x="7470636" y="20696"/>
                          <a:pt x="7764588" y="188087"/>
                          <a:pt x="7708605" y="393708"/>
                        </a:cubicBezTo>
                        <a:cubicBezTo>
                          <a:pt x="7564679" y="848599"/>
                          <a:pt x="7810234" y="1740097"/>
                          <a:pt x="7708605" y="1968491"/>
                        </a:cubicBezTo>
                        <a:cubicBezTo>
                          <a:pt x="7744410" y="2150185"/>
                          <a:pt x="7555005" y="2333340"/>
                          <a:pt x="7260611" y="2362200"/>
                        </a:cubicBezTo>
                        <a:cubicBezTo>
                          <a:pt x="6061777" y="2570989"/>
                          <a:pt x="3478350" y="2843012"/>
                          <a:pt x="447993" y="2362200"/>
                        </a:cubicBezTo>
                        <a:cubicBezTo>
                          <a:pt x="275548" y="2323869"/>
                          <a:pt x="-6870" y="2265762"/>
                          <a:pt x="0" y="1968491"/>
                        </a:cubicBezTo>
                        <a:cubicBezTo>
                          <a:pt x="36701" y="1331698"/>
                          <a:pt x="-136930" y="1161127"/>
                          <a:pt x="0" y="393708"/>
                        </a:cubicBezTo>
                        <a:close/>
                      </a:path>
                      <a:path w="7708605" h="2362200" stroke="0" extrusionOk="0">
                        <a:moveTo>
                          <a:pt x="0" y="393708"/>
                        </a:moveTo>
                        <a:cubicBezTo>
                          <a:pt x="62987" y="147310"/>
                          <a:pt x="207084" y="-29474"/>
                          <a:pt x="447993" y="0"/>
                        </a:cubicBezTo>
                        <a:cubicBezTo>
                          <a:pt x="1236407" y="-196047"/>
                          <a:pt x="5772517" y="160183"/>
                          <a:pt x="7260611" y="0"/>
                        </a:cubicBezTo>
                        <a:cubicBezTo>
                          <a:pt x="7565443" y="5274"/>
                          <a:pt x="7740461" y="169146"/>
                          <a:pt x="7708605" y="393708"/>
                        </a:cubicBezTo>
                        <a:cubicBezTo>
                          <a:pt x="7569705" y="1067229"/>
                          <a:pt x="7705836" y="1223254"/>
                          <a:pt x="7708605" y="1968491"/>
                        </a:cubicBezTo>
                        <a:cubicBezTo>
                          <a:pt x="7710870" y="2113546"/>
                          <a:pt x="7515590" y="2388545"/>
                          <a:pt x="7260611" y="2362200"/>
                        </a:cubicBezTo>
                        <a:cubicBezTo>
                          <a:pt x="5982185" y="2247327"/>
                          <a:pt x="3205966" y="2112902"/>
                          <a:pt x="447993" y="2362200"/>
                        </a:cubicBezTo>
                        <a:cubicBezTo>
                          <a:pt x="170858" y="2342388"/>
                          <a:pt x="13338" y="2186082"/>
                          <a:pt x="0" y="1968491"/>
                        </a:cubicBezTo>
                        <a:cubicBezTo>
                          <a:pt x="2480" y="1439257"/>
                          <a:pt x="-3859" y="978908"/>
                          <a:pt x="0" y="393708"/>
                        </a:cubicBezTo>
                        <a:close/>
                      </a:path>
                      <a:path w="7708605" h="2362200" fill="none" stroke="0" extrusionOk="0">
                        <a:moveTo>
                          <a:pt x="0" y="393708"/>
                        </a:moveTo>
                        <a:cubicBezTo>
                          <a:pt x="27646" y="170920"/>
                          <a:pt x="220856" y="-21752"/>
                          <a:pt x="447993" y="0"/>
                        </a:cubicBezTo>
                        <a:cubicBezTo>
                          <a:pt x="1649454" y="-62784"/>
                          <a:pt x="5462649" y="-2999"/>
                          <a:pt x="7260611" y="0"/>
                        </a:cubicBezTo>
                        <a:cubicBezTo>
                          <a:pt x="7534762" y="1169"/>
                          <a:pt x="7729137" y="165156"/>
                          <a:pt x="7708605" y="393708"/>
                        </a:cubicBezTo>
                        <a:cubicBezTo>
                          <a:pt x="7571982" y="807672"/>
                          <a:pt x="7771023" y="1703300"/>
                          <a:pt x="7708605" y="1968491"/>
                        </a:cubicBezTo>
                        <a:cubicBezTo>
                          <a:pt x="7726349" y="2140588"/>
                          <a:pt x="7566520" y="2335105"/>
                          <a:pt x="7260611" y="2362200"/>
                        </a:cubicBezTo>
                        <a:cubicBezTo>
                          <a:pt x="6414128" y="2057371"/>
                          <a:pt x="2798185" y="2347892"/>
                          <a:pt x="447993" y="2362200"/>
                        </a:cubicBezTo>
                        <a:cubicBezTo>
                          <a:pt x="209130" y="2330596"/>
                          <a:pt x="36728" y="2221090"/>
                          <a:pt x="0" y="1968491"/>
                        </a:cubicBezTo>
                        <a:cubicBezTo>
                          <a:pt x="50306" y="1317063"/>
                          <a:pt x="-141959" y="1161687"/>
                          <a:pt x="0" y="39370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cỏ xung quanh xôn xao chuyện một con chim xanh biếc, toàn thân lóng lánh không biết từ đầu bay tới rồi lại vội bay đi ngay. </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3"/>
          <a:stretch>
            <a:fillRect/>
          </a:stretch>
        </p:blipFill>
        <p:spPr>
          <a:xfrm>
            <a:off x="3981439" y="0"/>
            <a:ext cx="6456224" cy="926672"/>
          </a:xfrm>
          <a:prstGeom prst="rect">
            <a:avLst/>
          </a:prstGeom>
        </p:spPr>
      </p:pic>
      <p:pic>
        <p:nvPicPr>
          <p:cNvPr id="6" name="Picture 5">
            <a:extLst>
              <a:ext uri="{FF2B5EF4-FFF2-40B4-BE49-F238E27FC236}">
                <a16:creationId xmlns:a16="http://schemas.microsoft.com/office/drawing/2014/main" id="{FACA07E5-1C53-DF8A-A10A-46648AFBB8ED}"/>
              </a:ext>
            </a:extLst>
          </p:cNvPr>
          <p:cNvPicPr>
            <a:picLocks noChangeAspect="1"/>
          </p:cNvPicPr>
          <p:nvPr/>
        </p:nvPicPr>
        <p:blipFill>
          <a:blip r:embed="rId4"/>
          <a:stretch>
            <a:fillRect/>
          </a:stretch>
        </p:blipFill>
        <p:spPr>
          <a:xfrm>
            <a:off x="736940" y="2602009"/>
            <a:ext cx="2951130" cy="3015928"/>
          </a:xfrm>
          <a:prstGeom prst="ellipse">
            <a:avLst/>
          </a:prstGeom>
          <a:ln>
            <a:noFill/>
          </a:ln>
          <a:effectLst>
            <a:softEdge rad="112500"/>
          </a:effectLst>
        </p:spPr>
      </p:pic>
    </p:spTree>
    <p:extLst>
      <p:ext uri="{BB962C8B-B14F-4D97-AF65-F5344CB8AC3E}">
        <p14:creationId xmlns:p14="http://schemas.microsoft.com/office/powerpoint/2010/main" val="1680375266"/>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98529" y="1195348"/>
            <a:ext cx="9646516" cy="1119227"/>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186542 h 1119227"/>
                      <a:gd name="connsiteX1" fmla="*/ 186542 w 9646516"/>
                      <a:gd name="connsiteY1" fmla="*/ 0 h 1119227"/>
                      <a:gd name="connsiteX2" fmla="*/ 9459974 w 9646516"/>
                      <a:gd name="connsiteY2" fmla="*/ 0 h 1119227"/>
                      <a:gd name="connsiteX3" fmla="*/ 9646516 w 9646516"/>
                      <a:gd name="connsiteY3" fmla="*/ 186542 h 1119227"/>
                      <a:gd name="connsiteX4" fmla="*/ 9646516 w 9646516"/>
                      <a:gd name="connsiteY4" fmla="*/ 932685 h 1119227"/>
                      <a:gd name="connsiteX5" fmla="*/ 9459974 w 9646516"/>
                      <a:gd name="connsiteY5" fmla="*/ 1119227 h 1119227"/>
                      <a:gd name="connsiteX6" fmla="*/ 186542 w 9646516"/>
                      <a:gd name="connsiteY6" fmla="*/ 1119227 h 1119227"/>
                      <a:gd name="connsiteX7" fmla="*/ 0 w 9646516"/>
                      <a:gd name="connsiteY7" fmla="*/ 932685 h 1119227"/>
                      <a:gd name="connsiteX8" fmla="*/ 0 w 9646516"/>
                      <a:gd name="connsiteY8" fmla="*/ 186542 h 11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19227" fill="none" extrusionOk="0">
                        <a:moveTo>
                          <a:pt x="0" y="186542"/>
                        </a:moveTo>
                        <a:cubicBezTo>
                          <a:pt x="3013" y="84345"/>
                          <a:pt x="86366" y="-2956"/>
                          <a:pt x="186542" y="0"/>
                        </a:cubicBezTo>
                        <a:cubicBezTo>
                          <a:pt x="4075400" y="10359"/>
                          <a:pt x="4988964" y="166365"/>
                          <a:pt x="9459974" y="0"/>
                        </a:cubicBezTo>
                        <a:cubicBezTo>
                          <a:pt x="9556552" y="3736"/>
                          <a:pt x="9657885" y="86016"/>
                          <a:pt x="9646516" y="186542"/>
                        </a:cubicBezTo>
                        <a:cubicBezTo>
                          <a:pt x="9704715" y="467274"/>
                          <a:pt x="9627793" y="639746"/>
                          <a:pt x="9646516" y="932685"/>
                        </a:cubicBezTo>
                        <a:cubicBezTo>
                          <a:pt x="9648197" y="1033883"/>
                          <a:pt x="9565694" y="1117426"/>
                          <a:pt x="9459974" y="1119227"/>
                        </a:cubicBezTo>
                        <a:cubicBezTo>
                          <a:pt x="7578585" y="1131634"/>
                          <a:pt x="4708367" y="1149963"/>
                          <a:pt x="186542" y="1119227"/>
                        </a:cubicBezTo>
                        <a:cubicBezTo>
                          <a:pt x="90936" y="1115215"/>
                          <a:pt x="-481" y="1041638"/>
                          <a:pt x="0" y="932685"/>
                        </a:cubicBezTo>
                        <a:cubicBezTo>
                          <a:pt x="-60153" y="710153"/>
                          <a:pt x="-31446" y="356003"/>
                          <a:pt x="0" y="186542"/>
                        </a:cubicBezTo>
                        <a:close/>
                      </a:path>
                      <a:path w="9646516" h="1119227" stroke="0" extrusionOk="0">
                        <a:moveTo>
                          <a:pt x="0" y="186542"/>
                        </a:moveTo>
                        <a:cubicBezTo>
                          <a:pt x="9413" y="80917"/>
                          <a:pt x="65342" y="6581"/>
                          <a:pt x="186542" y="0"/>
                        </a:cubicBezTo>
                        <a:cubicBezTo>
                          <a:pt x="3937469" y="39558"/>
                          <a:pt x="6526688" y="-110770"/>
                          <a:pt x="9459974" y="0"/>
                        </a:cubicBezTo>
                        <a:cubicBezTo>
                          <a:pt x="9571096" y="-1180"/>
                          <a:pt x="9648729" y="70051"/>
                          <a:pt x="9646516" y="186542"/>
                        </a:cubicBezTo>
                        <a:cubicBezTo>
                          <a:pt x="9653951" y="559159"/>
                          <a:pt x="9696807" y="828468"/>
                          <a:pt x="9646516" y="932685"/>
                        </a:cubicBezTo>
                        <a:cubicBezTo>
                          <a:pt x="9643208" y="1023393"/>
                          <a:pt x="9571725" y="1116417"/>
                          <a:pt x="9459974" y="1119227"/>
                        </a:cubicBezTo>
                        <a:cubicBezTo>
                          <a:pt x="7797249" y="1173734"/>
                          <a:pt x="3529186" y="986853"/>
                          <a:pt x="186542" y="1119227"/>
                        </a:cubicBezTo>
                        <a:cubicBezTo>
                          <a:pt x="74242" y="1113550"/>
                          <a:pt x="15255" y="1035894"/>
                          <a:pt x="0" y="932685"/>
                        </a:cubicBezTo>
                        <a:cubicBezTo>
                          <a:pt x="45280" y="809353"/>
                          <a:pt x="-35284" y="305524"/>
                          <a:pt x="0" y="18654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 xấu hổ nuối tiếc điều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016705" y="2943225"/>
            <a:ext cx="8720976" cy="2954114"/>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 name="connsiteX0" fmla="*/ 0 w 8720976"/>
                      <a:gd name="connsiteY0" fmla="*/ 492362 h 2954114"/>
                      <a:gd name="connsiteX1" fmla="*/ 503032 w 8720976"/>
                      <a:gd name="connsiteY1" fmla="*/ 0 h 2954114"/>
                      <a:gd name="connsiteX2" fmla="*/ 8217944 w 8720976"/>
                      <a:gd name="connsiteY2" fmla="*/ 0 h 2954114"/>
                      <a:gd name="connsiteX3" fmla="*/ 8720976 w 8720976"/>
                      <a:gd name="connsiteY3" fmla="*/ 492362 h 2954114"/>
                      <a:gd name="connsiteX4" fmla="*/ 8720976 w 8720976"/>
                      <a:gd name="connsiteY4" fmla="*/ 2461751 h 2954114"/>
                      <a:gd name="connsiteX5" fmla="*/ 8217944 w 8720976"/>
                      <a:gd name="connsiteY5" fmla="*/ 2954114 h 2954114"/>
                      <a:gd name="connsiteX6" fmla="*/ 503032 w 8720976"/>
                      <a:gd name="connsiteY6" fmla="*/ 2954114 h 2954114"/>
                      <a:gd name="connsiteX7" fmla="*/ 0 w 8720976"/>
                      <a:gd name="connsiteY7" fmla="*/ 2461751 h 2954114"/>
                      <a:gd name="connsiteX8" fmla="*/ 0 w 8720976"/>
                      <a:gd name="connsiteY8" fmla="*/ 492362 h 295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2954114" fill="none" extrusionOk="0">
                        <a:moveTo>
                          <a:pt x="0" y="492362"/>
                        </a:moveTo>
                        <a:cubicBezTo>
                          <a:pt x="68123" y="239021"/>
                          <a:pt x="276968" y="-53218"/>
                          <a:pt x="503032" y="0"/>
                        </a:cubicBezTo>
                        <a:cubicBezTo>
                          <a:pt x="4096794" y="113849"/>
                          <a:pt x="5931741" y="-49146"/>
                          <a:pt x="8217944" y="0"/>
                        </a:cubicBezTo>
                        <a:cubicBezTo>
                          <a:pt x="8456756" y="22180"/>
                          <a:pt x="8777089" y="232615"/>
                          <a:pt x="8720976" y="492362"/>
                        </a:cubicBezTo>
                        <a:cubicBezTo>
                          <a:pt x="8568332" y="929036"/>
                          <a:pt x="8824371" y="2095465"/>
                          <a:pt x="8720976" y="2461751"/>
                        </a:cubicBezTo>
                        <a:cubicBezTo>
                          <a:pt x="8769225" y="2681509"/>
                          <a:pt x="8537874" y="2926259"/>
                          <a:pt x="8217944" y="2954114"/>
                        </a:cubicBezTo>
                        <a:cubicBezTo>
                          <a:pt x="5125142" y="2966521"/>
                          <a:pt x="2447142" y="2984850"/>
                          <a:pt x="503032" y="2954114"/>
                        </a:cubicBezTo>
                        <a:cubicBezTo>
                          <a:pt x="272242" y="2928855"/>
                          <a:pt x="-6138" y="2808159"/>
                          <a:pt x="0" y="2461751"/>
                        </a:cubicBezTo>
                        <a:cubicBezTo>
                          <a:pt x="46357" y="1920962"/>
                          <a:pt x="-161040" y="833385"/>
                          <a:pt x="0" y="492362"/>
                        </a:cubicBezTo>
                        <a:close/>
                      </a:path>
                      <a:path w="8720976" h="2954114" stroke="0" extrusionOk="0">
                        <a:moveTo>
                          <a:pt x="0" y="492362"/>
                        </a:moveTo>
                        <a:cubicBezTo>
                          <a:pt x="41222" y="201282"/>
                          <a:pt x="229820" y="-28221"/>
                          <a:pt x="503032" y="0"/>
                        </a:cubicBezTo>
                        <a:cubicBezTo>
                          <a:pt x="1835247" y="-6146"/>
                          <a:pt x="5769189" y="150396"/>
                          <a:pt x="8217944" y="0"/>
                        </a:cubicBezTo>
                        <a:cubicBezTo>
                          <a:pt x="8531315" y="1065"/>
                          <a:pt x="8756729" y="198907"/>
                          <a:pt x="8720976" y="492362"/>
                        </a:cubicBezTo>
                        <a:cubicBezTo>
                          <a:pt x="8519616" y="1043079"/>
                          <a:pt x="8716399" y="2010958"/>
                          <a:pt x="8720976" y="2461751"/>
                        </a:cubicBezTo>
                        <a:cubicBezTo>
                          <a:pt x="8723575" y="2655701"/>
                          <a:pt x="8532720" y="2995994"/>
                          <a:pt x="8217944" y="2954114"/>
                        </a:cubicBezTo>
                        <a:cubicBezTo>
                          <a:pt x="5043474" y="2928217"/>
                          <a:pt x="2037676" y="2782788"/>
                          <a:pt x="503032" y="2954114"/>
                        </a:cubicBezTo>
                        <a:cubicBezTo>
                          <a:pt x="251341" y="2948167"/>
                          <a:pt x="54310" y="2734350"/>
                          <a:pt x="0" y="2461751"/>
                        </a:cubicBezTo>
                        <a:cubicBezTo>
                          <a:pt x="20858" y="1463215"/>
                          <a:pt x="64799" y="731347"/>
                          <a:pt x="0" y="492362"/>
                        </a:cubicBezTo>
                        <a:close/>
                      </a:path>
                      <a:path w="8720976" h="2954114" fill="none" stroke="0" extrusionOk="0">
                        <a:moveTo>
                          <a:pt x="0" y="492362"/>
                        </a:moveTo>
                        <a:cubicBezTo>
                          <a:pt x="54265" y="216627"/>
                          <a:pt x="245144" y="-22440"/>
                          <a:pt x="503032" y="0"/>
                        </a:cubicBezTo>
                        <a:cubicBezTo>
                          <a:pt x="4248474" y="-18849"/>
                          <a:pt x="5855521" y="34076"/>
                          <a:pt x="8217944" y="0"/>
                        </a:cubicBezTo>
                        <a:cubicBezTo>
                          <a:pt x="8472697" y="18017"/>
                          <a:pt x="8756775" y="207962"/>
                          <a:pt x="8720976" y="492362"/>
                        </a:cubicBezTo>
                        <a:cubicBezTo>
                          <a:pt x="8524080" y="968539"/>
                          <a:pt x="8802955" y="2026766"/>
                          <a:pt x="8720976" y="2461751"/>
                        </a:cubicBezTo>
                        <a:cubicBezTo>
                          <a:pt x="8718360" y="2677772"/>
                          <a:pt x="8532500" y="2935744"/>
                          <a:pt x="8217944" y="2954114"/>
                        </a:cubicBezTo>
                        <a:cubicBezTo>
                          <a:pt x="5066062" y="3008621"/>
                          <a:pt x="2106964" y="2821740"/>
                          <a:pt x="503032" y="2954114"/>
                        </a:cubicBezTo>
                        <a:cubicBezTo>
                          <a:pt x="226218" y="2937177"/>
                          <a:pt x="20664" y="2785944"/>
                          <a:pt x="0" y="2461751"/>
                        </a:cubicBezTo>
                        <a:cubicBezTo>
                          <a:pt x="54888" y="1931849"/>
                          <a:pt x="-161390" y="832445"/>
                          <a:pt x="0" y="49236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vi-VN"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Cây xấu hổ tiếc nuối vì do nhút nhát đã nhắm mắt lại khi nghe tiếng động lạ, không được nhìn thấy con chim xanh xinh đẹp kia.</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96650193"/>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545203B-DB40-5DB1-E0AB-3091F0E14720}"/>
              </a:ext>
            </a:extLst>
          </p:cNvPr>
          <p:cNvSpPr/>
          <p:nvPr/>
        </p:nvSpPr>
        <p:spPr>
          <a:xfrm>
            <a:off x="1398404" y="500023"/>
            <a:ext cx="9646516" cy="1404977"/>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custGeom>
                    <a:avLst/>
                    <a:gdLst>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 name="connsiteX0" fmla="*/ 0 w 9646516"/>
                      <a:gd name="connsiteY0" fmla="*/ 234167 h 1404977"/>
                      <a:gd name="connsiteX1" fmla="*/ 286384 w 9646516"/>
                      <a:gd name="connsiteY1" fmla="*/ 0 h 1404977"/>
                      <a:gd name="connsiteX2" fmla="*/ 9360132 w 9646516"/>
                      <a:gd name="connsiteY2" fmla="*/ 0 h 1404977"/>
                      <a:gd name="connsiteX3" fmla="*/ 9646516 w 9646516"/>
                      <a:gd name="connsiteY3" fmla="*/ 234167 h 1404977"/>
                      <a:gd name="connsiteX4" fmla="*/ 9646516 w 9646516"/>
                      <a:gd name="connsiteY4" fmla="*/ 1170809 h 1404977"/>
                      <a:gd name="connsiteX5" fmla="*/ 9360132 w 9646516"/>
                      <a:gd name="connsiteY5" fmla="*/ 1404977 h 1404977"/>
                      <a:gd name="connsiteX6" fmla="*/ 286384 w 9646516"/>
                      <a:gd name="connsiteY6" fmla="*/ 1404977 h 1404977"/>
                      <a:gd name="connsiteX7" fmla="*/ 0 w 9646516"/>
                      <a:gd name="connsiteY7" fmla="*/ 1170809 h 1404977"/>
                      <a:gd name="connsiteX8" fmla="*/ 0 w 9646516"/>
                      <a:gd name="connsiteY8" fmla="*/ 234167 h 140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404977" fill="none" extrusionOk="0">
                        <a:moveTo>
                          <a:pt x="0" y="234167"/>
                        </a:moveTo>
                        <a:cubicBezTo>
                          <a:pt x="39553" y="114508"/>
                          <a:pt x="152804" y="-22831"/>
                          <a:pt x="286384" y="0"/>
                        </a:cubicBezTo>
                        <a:cubicBezTo>
                          <a:pt x="2105805" y="307513"/>
                          <a:pt x="7657034" y="37307"/>
                          <a:pt x="9360132" y="0"/>
                        </a:cubicBezTo>
                        <a:cubicBezTo>
                          <a:pt x="9499737" y="9367"/>
                          <a:pt x="9667853" y="108890"/>
                          <a:pt x="9646516" y="234167"/>
                        </a:cubicBezTo>
                        <a:cubicBezTo>
                          <a:pt x="9701194" y="559715"/>
                          <a:pt x="9695360" y="966318"/>
                          <a:pt x="9646516" y="1170809"/>
                        </a:cubicBezTo>
                        <a:cubicBezTo>
                          <a:pt x="9679778" y="1266550"/>
                          <a:pt x="9543174" y="1391130"/>
                          <a:pt x="9360132" y="1404977"/>
                        </a:cubicBezTo>
                        <a:cubicBezTo>
                          <a:pt x="8074020" y="1417384"/>
                          <a:pt x="2025053" y="1435713"/>
                          <a:pt x="286384" y="1404977"/>
                        </a:cubicBezTo>
                        <a:cubicBezTo>
                          <a:pt x="155848" y="1391992"/>
                          <a:pt x="-1981" y="1322045"/>
                          <a:pt x="0" y="1170809"/>
                        </a:cubicBezTo>
                        <a:cubicBezTo>
                          <a:pt x="-69699" y="1022301"/>
                          <a:pt x="31823" y="677031"/>
                          <a:pt x="0" y="234167"/>
                        </a:cubicBezTo>
                        <a:close/>
                      </a:path>
                      <a:path w="9646516" h="1404977" stroke="0" extrusionOk="0">
                        <a:moveTo>
                          <a:pt x="0" y="234167"/>
                        </a:moveTo>
                        <a:cubicBezTo>
                          <a:pt x="31102" y="91419"/>
                          <a:pt x="133032" y="-10872"/>
                          <a:pt x="286384" y="0"/>
                        </a:cubicBezTo>
                        <a:cubicBezTo>
                          <a:pt x="4162712" y="-75648"/>
                          <a:pt x="7202778" y="58035"/>
                          <a:pt x="9360132" y="0"/>
                        </a:cubicBezTo>
                        <a:cubicBezTo>
                          <a:pt x="9547319" y="20089"/>
                          <a:pt x="9667504" y="101400"/>
                          <a:pt x="9646516" y="234167"/>
                        </a:cubicBezTo>
                        <a:cubicBezTo>
                          <a:pt x="9612172" y="597022"/>
                          <a:pt x="9618273" y="1038789"/>
                          <a:pt x="9646516" y="1170809"/>
                        </a:cubicBezTo>
                        <a:cubicBezTo>
                          <a:pt x="9654065" y="1270806"/>
                          <a:pt x="9537599" y="1420182"/>
                          <a:pt x="9360132" y="1404977"/>
                        </a:cubicBezTo>
                        <a:cubicBezTo>
                          <a:pt x="7553535" y="1008008"/>
                          <a:pt x="3870323" y="995707"/>
                          <a:pt x="286384" y="1404977"/>
                        </a:cubicBezTo>
                        <a:cubicBezTo>
                          <a:pt x="134767" y="1403866"/>
                          <a:pt x="29734" y="1300488"/>
                          <a:pt x="0" y="1170809"/>
                        </a:cubicBezTo>
                        <a:cubicBezTo>
                          <a:pt x="-77302" y="741934"/>
                          <a:pt x="-54944" y="617375"/>
                          <a:pt x="0" y="234167"/>
                        </a:cubicBezTo>
                        <a:close/>
                      </a:path>
                      <a:path w="9646516" h="1404977" fill="none" stroke="0" extrusionOk="0">
                        <a:moveTo>
                          <a:pt x="0" y="234167"/>
                        </a:moveTo>
                        <a:cubicBezTo>
                          <a:pt x="44100" y="104561"/>
                          <a:pt x="123665" y="-5283"/>
                          <a:pt x="286384" y="0"/>
                        </a:cubicBezTo>
                        <a:cubicBezTo>
                          <a:pt x="2406247" y="-43338"/>
                          <a:pt x="7479768" y="-10483"/>
                          <a:pt x="9360132" y="0"/>
                        </a:cubicBezTo>
                        <a:cubicBezTo>
                          <a:pt x="9524265" y="3449"/>
                          <a:pt x="9663538" y="100949"/>
                          <a:pt x="9646516" y="234167"/>
                        </a:cubicBezTo>
                        <a:cubicBezTo>
                          <a:pt x="9680226" y="549558"/>
                          <a:pt x="9677272" y="902877"/>
                          <a:pt x="9646516" y="1170809"/>
                        </a:cubicBezTo>
                        <a:cubicBezTo>
                          <a:pt x="9653411" y="1266869"/>
                          <a:pt x="9566952" y="1384208"/>
                          <a:pt x="9360132" y="1404977"/>
                        </a:cubicBezTo>
                        <a:cubicBezTo>
                          <a:pt x="7679387" y="1459484"/>
                          <a:pt x="4369807" y="1272603"/>
                          <a:pt x="286384" y="1404977"/>
                        </a:cubicBezTo>
                        <a:cubicBezTo>
                          <a:pt x="136035" y="1388814"/>
                          <a:pt x="18977" y="1311594"/>
                          <a:pt x="0" y="1170809"/>
                        </a:cubicBezTo>
                        <a:cubicBezTo>
                          <a:pt x="-58758" y="1061830"/>
                          <a:pt x="32370" y="676725"/>
                          <a:pt x="0" y="23416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xấu</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hổ</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quay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4A8B4CD6-4A88-035F-FC97-7CC6061CFA3A}"/>
              </a:ext>
            </a:extLst>
          </p:cNvPr>
          <p:cNvSpPr/>
          <p:nvPr/>
        </p:nvSpPr>
        <p:spPr>
          <a:xfrm>
            <a:off x="956761" y="2138044"/>
            <a:ext cx="9340100" cy="3894721"/>
          </a:xfrm>
          <a:prstGeom prst="rect">
            <a:avLst/>
          </a:prstGeom>
        </p:spPr>
        <p:txBody>
          <a:bodyPr wrap="square">
            <a:spAutoFit/>
          </a:bodyPr>
          <a:lstStyle/>
          <a:p>
            <a:pPr algn="just" defTabSz="1219170">
              <a:lnSpc>
                <a:spcPct val="150000"/>
              </a:lnSpc>
              <a:buClr>
                <a:srgbClr val="000000"/>
              </a:buClr>
            </a:pP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Nhưng những cây cỏ xung quanh vẫn cứ xôn xao. Thì ra, vừa có một con 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 biếc, toàn thân lóng lánh như tự tỏa sáng không biết từ đâu bay tới. Chim đậu một thoáng trên cành thanh mai rồi lại vội bay đi. Các cây cỏ xuýt xoa: biết bao nhiêu con chim đã bay qua đây, chưa có con nào đẹp đến thế.</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nghe</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bè</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trầm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trồ</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cây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xấu</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hổ</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p>
          <a:p>
            <a:pPr algn="just" defTabSz="1219170">
              <a:lnSpc>
                <a:spcPct val="150000"/>
              </a:lnSpc>
              <a:buClr>
                <a:srgbClr val="000000"/>
              </a:buClr>
            </a:pP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càng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tiếc</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biết</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bao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giờ</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chim</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xanh</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ấy</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quay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trở</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4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lại</a:t>
            </a:r>
            <a:r>
              <a:rPr lang="en-US"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50000"/>
              </a:lnSpc>
              <a:buClr>
                <a:srgbClr val="000000"/>
              </a:buClr>
            </a:pPr>
            <a:endParaRPr lang="vi-VN" sz="2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id="{F6545D51-1DD5-F558-7804-8D8DD8E47B11}"/>
              </a:ext>
            </a:extLst>
          </p:cNvPr>
          <p:cNvPicPr>
            <a:picLocks noChangeAspect="1"/>
          </p:cNvPicPr>
          <p:nvPr/>
        </p:nvPicPr>
        <p:blipFill>
          <a:blip r:embed="rId3"/>
          <a:stretch>
            <a:fillRect/>
          </a:stretch>
        </p:blipFill>
        <p:spPr>
          <a:xfrm flipH="1">
            <a:off x="9173992" y="4128222"/>
            <a:ext cx="2872799" cy="3006399"/>
          </a:xfrm>
          <a:prstGeom prst="ellipse">
            <a:avLst/>
          </a:prstGeom>
          <a:ln>
            <a:noFill/>
          </a:ln>
          <a:effectLst>
            <a:softEdge rad="112500"/>
          </a:effectLst>
        </p:spPr>
      </p:pic>
      <p:cxnSp>
        <p:nvCxnSpPr>
          <p:cNvPr id="5" name="Straight Connector 4">
            <a:extLst>
              <a:ext uri="{FF2B5EF4-FFF2-40B4-BE49-F238E27FC236}">
                <a16:creationId xmlns:a16="http://schemas.microsoft.com/office/drawing/2014/main" id="{C0C80225-603F-CA01-FBC6-D47CACCDA00D}"/>
              </a:ext>
            </a:extLst>
          </p:cNvPr>
          <p:cNvCxnSpPr/>
          <p:nvPr/>
        </p:nvCxnSpPr>
        <p:spPr>
          <a:xfrm>
            <a:off x="3798348" y="4873286"/>
            <a:ext cx="5166804" cy="0"/>
          </a:xfrm>
          <a:prstGeom prst="line">
            <a:avLst/>
          </a:prstGeom>
          <a:ln w="28575"/>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2151FB22-E581-BCCC-1719-CF756EC5F453}"/>
              </a:ext>
            </a:extLst>
          </p:cNvPr>
          <p:cNvCxnSpPr>
            <a:cxnSpLocks/>
          </p:cNvCxnSpPr>
          <p:nvPr/>
        </p:nvCxnSpPr>
        <p:spPr>
          <a:xfrm>
            <a:off x="1090659" y="5432579"/>
            <a:ext cx="7469079" cy="0"/>
          </a:xfrm>
          <a:prstGeom prst="line">
            <a:avLst/>
          </a:prstGeom>
          <a:ln w="28575"/>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85719842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54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87749" y="2726587"/>
            <a:ext cx="9048306" cy="2445488"/>
          </a:xfrm>
          <a:custGeom>
            <a:avLst/>
            <a:gdLst>
              <a:gd name="connsiteX0" fmla="*/ 0 w 9048306"/>
              <a:gd name="connsiteY0" fmla="*/ 474930 h 2849526"/>
              <a:gd name="connsiteX1" fmla="*/ 474930 w 9048306"/>
              <a:gd name="connsiteY1" fmla="*/ 0 h 2849526"/>
              <a:gd name="connsiteX2" fmla="*/ 8573376 w 9048306"/>
              <a:gd name="connsiteY2" fmla="*/ 0 h 2849526"/>
              <a:gd name="connsiteX3" fmla="*/ 9048306 w 9048306"/>
              <a:gd name="connsiteY3" fmla="*/ 474930 h 2849526"/>
              <a:gd name="connsiteX4" fmla="*/ 9048306 w 9048306"/>
              <a:gd name="connsiteY4" fmla="*/ 2374596 h 2849526"/>
              <a:gd name="connsiteX5" fmla="*/ 8573376 w 9048306"/>
              <a:gd name="connsiteY5" fmla="*/ 2849526 h 2849526"/>
              <a:gd name="connsiteX6" fmla="*/ 474930 w 9048306"/>
              <a:gd name="connsiteY6" fmla="*/ 2849526 h 2849526"/>
              <a:gd name="connsiteX7" fmla="*/ 0 w 9048306"/>
              <a:gd name="connsiteY7" fmla="*/ 2374596 h 2849526"/>
              <a:gd name="connsiteX8" fmla="*/ 0 w 9048306"/>
              <a:gd name="connsiteY8" fmla="*/ 474930 h 284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849526" fill="none" extrusionOk="0">
                <a:moveTo>
                  <a:pt x="0" y="474930"/>
                </a:moveTo>
                <a:cubicBezTo>
                  <a:pt x="36192" y="222569"/>
                  <a:pt x="218279" y="-5862"/>
                  <a:pt x="474930" y="0"/>
                </a:cubicBezTo>
                <a:cubicBezTo>
                  <a:pt x="2498955" y="10359"/>
                  <a:pt x="7338979" y="166365"/>
                  <a:pt x="8573376" y="0"/>
                </a:cubicBezTo>
                <a:cubicBezTo>
                  <a:pt x="8795444" y="23317"/>
                  <a:pt x="9090082" y="221812"/>
                  <a:pt x="9048306" y="474930"/>
                </a:cubicBezTo>
                <a:cubicBezTo>
                  <a:pt x="8897084" y="1387531"/>
                  <a:pt x="9117670" y="1672480"/>
                  <a:pt x="9048306" y="2374596"/>
                </a:cubicBezTo>
                <a:cubicBezTo>
                  <a:pt x="9063213" y="2620707"/>
                  <a:pt x="8843550" y="2844264"/>
                  <a:pt x="8573376" y="2849526"/>
                </a:cubicBezTo>
                <a:cubicBezTo>
                  <a:pt x="7070858" y="2861933"/>
                  <a:pt x="1808553" y="2880262"/>
                  <a:pt x="474930" y="2849526"/>
                </a:cubicBezTo>
                <a:cubicBezTo>
                  <a:pt x="227949" y="2841242"/>
                  <a:pt x="-1166" y="2651252"/>
                  <a:pt x="0" y="2374596"/>
                </a:cubicBezTo>
                <a:cubicBezTo>
                  <a:pt x="57319" y="1677296"/>
                  <a:pt x="-116954" y="1251635"/>
                  <a:pt x="0" y="474930"/>
                </a:cubicBezTo>
                <a:close/>
              </a:path>
              <a:path w="9048306" h="2849526" stroke="0" extrusionOk="0">
                <a:moveTo>
                  <a:pt x="0" y="474930"/>
                </a:moveTo>
                <a:cubicBezTo>
                  <a:pt x="18979" y="207390"/>
                  <a:pt x="180285" y="11712"/>
                  <a:pt x="474930" y="0"/>
                </a:cubicBezTo>
                <a:cubicBezTo>
                  <a:pt x="3360060" y="39558"/>
                  <a:pt x="5976632" y="-110770"/>
                  <a:pt x="8573376" y="0"/>
                </a:cubicBezTo>
                <a:cubicBezTo>
                  <a:pt x="8878830" y="-6287"/>
                  <a:pt x="9054721" y="173595"/>
                  <a:pt x="9048306" y="474930"/>
                </a:cubicBezTo>
                <a:cubicBezTo>
                  <a:pt x="8910663" y="1167539"/>
                  <a:pt x="9059015" y="2161317"/>
                  <a:pt x="9048306" y="2374596"/>
                </a:cubicBezTo>
                <a:cubicBezTo>
                  <a:pt x="9042494" y="2615250"/>
                  <a:pt x="8869259" y="2838710"/>
                  <a:pt x="8573376" y="2849526"/>
                </a:cubicBezTo>
                <a:cubicBezTo>
                  <a:pt x="7637296" y="2904033"/>
                  <a:pt x="2530408" y="2717152"/>
                  <a:pt x="474930" y="2849526"/>
                </a:cubicBezTo>
                <a:cubicBezTo>
                  <a:pt x="172477" y="2824950"/>
                  <a:pt x="51241" y="2637514"/>
                  <a:pt x="0" y="2374596"/>
                </a:cubicBezTo>
                <a:cubicBezTo>
                  <a:pt x="36134" y="1837344"/>
                  <a:pt x="75751" y="989780"/>
                  <a:pt x="0" y="474930"/>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custGeom>
                    <a:avLst/>
                    <a:gdLst>
                      <a:gd name="connsiteX0" fmla="*/ 0 w 9048306"/>
                      <a:gd name="connsiteY0" fmla="*/ 407589 h 2445488"/>
                      <a:gd name="connsiteX1" fmla="*/ 407589 w 9048306"/>
                      <a:gd name="connsiteY1" fmla="*/ 0 h 2445488"/>
                      <a:gd name="connsiteX2" fmla="*/ 8640717 w 9048306"/>
                      <a:gd name="connsiteY2" fmla="*/ 0 h 2445488"/>
                      <a:gd name="connsiteX3" fmla="*/ 9048306 w 9048306"/>
                      <a:gd name="connsiteY3" fmla="*/ 407589 h 2445488"/>
                      <a:gd name="connsiteX4" fmla="*/ 9048306 w 9048306"/>
                      <a:gd name="connsiteY4" fmla="*/ 2037899 h 2445488"/>
                      <a:gd name="connsiteX5" fmla="*/ 8640717 w 9048306"/>
                      <a:gd name="connsiteY5" fmla="*/ 2445488 h 2445488"/>
                      <a:gd name="connsiteX6" fmla="*/ 407589 w 9048306"/>
                      <a:gd name="connsiteY6" fmla="*/ 2445488 h 2445488"/>
                      <a:gd name="connsiteX7" fmla="*/ 0 w 9048306"/>
                      <a:gd name="connsiteY7" fmla="*/ 2037899 h 2445488"/>
                      <a:gd name="connsiteX8" fmla="*/ 0 w 9048306"/>
                      <a:gd name="connsiteY8" fmla="*/ 407589 h 24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2445488" fill="none" extrusionOk="0">
                        <a:moveTo>
                          <a:pt x="0" y="407589"/>
                        </a:moveTo>
                        <a:cubicBezTo>
                          <a:pt x="16611" y="187044"/>
                          <a:pt x="188119" y="-5850"/>
                          <a:pt x="407589" y="0"/>
                        </a:cubicBezTo>
                        <a:cubicBezTo>
                          <a:pt x="1547704" y="10359"/>
                          <a:pt x="5195516" y="166365"/>
                          <a:pt x="8640717" y="0"/>
                        </a:cubicBezTo>
                        <a:cubicBezTo>
                          <a:pt x="8836356" y="17079"/>
                          <a:pt x="9060327" y="185125"/>
                          <a:pt x="9048306" y="407589"/>
                        </a:cubicBezTo>
                        <a:cubicBezTo>
                          <a:pt x="9185147" y="748878"/>
                          <a:pt x="9063103" y="1243668"/>
                          <a:pt x="9048306" y="2037899"/>
                        </a:cubicBezTo>
                        <a:cubicBezTo>
                          <a:pt x="9055005" y="2255730"/>
                          <a:pt x="8892828" y="2427446"/>
                          <a:pt x="8640717" y="2445488"/>
                        </a:cubicBezTo>
                        <a:cubicBezTo>
                          <a:pt x="7527668" y="2457895"/>
                          <a:pt x="2230306" y="2476224"/>
                          <a:pt x="407589" y="2445488"/>
                        </a:cubicBezTo>
                        <a:cubicBezTo>
                          <a:pt x="192241" y="2440211"/>
                          <a:pt x="-1858" y="2285888"/>
                          <a:pt x="0" y="2037899"/>
                        </a:cubicBezTo>
                        <a:cubicBezTo>
                          <a:pt x="-109274" y="1628359"/>
                          <a:pt x="-51304" y="919180"/>
                          <a:pt x="0" y="407589"/>
                        </a:cubicBezTo>
                        <a:close/>
                      </a:path>
                      <a:path w="9048306" h="2445488" stroke="0" extrusionOk="0">
                        <a:moveTo>
                          <a:pt x="0" y="407589"/>
                        </a:moveTo>
                        <a:cubicBezTo>
                          <a:pt x="9098" y="179970"/>
                          <a:pt x="160570" y="7935"/>
                          <a:pt x="407589" y="0"/>
                        </a:cubicBezTo>
                        <a:cubicBezTo>
                          <a:pt x="4427930" y="39558"/>
                          <a:pt x="6817207" y="-110770"/>
                          <a:pt x="8640717" y="0"/>
                        </a:cubicBezTo>
                        <a:cubicBezTo>
                          <a:pt x="8882842" y="-2479"/>
                          <a:pt x="9053172" y="152875"/>
                          <a:pt x="9048306" y="407589"/>
                        </a:cubicBezTo>
                        <a:cubicBezTo>
                          <a:pt x="8985244" y="710355"/>
                          <a:pt x="9005112" y="1363911"/>
                          <a:pt x="9048306" y="2037899"/>
                        </a:cubicBezTo>
                        <a:cubicBezTo>
                          <a:pt x="9036675" y="2219695"/>
                          <a:pt x="8890806" y="2437442"/>
                          <a:pt x="8640717" y="2445488"/>
                        </a:cubicBezTo>
                        <a:cubicBezTo>
                          <a:pt x="7103361" y="2499995"/>
                          <a:pt x="1242253" y="2313114"/>
                          <a:pt x="407589" y="2445488"/>
                        </a:cubicBezTo>
                        <a:cubicBezTo>
                          <a:pt x="162351" y="2433166"/>
                          <a:pt x="26647" y="2263327"/>
                          <a:pt x="0" y="2037899"/>
                        </a:cubicBezTo>
                        <a:cubicBezTo>
                          <a:pt x="-91908" y="1856477"/>
                          <a:pt x="-34104" y="867128"/>
                          <a:pt x="0" y="40758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ây xấu hổ vì nhút nhát nên đã không thể chứng kiến được chú chim xanh xinh đẹp bay tới.</a:t>
            </a:r>
          </a:p>
        </p:txBody>
      </p:sp>
    </p:spTree>
    <p:extLst>
      <p:ext uri="{BB962C8B-B14F-4D97-AF65-F5344CB8AC3E}">
        <p14:creationId xmlns:p14="http://schemas.microsoft.com/office/powerpoint/2010/main" val="34628989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2185" y="-4784"/>
            <a:ext cx="122016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1488558" y="967119"/>
            <a:ext cx="92928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Những từ ngữ nào sau đây chỉ đặc điểm?</a:t>
            </a:r>
          </a:p>
        </p:txBody>
      </p:sp>
      <p:sp>
        <p:nvSpPr>
          <p:cNvPr id="3" name="Rectangle: Rounded Corners 2">
            <a:extLst>
              <a:ext uri="{FF2B5EF4-FFF2-40B4-BE49-F238E27FC236}">
                <a16:creationId xmlns:a16="http://schemas.microsoft.com/office/drawing/2014/main" id="{4B35AE32-157B-7DD7-762D-21ECA19D5EC4}"/>
              </a:ext>
            </a:extLst>
          </p:cNvPr>
          <p:cNvSpPr/>
          <p:nvPr/>
        </p:nvSpPr>
        <p:spPr>
          <a:xfrm>
            <a:off x="695325" y="1933575"/>
            <a:ext cx="128587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41437201-E2CF-BCC1-5429-ACE92B89F48A}"/>
              </a:ext>
            </a:extLst>
          </p:cNvPr>
          <p:cNvSpPr/>
          <p:nvPr/>
        </p:nvSpPr>
        <p:spPr>
          <a:xfrm>
            <a:off x="2381250" y="1943100"/>
            <a:ext cx="2524125"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lóng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lánh</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9876B549-7103-EFE5-4FE1-7E36FFD98C3F}"/>
              </a:ext>
            </a:extLst>
          </p:cNvPr>
          <p:cNvSpPr/>
          <p:nvPr/>
        </p:nvSpPr>
        <p:spPr>
          <a:xfrm>
            <a:off x="5305426" y="1952625"/>
            <a:ext cx="1809750"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bay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C577E8C5-087E-928B-46C0-59CCAAD19220}"/>
              </a:ext>
            </a:extLst>
          </p:cNvPr>
          <p:cNvSpPr/>
          <p:nvPr/>
        </p:nvSpPr>
        <p:spPr>
          <a:xfrm>
            <a:off x="7648576" y="1952625"/>
            <a:ext cx="1619249"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trở</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lại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5283568B-F021-8E02-266D-B90F07D7F738}"/>
              </a:ext>
            </a:extLst>
          </p:cNvPr>
          <p:cNvSpPr/>
          <p:nvPr/>
        </p:nvSpPr>
        <p:spPr>
          <a:xfrm>
            <a:off x="9705976" y="1971675"/>
            <a:ext cx="1990724" cy="514350"/>
          </a:xfrm>
          <a:prstGeom prst="roundRect">
            <a:avLst/>
          </a:prstGeom>
          <a:solidFill>
            <a:schemeClr val="accent2">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Oval 8">
            <a:extLst>
              <a:ext uri="{FF2B5EF4-FFF2-40B4-BE49-F238E27FC236}">
                <a16:creationId xmlns:a16="http://schemas.microsoft.com/office/drawing/2014/main" id="{9A1175BD-D91B-A1FA-C171-F7E36895C9C4}"/>
              </a:ext>
            </a:extLst>
          </p:cNvPr>
          <p:cNvSpPr/>
          <p:nvPr/>
        </p:nvSpPr>
        <p:spPr>
          <a:xfrm>
            <a:off x="696280" y="1765586"/>
            <a:ext cx="144586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Oval 9">
            <a:extLst>
              <a:ext uri="{FF2B5EF4-FFF2-40B4-BE49-F238E27FC236}">
                <a16:creationId xmlns:a16="http://schemas.microsoft.com/office/drawing/2014/main" id="{02F763CA-8908-C27F-C685-A049626AB892}"/>
              </a:ext>
            </a:extLst>
          </p:cNvPr>
          <p:cNvSpPr/>
          <p:nvPr/>
        </p:nvSpPr>
        <p:spPr>
          <a:xfrm>
            <a:off x="2601280" y="1813211"/>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AC2AC1C7-7016-137B-CB0A-B9F443EB7B2E}"/>
              </a:ext>
            </a:extLst>
          </p:cNvPr>
          <p:cNvSpPr/>
          <p:nvPr/>
        </p:nvSpPr>
        <p:spPr>
          <a:xfrm>
            <a:off x="9478330" y="1822736"/>
            <a:ext cx="2180270"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8F463B-FE25-B350-B3CB-52EE7C1B1242}"/>
              </a:ext>
            </a:extLst>
          </p:cNvPr>
          <p:cNvSpPr txBox="1"/>
          <p:nvPr/>
        </p:nvSpPr>
        <p:spPr>
          <a:xfrm>
            <a:off x="838519" y="631786"/>
            <a:ext cx="8309907" cy="646331"/>
          </a:xfrm>
          <a:prstGeom prst="rect">
            <a:avLst/>
          </a:prstGeom>
          <a:noFill/>
        </p:spPr>
        <p:txBody>
          <a:bodyPr wrap="square" rtlCol="0">
            <a:spAutoFit/>
          </a:bodyPr>
          <a:lstStyle/>
          <a:p>
            <a:pPr algn="just" defTabSz="1219170">
              <a:buClr>
                <a:srgbClr val="000000"/>
              </a:buClr>
            </a:pPr>
            <a:r>
              <a:rPr lang="vi-VN" sz="36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lời của cây xấu hổ:</a:t>
            </a:r>
          </a:p>
        </p:txBody>
      </p:sp>
      <p:pic>
        <p:nvPicPr>
          <p:cNvPr id="3" name="Picture 2">
            <a:extLst>
              <a:ext uri="{FF2B5EF4-FFF2-40B4-BE49-F238E27FC236}">
                <a16:creationId xmlns:a16="http://schemas.microsoft.com/office/drawing/2014/main" id="{14530DD6-7174-714B-47C7-AF8B1B5733BE}"/>
              </a:ext>
            </a:extLst>
          </p:cNvPr>
          <p:cNvPicPr>
            <a:picLocks noChangeAspect="1"/>
          </p:cNvPicPr>
          <p:nvPr/>
        </p:nvPicPr>
        <p:blipFill>
          <a:blip r:embed="rId2"/>
          <a:stretch>
            <a:fillRect/>
          </a:stretch>
        </p:blipFill>
        <p:spPr>
          <a:xfrm>
            <a:off x="1196959" y="1796098"/>
            <a:ext cx="4302632" cy="2595669"/>
          </a:xfrm>
          <a:prstGeom prst="rect">
            <a:avLst/>
          </a:prstGeom>
          <a:ln>
            <a:noFill/>
          </a:ln>
          <a:effectLst>
            <a:softEdge rad="112500"/>
          </a:effectLst>
        </p:spPr>
      </p:pic>
      <p:sp>
        <p:nvSpPr>
          <p:cNvPr id="4" name="Speech Bubble: Rectangle with Corners Rounded 3">
            <a:extLst>
              <a:ext uri="{FF2B5EF4-FFF2-40B4-BE49-F238E27FC236}">
                <a16:creationId xmlns:a16="http://schemas.microsoft.com/office/drawing/2014/main" id="{5CE822D2-A11E-9A95-6CBB-08D99910C3D4}"/>
              </a:ext>
            </a:extLst>
          </p:cNvPr>
          <p:cNvSpPr/>
          <p:nvPr/>
        </p:nvSpPr>
        <p:spPr>
          <a:xfrm>
            <a:off x="5719846" y="1727946"/>
            <a:ext cx="4881479" cy="2833419"/>
          </a:xfrm>
          <a:prstGeom prst="wedgeRoundRectCallout">
            <a:avLst>
              <a:gd name="adj1" fmla="val -67293"/>
              <a:gd name="adj2" fmla="val -5026"/>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 name="Rectangle 4">
            <a:extLst>
              <a:ext uri="{FF2B5EF4-FFF2-40B4-BE49-F238E27FC236}">
                <a16:creationId xmlns:a16="http://schemas.microsoft.com/office/drawing/2014/main" id="{C2575092-7FDE-7480-A2E1-4CC08D110824}"/>
              </a:ext>
            </a:extLst>
          </p:cNvPr>
          <p:cNvSpPr/>
          <p:nvPr/>
        </p:nvSpPr>
        <p:spPr>
          <a:xfrm>
            <a:off x="5845288" y="1842584"/>
            <a:ext cx="2680542" cy="584775"/>
          </a:xfrm>
          <a:prstGeom prst="rect">
            <a:avLst/>
          </a:prstGeom>
        </p:spPr>
        <p:txBody>
          <a:bodyPr wrap="none">
            <a:spAutoFit/>
          </a:bodyPr>
          <a:lstStyle/>
          <a:p>
            <a:pPr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92431A0B-0DD7-85AA-32CD-DD3ABEB8DCE5}"/>
              </a:ext>
            </a:extLst>
          </p:cNvPr>
          <p:cNvSpPr/>
          <p:nvPr/>
        </p:nvSpPr>
        <p:spPr>
          <a:xfrm>
            <a:off x="5845288" y="1837222"/>
            <a:ext cx="4729355" cy="2554545"/>
          </a:xfrm>
          <a:prstGeom prst="rect">
            <a:avLst/>
          </a:prstGeom>
        </p:spPr>
        <p:txBody>
          <a:bodyPr wrap="square">
            <a:spAutoFit/>
          </a:bodyPr>
          <a:lstStyle/>
          <a:p>
            <a:pPr algn="just" defTabSz="1219170">
              <a:buClr>
                <a:srgbClr val="000000"/>
              </a:buClr>
            </a:pPr>
            <a:r>
              <a:rPr lang="vi-VN" sz="32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Mình rất tiếc </a:t>
            </a:r>
            <a:r>
              <a:rPr lang="vi-VN"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vì đã quá nhút nhát nên đã nhắm mắt lại, không nhìn thấy con chim xanh xinh đẹp ấy.</a:t>
            </a:r>
            <a:endPar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37140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par>
                          <p:cTn id="24" fill="hold">
                            <p:stCondLst>
                              <p:cond delay="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5" grpId="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47BD6A52-E8E5-DFB4-8BE4-EBF52EAADB34}"/>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86021C4-2A35-0AAD-0FE4-E6A0D213DDC7}"/>
              </a:ext>
            </a:extLst>
          </p:cNvPr>
          <p:cNvSpPr txBox="1"/>
          <p:nvPr/>
        </p:nvSpPr>
        <p:spPr>
          <a:xfrm>
            <a:off x="6419603" y="1396426"/>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7" name="TextBox 6">
            <a:extLst>
              <a:ext uri="{FF2B5EF4-FFF2-40B4-BE49-F238E27FC236}">
                <a16:creationId xmlns:a16="http://schemas.microsoft.com/office/drawing/2014/main" id="{78ACB3E2-65CB-8EFD-8E65-BCBFE66E8E7E}"/>
              </a:ext>
            </a:extLst>
          </p:cNvPr>
          <p:cNvSpPr txBox="1"/>
          <p:nvPr/>
        </p:nvSpPr>
        <p:spPr>
          <a:xfrm>
            <a:off x="6419602" y="2314227"/>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8" name="TextBox 7">
            <a:extLst>
              <a:ext uri="{FF2B5EF4-FFF2-40B4-BE49-F238E27FC236}">
                <a16:creationId xmlns:a16="http://schemas.microsoft.com/office/drawing/2014/main" id="{377BFBD7-334E-FE12-9215-8192E70B4A70}"/>
              </a:ext>
            </a:extLst>
          </p:cNvPr>
          <p:cNvSpPr txBox="1"/>
          <p:nvPr/>
        </p:nvSpPr>
        <p:spPr>
          <a:xfrm>
            <a:off x="6419602" y="3269305"/>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9" name="TextBox 8">
            <a:extLst>
              <a:ext uri="{FF2B5EF4-FFF2-40B4-BE49-F238E27FC236}">
                <a16:creationId xmlns:a16="http://schemas.microsoft.com/office/drawing/2014/main" id="{9DB23A36-5E7A-987D-33DF-1EEA0D8183CB}"/>
              </a:ext>
            </a:extLst>
          </p:cNvPr>
          <p:cNvSpPr txBox="1"/>
          <p:nvPr/>
        </p:nvSpPr>
        <p:spPr>
          <a:xfrm>
            <a:off x="6419601" y="4224383"/>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sp>
        <p:nvSpPr>
          <p:cNvPr id="10" name="TextBox 9">
            <a:extLst>
              <a:ext uri="{FF2B5EF4-FFF2-40B4-BE49-F238E27FC236}">
                <a16:creationId xmlns:a16="http://schemas.microsoft.com/office/drawing/2014/main" id="{9717125D-5D1D-0B56-E8D6-0AC07D1C9F18}"/>
              </a:ext>
            </a:extLst>
          </p:cNvPr>
          <p:cNvSpPr txBox="1"/>
          <p:nvPr/>
        </p:nvSpPr>
        <p:spPr>
          <a:xfrm>
            <a:off x="6419599" y="5179461"/>
            <a:ext cx="4966855"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97AAF6C-6F12-85F2-C093-070DBDB65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046BF3-E7AA-0B4E-8BBC-CF5AB3DC4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5E6223B-A5E9-CA02-B96D-615A297D6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DE51F78-4D91-B011-EC16-DF1EA28C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F3645F8-C4B9-5B80-3992-0636809F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434896F4-6D69-6F29-C828-7C272CB46926}"/>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trước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học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a:ea typeface="+mn-ea"/>
                <a:cs typeface="+mn-cs"/>
              </a:rPr>
              <a:t>Một</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giờ</a:t>
            </a:r>
            <a:r>
              <a:rPr kumimoji="0" lang="en-US" sz="5400" b="0" i="0" u="none" strike="noStrike" kern="1200" cap="none" spc="0" normalizeH="0" noProof="0" dirty="0">
                <a:ln>
                  <a:noFill/>
                </a:ln>
                <a:solidFill>
                  <a:srgbClr val="FF0000"/>
                </a:solidFill>
                <a:effectLst/>
                <a:uLnTx/>
                <a:uFillTx/>
                <a:latin typeface="Calibri"/>
                <a:ea typeface="+mn-ea"/>
                <a:cs typeface="+mn-cs"/>
              </a:rPr>
              <a:t> </a:t>
            </a:r>
            <a:r>
              <a:rPr kumimoji="0" lang="en-US" sz="5400" b="0" i="0" u="none" strike="noStrike" kern="1200" cap="none" spc="0" normalizeH="0" noProof="0" dirty="0" err="1">
                <a:ln>
                  <a:noFill/>
                </a:ln>
                <a:solidFill>
                  <a:srgbClr val="FF0000"/>
                </a:solidFill>
                <a:effectLst/>
                <a:uLnTx/>
                <a:uFillTx/>
                <a:latin typeface="Calibri"/>
                <a:ea typeface="+mn-ea"/>
                <a:cs typeface="+mn-cs"/>
              </a:rPr>
              <a:t>học</a:t>
            </a:r>
            <a:endParaRPr kumimoji="0" lang="vi-VN" sz="5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66698"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giải</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lúng</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túng</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505075" y="4463242"/>
            <a:ext cx="5171632"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libri"/>
                <a:ea typeface="+mn-ea"/>
                <a:cs typeface="+mn-cs"/>
              </a:rPr>
              <a:t>Không</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biết</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nói</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hoặc</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làm</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như</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thế</a:t>
            </a:r>
            <a:r>
              <a:rPr kumimoji="0" lang="en-US" sz="4400" b="0" i="0" u="none" strike="noStrike" kern="1200" cap="none" spc="0" normalizeH="0" noProof="0" dirty="0">
                <a:ln>
                  <a:noFill/>
                </a:ln>
                <a:solidFill>
                  <a:srgbClr val="FF0000"/>
                </a:solidFill>
                <a:effectLst/>
                <a:uLnTx/>
                <a:uFillTx/>
                <a:latin typeface="Calibri"/>
                <a:ea typeface="+mn-ea"/>
                <a:cs typeface="+mn-cs"/>
              </a:rPr>
              <a:t> </a:t>
            </a:r>
            <a:r>
              <a:rPr kumimoji="0" lang="en-US" sz="4400" b="0" i="0" u="none" strike="noStrike" kern="1200" cap="none" spc="0" normalizeH="0" noProof="0" dirty="0" err="1">
                <a:ln>
                  <a:noFill/>
                </a:ln>
                <a:solidFill>
                  <a:srgbClr val="FF0000"/>
                </a:solidFill>
                <a:effectLst/>
                <a:uLnTx/>
                <a:uFillTx/>
                <a:latin typeface="Calibri"/>
                <a:ea typeface="+mn-ea"/>
                <a:cs typeface="+mn-cs"/>
              </a:rPr>
              <a:t>nào</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084540"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prstClr val="black"/>
                </a:solidFill>
                <a:latin typeface="Calibri" panose="020F0502020204030204" pitchFamily="34" charset="0"/>
                <a:cs typeface="Calibri" panose="020F0502020204030204" pitchFamily="34" charset="0"/>
              </a:rPr>
              <a:t>Hãy</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giải</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nghĩa</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từ</a:t>
            </a:r>
            <a:r>
              <a:rPr lang="en-US" sz="6000" dirty="0">
                <a:solidFill>
                  <a:prstClr val="black"/>
                </a:solidFill>
                <a:latin typeface="Calibri" panose="020F0502020204030204" pitchFamily="34" charset="0"/>
                <a:cs typeface="Calibri" panose="020F0502020204030204" pitchFamily="34" charset="0"/>
              </a:rPr>
              <a:t> </a:t>
            </a:r>
          </a:p>
          <a:p>
            <a:pPr algn="ctr"/>
            <a:r>
              <a:rPr lang="en-US" sz="6000" dirty="0" err="1">
                <a:solidFill>
                  <a:prstClr val="black"/>
                </a:solidFill>
                <a:latin typeface="Calibri" panose="020F0502020204030204" pitchFamily="34" charset="0"/>
                <a:cs typeface="Calibri" panose="020F0502020204030204" pitchFamily="34" charset="0"/>
              </a:rPr>
              <a:t>kiên</a:t>
            </a:r>
            <a:r>
              <a:rPr lang="en-US" sz="6000" dirty="0">
                <a:solidFill>
                  <a:prstClr val="black"/>
                </a:solidFill>
                <a:latin typeface="Calibri" panose="020F0502020204030204" pitchFamily="34" charset="0"/>
                <a:cs typeface="Calibri" panose="020F0502020204030204" pitchFamily="34" charset="0"/>
              </a:rPr>
              <a:t> </a:t>
            </a:r>
            <a:r>
              <a:rPr lang="en-US" sz="6000" dirty="0" err="1">
                <a:solidFill>
                  <a:prstClr val="black"/>
                </a:solidFill>
                <a:latin typeface="Calibri" panose="020F0502020204030204" pitchFamily="34" charset="0"/>
                <a:cs typeface="Calibri" panose="020F0502020204030204" pitchFamily="34" charset="0"/>
              </a:rPr>
              <a:t>nhẫn</a:t>
            </a:r>
            <a:endParaRPr lang="vi-VN" sz="6000" dirty="0">
              <a:solidFill>
                <a:prstClr val="black"/>
              </a:solidFill>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171700" y="4463242"/>
            <a:ext cx="5505007"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a:ea typeface="+mn-ea"/>
                <a:cs typeface="+mn-cs"/>
              </a:rPr>
              <a:t>Tiếp</a:t>
            </a:r>
            <a:r>
              <a:rPr kumimoji="0" lang="en-US" sz="4000" b="0" i="0" u="none" strike="noStrike" kern="1200" cap="none" spc="0" normalizeH="0" baseline="0" noProof="0" dirty="0">
                <a:ln>
                  <a:noFill/>
                </a:ln>
                <a:solidFill>
                  <a:srgbClr val="FF0000"/>
                </a:solidFill>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uLnTx/>
                <a:uFillTx/>
                <a:latin typeface="Calibri"/>
                <a:ea typeface="+mn-ea"/>
                <a:cs typeface="+mn-cs"/>
              </a:rPr>
              <a:t>tục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làm</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việc</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đã</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định</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mà</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không</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nản</a:t>
            </a:r>
            <a:r>
              <a:rPr kumimoji="0" lang="en-US" sz="4000" b="0" i="0" u="none" strike="noStrike" kern="1200" cap="none" spc="0" normalizeH="0" noProof="0" dirty="0">
                <a:ln>
                  <a:noFill/>
                </a:ln>
                <a:solidFill>
                  <a:srgbClr val="FF0000"/>
                </a:solidFill>
                <a:effectLst/>
                <a:uLnTx/>
                <a:uFillTx/>
                <a:latin typeface="Calibri"/>
                <a:ea typeface="+mn-ea"/>
                <a:cs typeface="+mn-cs"/>
              </a:rPr>
              <a:t> </a:t>
            </a:r>
            <a:r>
              <a:rPr kumimoji="0" lang="en-US" sz="4000" b="0" i="0" u="none" strike="noStrike" kern="1200" cap="none" spc="0" normalizeH="0" noProof="0" dirty="0" err="1">
                <a:ln>
                  <a:noFill/>
                </a:ln>
                <a:solidFill>
                  <a:srgbClr val="FF0000"/>
                </a:solidFill>
                <a:effectLst/>
                <a:uLnTx/>
                <a:uFillTx/>
                <a:latin typeface="Calibri"/>
                <a:ea typeface="+mn-ea"/>
                <a:cs typeface="+mn-cs"/>
              </a:rPr>
              <a:t>lòng</a:t>
            </a:r>
            <a:r>
              <a:rPr kumimoji="0" lang="en-US" sz="4000" b="0" i="0" u="none" strike="noStrike" kern="1200" cap="none" spc="0" normalizeH="0" noProof="0" dirty="0">
                <a:ln>
                  <a:noFill/>
                </a:ln>
                <a:solidFill>
                  <a:srgbClr val="FF0000"/>
                </a:solidFill>
                <a:effectLst/>
                <a:uLnTx/>
                <a:uFillTx/>
                <a:latin typeface="Calibri"/>
                <a:ea typeface="+mn-ea"/>
                <a:cs typeface="+mn-cs"/>
              </a:rPr>
              <a:t>.</a:t>
            </a:r>
            <a:endParaRPr kumimoji="0" lang="vi-VN" sz="4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id="{EBC31F5C-E8E7-607E-2CF9-0DA55070D0FE}"/>
              </a:ext>
            </a:extLst>
          </p:cNvPr>
          <p:cNvSpPr/>
          <p:nvPr/>
        </p:nvSpPr>
        <p:spPr>
          <a:xfrm flipH="1">
            <a:off x="9705974" y="4638675"/>
            <a:ext cx="2486025" cy="2219325"/>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487102" y="186867"/>
            <a:ext cx="7403517" cy="1384758"/>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biết</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về</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loài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cây</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Dựa vào tên bài đọc và tranh minh hoạ, thử đoán xem loài cây có gì đặc biệt.</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7" name="Picture 6">
            <a:extLst>
              <a:ext uri="{FF2B5EF4-FFF2-40B4-BE49-F238E27FC236}">
                <a16:creationId xmlns:a16="http://schemas.microsoft.com/office/drawing/2014/main" id="{9A66716D-617F-8C4D-8F9B-56D696A4B9F4}"/>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7381875" y="1722516"/>
            <a:ext cx="4714875" cy="2316084"/>
          </a:xfrm>
          <a:prstGeom prst="rect">
            <a:avLst/>
          </a:prstGeom>
        </p:spPr>
      </p:pic>
      <p:sp>
        <p:nvSpPr>
          <p:cNvPr id="8" name="Speech Bubble: Rectangle with Corners Rounded 7">
            <a:extLst>
              <a:ext uri="{FF2B5EF4-FFF2-40B4-BE49-F238E27FC236}">
                <a16:creationId xmlns:a16="http://schemas.microsoft.com/office/drawing/2014/main" id="{7D88377A-FA1A-3551-8ADE-91F9FC81E788}"/>
              </a:ext>
            </a:extLst>
          </p:cNvPr>
          <p:cNvSpPr/>
          <p:nvPr/>
        </p:nvSpPr>
        <p:spPr>
          <a:xfrm>
            <a:off x="2349795" y="4133850"/>
            <a:ext cx="7127579" cy="239077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en-US" sz="3600" dirty="0" err="1">
                <a:solidFill>
                  <a:srgbClr val="FF0000"/>
                </a:solidFill>
              </a:rPr>
              <a:t>Đây</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p>
          <a:p>
            <a:pPr marL="571500" lvl="0" indent="-571500" algn="just">
              <a:buFont typeface="Arial" panose="020B0604020202020204" pitchFamily="34" charset="0"/>
              <a:buChar char="•"/>
            </a:pPr>
            <a:r>
              <a:rPr lang="en-US" sz="3600">
                <a:solidFill>
                  <a:srgbClr val="FF0000"/>
                </a:solidFill>
              </a:rPr>
              <a:t>Cây</a:t>
            </a:r>
            <a:r>
              <a:rPr lang="en-US" sz="3600" dirty="0">
                <a:solidFill>
                  <a:srgbClr val="FF0000"/>
                </a:solidFill>
              </a:rPr>
              <a:t> </a:t>
            </a:r>
            <a:r>
              <a:rPr lang="en-US" sz="3600" dirty="0" err="1">
                <a:solidFill>
                  <a:srgbClr val="FF0000"/>
                </a:solidFill>
              </a:rPr>
              <a:t>xấu</a:t>
            </a:r>
            <a:r>
              <a:rPr lang="en-US" sz="3600" dirty="0">
                <a:solidFill>
                  <a:srgbClr val="FF0000"/>
                </a:solidFill>
              </a:rPr>
              <a:t> </a:t>
            </a:r>
            <a:r>
              <a:rPr lang="en-US" sz="3600" dirty="0" err="1">
                <a:solidFill>
                  <a:srgbClr val="FF0000"/>
                </a:solidFill>
              </a:rPr>
              <a:t>hổ</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các</a:t>
            </a:r>
            <a:r>
              <a:rPr lang="en-US" sz="3600" dirty="0">
                <a:solidFill>
                  <a:srgbClr val="FF0000"/>
                </a:solidFill>
              </a:rPr>
              <a:t> </a:t>
            </a:r>
            <a:r>
              <a:rPr lang="en-US" sz="3600" dirty="0" err="1">
                <a:solidFill>
                  <a:srgbClr val="FF0000"/>
                </a:solidFill>
              </a:rPr>
              <a:t>mắt</a:t>
            </a:r>
            <a:r>
              <a:rPr lang="en-US" sz="3600" dirty="0">
                <a:solidFill>
                  <a:srgbClr val="FF0000"/>
                </a:solidFill>
              </a:rPr>
              <a:t> </a:t>
            </a:r>
            <a:r>
              <a:rPr lang="en-US" sz="3600" dirty="0" err="1">
                <a:solidFill>
                  <a:srgbClr val="FF0000"/>
                </a:solidFill>
              </a:rPr>
              <a:t>lá</a:t>
            </a:r>
            <a:r>
              <a:rPr lang="en-US" sz="3600" dirty="0">
                <a:solidFill>
                  <a:srgbClr val="FF0000"/>
                </a:solidFill>
              </a:rPr>
              <a:t> </a:t>
            </a:r>
            <a:r>
              <a:rPr lang="en-US" sz="3600" dirty="0" err="1">
                <a:solidFill>
                  <a:srgbClr val="FF0000"/>
                </a:solidFill>
              </a:rPr>
              <a:t>khép</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Lá</a:t>
            </a:r>
            <a:r>
              <a:rPr lang="en-US" sz="3600" dirty="0">
                <a:solidFill>
                  <a:srgbClr val="FF0000"/>
                </a:solidFill>
              </a:rPr>
              <a:t> co </a:t>
            </a:r>
            <a:r>
              <a:rPr lang="en-US" sz="3600" dirty="0" err="1">
                <a:solidFill>
                  <a:srgbClr val="FF0000"/>
                </a:solidFill>
              </a:rPr>
              <a:t>rúm</a:t>
            </a:r>
            <a:r>
              <a:rPr lang="en-US" sz="3600" dirty="0">
                <a:solidFill>
                  <a:srgbClr val="FF0000"/>
                </a:solidFill>
              </a:rPr>
              <a:t> </a:t>
            </a:r>
            <a:r>
              <a:rPr lang="en-US" sz="3600" dirty="0" err="1">
                <a:solidFill>
                  <a:srgbClr val="FF0000"/>
                </a:solidFill>
              </a:rPr>
              <a:t>lại</a:t>
            </a:r>
            <a:r>
              <a:rPr lang="en-US" sz="3600" dirty="0">
                <a:solidFill>
                  <a:srgbClr val="FF0000"/>
                </a:solidFill>
              </a:rPr>
              <a:t> </a:t>
            </a:r>
            <a:r>
              <a:rPr lang="en-US" sz="3600" dirty="0" err="1">
                <a:solidFill>
                  <a:srgbClr val="FF0000"/>
                </a:solidFill>
              </a:rPr>
              <a:t>nếu</a:t>
            </a:r>
            <a:r>
              <a:rPr lang="en-US" sz="3600" dirty="0">
                <a:solidFill>
                  <a:srgbClr val="FF0000"/>
                </a:solidFill>
              </a:rPr>
              <a:t> </a:t>
            </a:r>
            <a:r>
              <a:rPr lang="en-US" sz="3600" dirty="0" err="1">
                <a:solidFill>
                  <a:srgbClr val="FF0000"/>
                </a:solidFill>
              </a:rPr>
              <a:t>nghe</a:t>
            </a:r>
            <a:r>
              <a:rPr lang="en-US" sz="3600" dirty="0">
                <a:solidFill>
                  <a:srgbClr val="FF0000"/>
                </a:solidFill>
              </a:rPr>
              <a:t> </a:t>
            </a:r>
            <a:r>
              <a:rPr lang="en-US" sz="3600" dirty="0" err="1">
                <a:solidFill>
                  <a:srgbClr val="FF0000"/>
                </a:solidFill>
              </a:rPr>
              <a:t>thấy</a:t>
            </a:r>
            <a:r>
              <a:rPr lang="en-US" sz="3600" dirty="0">
                <a:solidFill>
                  <a:srgbClr val="FF0000"/>
                </a:solidFill>
              </a:rPr>
              <a:t> </a:t>
            </a:r>
            <a:r>
              <a:rPr lang="en-US" sz="3600" dirty="0" err="1">
                <a:solidFill>
                  <a:srgbClr val="FF0000"/>
                </a:solidFill>
              </a:rPr>
              <a:t>tiếng</a:t>
            </a:r>
            <a:r>
              <a:rPr lang="en-US" sz="3600" dirty="0">
                <a:solidFill>
                  <a:srgbClr val="FF0000"/>
                </a:solidFill>
              </a:rPr>
              <a:t> </a:t>
            </a:r>
            <a:r>
              <a:rPr lang="en-US" sz="3600" dirty="0" err="1">
                <a:solidFill>
                  <a:srgbClr val="FF0000"/>
                </a:solidFill>
              </a:rPr>
              <a:t>động</a:t>
            </a:r>
            <a:r>
              <a:rPr lang="en-US" sz="3600" dirty="0">
                <a:solidFill>
                  <a:srgbClr val="FF0000"/>
                </a:solidFill>
              </a:rPr>
              <a:t>……</a:t>
            </a:r>
          </a:p>
        </p:txBody>
      </p:sp>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5" name="Picture 14">
            <a:extLst>
              <a:ext uri="{FF2B5EF4-FFF2-40B4-BE49-F238E27FC236}">
                <a16:creationId xmlns:a16="http://schemas.microsoft.com/office/drawing/2014/main" id="{A460F8FA-A8E9-304A-68BB-0478681AEDFC}"/>
              </a:ext>
            </a:extLst>
          </p:cNvPr>
          <p:cNvPicPr>
            <a:picLocks noChangeAspect="1"/>
          </p:cNvPicPr>
          <p:nvPr/>
        </p:nvPicPr>
        <p:blipFill>
          <a:blip r:embed="rId7"/>
          <a:stretch>
            <a:fillRect/>
          </a:stretch>
        </p:blipFill>
        <p:spPr>
          <a:xfrm>
            <a:off x="4617945" y="622133"/>
            <a:ext cx="3584759" cy="908383"/>
          </a:xfrm>
          <a:prstGeom prst="rect">
            <a:avLst/>
          </a:prstGeom>
        </p:spPr>
      </p:pic>
      <p:pic>
        <p:nvPicPr>
          <p:cNvPr id="23" name="Picture 22">
            <a:extLst>
              <a:ext uri="{FF2B5EF4-FFF2-40B4-BE49-F238E27FC236}">
                <a16:creationId xmlns:a16="http://schemas.microsoft.com/office/drawing/2014/main" id="{ED900B01-D1F8-A0B7-CB7B-21D57948EB14}"/>
              </a:ext>
            </a:extLst>
          </p:cNvPr>
          <p:cNvPicPr>
            <a:picLocks noChangeAspect="1"/>
          </p:cNvPicPr>
          <p:nvPr/>
        </p:nvPicPr>
        <p:blipFill>
          <a:blip r:embed="rId8"/>
          <a:stretch>
            <a:fillRect/>
          </a:stretch>
        </p:blipFill>
        <p:spPr>
          <a:xfrm>
            <a:off x="1102900" y="1098357"/>
            <a:ext cx="2194750" cy="1518036"/>
          </a:xfrm>
          <a:prstGeom prst="rect">
            <a:avLst/>
          </a:prstGeom>
        </p:spPr>
      </p:pic>
      <p:pic>
        <p:nvPicPr>
          <p:cNvPr id="13" name="Picture 12">
            <a:extLst>
              <a:ext uri="{FF2B5EF4-FFF2-40B4-BE49-F238E27FC236}">
                <a16:creationId xmlns:a16="http://schemas.microsoft.com/office/drawing/2014/main" id="{CC7A1874-E3E9-637E-9E04-09960C3C6C28}"/>
              </a:ext>
            </a:extLst>
          </p:cNvPr>
          <p:cNvPicPr>
            <a:picLocks noChangeAspect="1"/>
          </p:cNvPicPr>
          <p:nvPr/>
        </p:nvPicPr>
        <p:blipFill>
          <a:blip r:embed="rId9"/>
          <a:stretch>
            <a:fillRect/>
          </a:stretch>
        </p:blipFill>
        <p:spPr>
          <a:xfrm>
            <a:off x="3439814" y="1636706"/>
            <a:ext cx="5407621" cy="1603387"/>
          </a:xfrm>
          <a:prstGeom prst="rect">
            <a:avLst/>
          </a:prstGeom>
        </p:spPr>
      </p:pic>
      <p:pic>
        <p:nvPicPr>
          <p:cNvPr id="14" name="Picture 13">
            <a:extLst>
              <a:ext uri="{FF2B5EF4-FFF2-40B4-BE49-F238E27FC236}">
                <a16:creationId xmlns:a16="http://schemas.microsoft.com/office/drawing/2014/main" id="{1EAA28F1-93B6-EE57-9AF5-70C7B8D313B0}"/>
              </a:ext>
            </a:extLst>
          </p:cNvPr>
          <p:cNvPicPr>
            <a:picLocks noChangeAspect="1"/>
          </p:cNvPicPr>
          <p:nvPr/>
        </p:nvPicPr>
        <p:blipFill>
          <a:blip r:embed="rId10"/>
          <a:stretch>
            <a:fillRect/>
          </a:stretch>
        </p:blipFill>
        <p:spPr>
          <a:xfrm>
            <a:off x="2019317" y="2501521"/>
            <a:ext cx="8401016" cy="2883658"/>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1656</Words>
  <Application>Microsoft Office PowerPoint</Application>
  <PresentationFormat>Widescreen</PresentationFormat>
  <Paragraphs>135</Paragraphs>
  <Slides>37</Slides>
  <Notes>25</Notes>
  <HiddenSlides>0</HiddenSlides>
  <MMClips>1</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37</vt:i4>
      </vt:variant>
    </vt:vector>
  </HeadingPairs>
  <TitlesOfParts>
    <vt:vector size="51" baseType="lpstr">
      <vt:lpstr>等线</vt:lpstr>
      <vt:lpstr>等线 Light</vt:lpstr>
      <vt:lpstr>Arial</vt:lpstr>
      <vt:lpstr>Arial-Rounded</vt:lpstr>
      <vt:lpstr>Calibri</vt:lpstr>
      <vt:lpstr>Calibri Light</vt:lpstr>
      <vt:lpstr>Cambria</vt:lpstr>
      <vt:lpstr>Times New Roman</vt:lpstr>
      <vt:lpstr>Office 主题​​</vt:lpstr>
      <vt:lpstr>1_Office Theme</vt:lpstr>
      <vt:lpstr>自定义设计方案</vt:lpstr>
      <vt:lpstr>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22</cp:revision>
  <dcterms:created xsi:type="dcterms:W3CDTF">2024-04-15T12:00:04Z</dcterms:created>
  <dcterms:modified xsi:type="dcterms:W3CDTF">2025-01-19T02:53:22Z</dcterms:modified>
</cp:coreProperties>
</file>