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6" r:id="rId2"/>
  </p:sldMasterIdLst>
  <p:notesMasterIdLst>
    <p:notesMasterId r:id="rId17"/>
  </p:notesMasterIdLst>
  <p:sldIdLst>
    <p:sldId id="295" r:id="rId3"/>
    <p:sldId id="348" r:id="rId4"/>
    <p:sldId id="256" r:id="rId5"/>
    <p:sldId id="337" r:id="rId6"/>
    <p:sldId id="339" r:id="rId7"/>
    <p:sldId id="258" r:id="rId8"/>
    <p:sldId id="345" r:id="rId9"/>
    <p:sldId id="358" r:id="rId10"/>
    <p:sldId id="259" r:id="rId11"/>
    <p:sldId id="262" r:id="rId12"/>
    <p:sldId id="263" r:id="rId13"/>
    <p:sldId id="264" r:id="rId14"/>
    <p:sldId id="265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 tran" initials="ct" lastIdx="3" clrIdx="0">
    <p:extLst>
      <p:ext uri="{19B8F6BF-5375-455C-9EA6-DF929625EA0E}">
        <p15:presenceInfo xmlns:p15="http://schemas.microsoft.com/office/powerpoint/2012/main" userId="cba0cd64cfb2187d" providerId="Windows Live"/>
      </p:ext>
    </p:extLst>
  </p:cmAuthor>
  <p:cmAuthor id="2" name="Nhung Pham" initials="NP" lastIdx="1" clrIdx="1">
    <p:extLst>
      <p:ext uri="{19B8F6BF-5375-455C-9EA6-DF929625EA0E}">
        <p15:presenceInfo xmlns:p15="http://schemas.microsoft.com/office/powerpoint/2012/main" userId="b728687ff6e8235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85D64-AE51-4033-A415-29F4D4D66FD5}" type="datetimeFigureOut">
              <a:rPr lang="en-US" smtClean="0"/>
              <a:t>06/09/2025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0D481-E225-4BC2-BFCC-5730E84A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1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07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06/09/2025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65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06/09/2025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9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06/09/2025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31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31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5336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760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010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135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3883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3016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79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06/09/2025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29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918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832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7104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1812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06/09/2025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06/09/2025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4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06/09/2025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56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06/09/2025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1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06/09/2025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15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06/09/2025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8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06/09/2025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5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06/09/2025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57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414938"/>
            <a:ext cx="6941712" cy="71361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80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80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r>
              <a:rPr lang="en-US" sz="80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 TNXH </a:t>
            </a:r>
            <a:r>
              <a:rPr lang="en-US" sz="80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val="149473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155D5-BCCD-4523-861B-3CFFCB31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1944" y="1676400"/>
            <a:ext cx="3662853" cy="1216153"/>
          </a:xfrm>
        </p:spPr>
        <p:txBody>
          <a:bodyPr anchor="t">
            <a:normAutofit/>
          </a:bodyPr>
          <a:lstStyle/>
          <a:p>
            <a:endParaRPr lang="en-US" sz="4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99D6714-4E6D-42CF-A43F-475FEC5BF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6119" y="4381499"/>
            <a:ext cx="4338328" cy="2438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>
                    <a:alpha val="55000"/>
                  </a:srgbClr>
                </a:solidFill>
              </a:rPr>
              <a:t>Gia </a:t>
            </a:r>
            <a:r>
              <a:rPr lang="en-US" sz="4800" b="1" dirty="0" err="1">
                <a:solidFill>
                  <a:srgbClr val="FF0000">
                    <a:alpha val="55000"/>
                  </a:srgbClr>
                </a:solidFill>
              </a:rPr>
              <a:t>đình</a:t>
            </a:r>
            <a:r>
              <a:rPr lang="en-US" sz="4800" b="1" dirty="0">
                <a:solidFill>
                  <a:srgbClr val="FF0000">
                    <a:alpha val="55000"/>
                  </a:srgbClr>
                </a:solidFill>
              </a:rPr>
              <a:t> </a:t>
            </a:r>
            <a:r>
              <a:rPr lang="en-US" sz="4800" b="1" dirty="0" err="1">
                <a:solidFill>
                  <a:srgbClr val="FF0000">
                    <a:alpha val="55000"/>
                  </a:srgbClr>
                </a:solidFill>
              </a:rPr>
              <a:t>bạn</a:t>
            </a:r>
            <a:r>
              <a:rPr lang="en-US" sz="4800" b="1" dirty="0">
                <a:solidFill>
                  <a:srgbClr val="FF0000">
                    <a:alpha val="55000"/>
                  </a:srgbClr>
                </a:solidFill>
              </a:rPr>
              <a:t> </a:t>
            </a:r>
            <a:r>
              <a:rPr lang="en-US" sz="4800" b="1" dirty="0" err="1">
                <a:solidFill>
                  <a:srgbClr val="FF0000">
                    <a:alpha val="55000"/>
                  </a:srgbClr>
                </a:solidFill>
              </a:rPr>
              <a:t>Hà</a:t>
            </a:r>
            <a:r>
              <a:rPr lang="en-US" sz="4800" b="1" dirty="0">
                <a:solidFill>
                  <a:srgbClr val="FF0000">
                    <a:alpha val="55000"/>
                  </a:srgbClr>
                </a:solidFill>
              </a:rPr>
              <a:t> </a:t>
            </a:r>
            <a:r>
              <a:rPr lang="en-US" sz="4800" b="1" dirty="0" err="1">
                <a:solidFill>
                  <a:srgbClr val="FF0000">
                    <a:alpha val="55000"/>
                  </a:srgbClr>
                </a:solidFill>
              </a:rPr>
              <a:t>đang</a:t>
            </a:r>
            <a:r>
              <a:rPr lang="en-US" sz="4800" b="1" dirty="0">
                <a:solidFill>
                  <a:srgbClr val="FF0000">
                    <a:alpha val="55000"/>
                  </a:srgbClr>
                </a:solidFill>
              </a:rPr>
              <a:t> </a:t>
            </a:r>
            <a:r>
              <a:rPr lang="en-US" sz="4800" b="1" dirty="0" err="1">
                <a:solidFill>
                  <a:srgbClr val="FF0000">
                    <a:alpha val="55000"/>
                  </a:srgbClr>
                </a:solidFill>
              </a:rPr>
              <a:t>chơi</a:t>
            </a:r>
            <a:r>
              <a:rPr lang="en-US" sz="4800" b="1" dirty="0">
                <a:solidFill>
                  <a:srgbClr val="FF0000">
                    <a:alpha val="55000"/>
                  </a:srgbClr>
                </a:solidFill>
              </a:rPr>
              <a:t> </a:t>
            </a:r>
            <a:r>
              <a:rPr lang="en-US" sz="4800" b="1" dirty="0" err="1">
                <a:solidFill>
                  <a:srgbClr val="FF0000">
                    <a:alpha val="55000"/>
                  </a:srgbClr>
                </a:solidFill>
              </a:rPr>
              <a:t>cờ</a:t>
            </a:r>
            <a:r>
              <a:rPr lang="en-US" sz="4800" b="1" dirty="0">
                <a:solidFill>
                  <a:srgbClr val="FF0000">
                    <a:alpha val="55000"/>
                  </a:srgbClr>
                </a:solidFill>
              </a:rPr>
              <a:t> </a:t>
            </a:r>
            <a:r>
              <a:rPr lang="en-US" sz="4800" b="1" dirty="0" err="1">
                <a:solidFill>
                  <a:srgbClr val="FF0000">
                    <a:alpha val="55000"/>
                  </a:srgbClr>
                </a:solidFill>
              </a:rPr>
              <a:t>vua</a:t>
            </a:r>
            <a:r>
              <a:rPr lang="en-US" sz="4800" b="1" dirty="0">
                <a:solidFill>
                  <a:srgbClr val="FF0000">
                    <a:alpha val="55000"/>
                  </a:srgbClr>
                </a:solidFill>
              </a:rPr>
              <a:t> .</a:t>
            </a:r>
          </a:p>
        </p:txBody>
      </p:sp>
      <p:pic>
        <p:nvPicPr>
          <p:cNvPr id="5" name="Content Placeholder 4" descr="A picture containing text, box, picture frame&#10;&#10;Description automatically generated">
            <a:extLst>
              <a:ext uri="{FF2B5EF4-FFF2-40B4-BE49-F238E27FC236}">
                <a16:creationId xmlns:a16="http://schemas.microsoft.com/office/drawing/2014/main" id="{88062678-88CB-4E4A-A7EA-07B525F6F2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5"/>
          <a:stretch/>
        </p:blipFill>
        <p:spPr>
          <a:xfrm>
            <a:off x="0" y="0"/>
            <a:ext cx="7178566" cy="7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6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5259ED4-CA6C-4B62-ADCB-1986E84D9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6200"/>
            <a:ext cx="7863841" cy="6934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1435BC-8F3C-4789-BBEB-5F9612B3EA29}"/>
              </a:ext>
            </a:extLst>
          </p:cNvPr>
          <p:cNvSpPr txBox="1"/>
          <p:nvPr/>
        </p:nvSpPr>
        <p:spPr>
          <a:xfrm>
            <a:off x="8036560" y="4439920"/>
            <a:ext cx="404368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Mẹ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bạn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Hà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cho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bạn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đi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khám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bệnh</a:t>
            </a:r>
            <a:r>
              <a:rPr lang="en-US" sz="4800" b="1" dirty="0">
                <a:solidFill>
                  <a:srgbClr val="FF0000"/>
                </a:solidFill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68324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8">
            <a:extLst>
              <a:ext uri="{FF2B5EF4-FFF2-40B4-BE49-F238E27FC236}">
                <a16:creationId xmlns:a16="http://schemas.microsoft.com/office/drawing/2014/main" id="{567D885D-710C-4876-BDE7-9DDEE2F7D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797" y="5146040"/>
            <a:ext cx="5410202" cy="165888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dirty="0">
                <a:solidFill>
                  <a:srgbClr val="FF0000">
                    <a:alpha val="55000"/>
                  </a:srgbClr>
                </a:solidFill>
              </a:rPr>
              <a:t>Gia </a:t>
            </a:r>
            <a:r>
              <a:rPr lang="en-US" sz="4800" dirty="0" err="1">
                <a:solidFill>
                  <a:srgbClr val="FF0000">
                    <a:alpha val="55000"/>
                  </a:srgbClr>
                </a:solidFill>
              </a:rPr>
              <a:t>đình</a:t>
            </a:r>
            <a:r>
              <a:rPr lang="en-US" sz="4800" dirty="0">
                <a:solidFill>
                  <a:srgbClr val="FF000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FF0000">
                    <a:alpha val="55000"/>
                  </a:srgbClr>
                </a:solidFill>
              </a:rPr>
              <a:t>bạn</a:t>
            </a:r>
            <a:r>
              <a:rPr lang="en-US" sz="4800" dirty="0">
                <a:solidFill>
                  <a:srgbClr val="FF000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FF0000">
                    <a:alpha val="55000"/>
                  </a:srgbClr>
                </a:solidFill>
              </a:rPr>
              <a:t>Hà</a:t>
            </a:r>
            <a:r>
              <a:rPr lang="en-US" sz="4800" dirty="0">
                <a:solidFill>
                  <a:srgbClr val="FF000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FF0000">
                    <a:alpha val="55000"/>
                  </a:srgbClr>
                </a:solidFill>
              </a:rPr>
              <a:t>mừng</a:t>
            </a:r>
            <a:r>
              <a:rPr lang="en-US" sz="4800" dirty="0">
                <a:solidFill>
                  <a:srgbClr val="FF000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FF0000">
                    <a:alpha val="55000"/>
                  </a:srgbClr>
                </a:solidFill>
              </a:rPr>
              <a:t>thọ</a:t>
            </a:r>
            <a:r>
              <a:rPr lang="en-US" sz="4800" dirty="0">
                <a:solidFill>
                  <a:srgbClr val="FF000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FF0000">
                    <a:alpha val="55000"/>
                  </a:srgbClr>
                </a:solidFill>
              </a:rPr>
              <a:t>ông</a:t>
            </a:r>
            <a:r>
              <a:rPr lang="en-US" sz="4800" dirty="0">
                <a:solidFill>
                  <a:srgbClr val="FF000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FF0000">
                    <a:alpha val="55000"/>
                  </a:srgbClr>
                </a:solidFill>
              </a:rPr>
              <a:t>bà</a:t>
            </a:r>
            <a:r>
              <a:rPr lang="en-US" sz="4800" dirty="0">
                <a:solidFill>
                  <a:srgbClr val="FF0000">
                    <a:alpha val="55000"/>
                  </a:srgbClr>
                </a:solidFill>
              </a:rPr>
              <a:t> .</a:t>
            </a:r>
          </a:p>
        </p:txBody>
      </p:sp>
      <p:pic>
        <p:nvPicPr>
          <p:cNvPr id="5" name="Content Placeholder 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AA07653D-B408-4315-98DD-E462157CAC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5"/>
          <a:stretch/>
        </p:blipFill>
        <p:spPr>
          <a:xfrm>
            <a:off x="-6" y="-3"/>
            <a:ext cx="6781803" cy="709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1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28246-CE64-4A50-9C76-BE86358B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120" y="4165600"/>
            <a:ext cx="4246880" cy="267747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Gia </a:t>
            </a:r>
            <a:r>
              <a:rPr lang="en-US" sz="4800" dirty="0" err="1">
                <a:solidFill>
                  <a:srgbClr val="FF0000"/>
                </a:solidFill>
              </a:rPr>
              <a:t>đình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bạn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Hà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quây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quần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bên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mâm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cơm</a:t>
            </a:r>
            <a:r>
              <a:rPr lang="en-US" sz="4800" dirty="0">
                <a:solidFill>
                  <a:srgbClr val="FF0000"/>
                </a:solidFill>
              </a:rPr>
              <a:t> .</a:t>
            </a:r>
          </a:p>
        </p:txBody>
      </p:sp>
      <p:pic>
        <p:nvPicPr>
          <p:cNvPr id="5" name="Content Placeholder 4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2CC1A332-B284-4CDC-B7F1-2F670268A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45120" cy="6843078"/>
          </a:xfrm>
        </p:spPr>
      </p:pic>
    </p:spTree>
    <p:extLst>
      <p:ext uri="{BB962C8B-B14F-4D97-AF65-F5344CB8AC3E}">
        <p14:creationId xmlns:p14="http://schemas.microsoft.com/office/powerpoint/2010/main" val="100759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8697" y="1976845"/>
            <a:ext cx="7672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05817832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5861148" y="259276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EBB7B3F-AFBE-4001-A492-72E9F92BA15F}"/>
              </a:ext>
            </a:extLst>
          </p:cNvPr>
          <p:cNvSpPr txBox="1"/>
          <p:nvPr/>
        </p:nvSpPr>
        <p:spPr>
          <a:xfrm>
            <a:off x="0" y="310279"/>
            <a:ext cx="12192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KHỞI ĐỘNG</a:t>
            </a:r>
          </a:p>
          <a:p>
            <a:r>
              <a:rPr lang="en-US" sz="4400" dirty="0">
                <a:solidFill>
                  <a:srgbClr val="FF0000"/>
                </a:solidFill>
              </a:rPr>
              <a:t>   </a:t>
            </a:r>
            <a:r>
              <a:rPr lang="en-US" sz="5400" dirty="0" err="1"/>
              <a:t>Em</a:t>
            </a:r>
            <a:r>
              <a:rPr lang="en-US" sz="5400" dirty="0"/>
              <a:t> </a:t>
            </a:r>
            <a:r>
              <a:rPr lang="en-US" sz="5400" dirty="0" err="1"/>
              <a:t>hãy</a:t>
            </a:r>
            <a:r>
              <a:rPr lang="en-US" sz="5400" dirty="0"/>
              <a:t> </a:t>
            </a:r>
            <a:r>
              <a:rPr lang="en-US" sz="5400" dirty="0" err="1"/>
              <a:t>kể</a:t>
            </a:r>
            <a:r>
              <a:rPr lang="en-US" sz="5400" dirty="0"/>
              <a:t> </a:t>
            </a:r>
            <a:r>
              <a:rPr lang="en-US" sz="5400" dirty="0" err="1"/>
              <a:t>tên</a:t>
            </a:r>
            <a:r>
              <a:rPr lang="en-US" sz="5400" dirty="0"/>
              <a:t> </a:t>
            </a:r>
            <a:r>
              <a:rPr lang="en-US" sz="5400" dirty="0" err="1"/>
              <a:t>các</a:t>
            </a:r>
            <a:r>
              <a:rPr lang="en-US" sz="5400" dirty="0"/>
              <a:t> </a:t>
            </a:r>
            <a:r>
              <a:rPr lang="en-US" sz="5400" dirty="0" err="1"/>
              <a:t>thành</a:t>
            </a:r>
            <a:r>
              <a:rPr lang="en-US" sz="5400" dirty="0"/>
              <a:t> </a:t>
            </a:r>
            <a:r>
              <a:rPr lang="en-US" sz="5400" dirty="0" err="1"/>
              <a:t>viên</a:t>
            </a:r>
            <a:r>
              <a:rPr lang="en-US" sz="5400" dirty="0"/>
              <a:t> </a:t>
            </a:r>
            <a:r>
              <a:rPr lang="en-US" sz="5400" dirty="0" err="1"/>
              <a:t>trong</a:t>
            </a:r>
            <a:r>
              <a:rPr lang="en-US" sz="5400" dirty="0"/>
              <a:t> </a:t>
            </a:r>
            <a:r>
              <a:rPr lang="en-US" sz="5400" dirty="0" err="1"/>
              <a:t>gia</a:t>
            </a:r>
            <a:r>
              <a:rPr lang="en-US" sz="5400" dirty="0"/>
              <a:t> </a:t>
            </a:r>
            <a:r>
              <a:rPr lang="en-US" sz="5400" dirty="0" err="1"/>
              <a:t>đình</a:t>
            </a:r>
            <a:r>
              <a:rPr lang="en-US" sz="5400" dirty="0"/>
              <a:t> </a:t>
            </a:r>
            <a:r>
              <a:rPr lang="en-US" sz="5400" dirty="0" err="1"/>
              <a:t>em</a:t>
            </a:r>
            <a:r>
              <a:rPr lang="en-US" sz="5400" dirty="0"/>
              <a:t> </a:t>
            </a:r>
            <a:r>
              <a:rPr lang="en-US" sz="5400" dirty="0" err="1"/>
              <a:t>từ</a:t>
            </a:r>
            <a:r>
              <a:rPr lang="en-US" sz="5400" dirty="0"/>
              <a:t> </a:t>
            </a:r>
            <a:r>
              <a:rPr lang="en-US" sz="5400" dirty="0" err="1"/>
              <a:t>người</a:t>
            </a:r>
            <a:r>
              <a:rPr lang="en-US" sz="5400" dirty="0"/>
              <a:t> </a:t>
            </a:r>
            <a:r>
              <a:rPr lang="en-US" sz="5400" dirty="0" err="1"/>
              <a:t>cao</a:t>
            </a:r>
            <a:r>
              <a:rPr lang="en-US" sz="5400" dirty="0"/>
              <a:t> </a:t>
            </a:r>
            <a:r>
              <a:rPr lang="en-US" sz="5400" dirty="0" err="1"/>
              <a:t>tuổi</a:t>
            </a:r>
            <a:r>
              <a:rPr lang="en-US" sz="5400" dirty="0"/>
              <a:t> </a:t>
            </a:r>
            <a:r>
              <a:rPr lang="en-US" sz="5400" dirty="0" err="1"/>
              <a:t>nhất</a:t>
            </a:r>
            <a:r>
              <a:rPr lang="en-US" sz="5400" dirty="0"/>
              <a:t> </a:t>
            </a:r>
            <a:r>
              <a:rPr lang="en-US" sz="5400" dirty="0" err="1"/>
              <a:t>đến</a:t>
            </a:r>
            <a:r>
              <a:rPr lang="en-US" sz="5400" dirty="0"/>
              <a:t> </a:t>
            </a:r>
            <a:r>
              <a:rPr lang="en-US" sz="5400" dirty="0" err="1"/>
              <a:t>người</a:t>
            </a:r>
            <a:r>
              <a:rPr lang="en-US" sz="5400" dirty="0"/>
              <a:t> </a:t>
            </a:r>
            <a:r>
              <a:rPr lang="en-US" sz="5400" dirty="0" err="1"/>
              <a:t>ít</a:t>
            </a:r>
            <a:r>
              <a:rPr lang="en-US" sz="5400" dirty="0"/>
              <a:t> </a:t>
            </a:r>
            <a:r>
              <a:rPr lang="en-US" sz="5400" dirty="0" err="1"/>
              <a:t>tuổi</a:t>
            </a:r>
            <a:r>
              <a:rPr lang="en-US" sz="5400" dirty="0"/>
              <a:t> </a:t>
            </a:r>
            <a:r>
              <a:rPr lang="en-US" sz="5400" dirty="0" err="1"/>
              <a:t>nhất</a:t>
            </a:r>
            <a:r>
              <a:rPr lang="en-US" sz="5400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4828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807465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5300" b="1" dirty="0" err="1">
                <a:solidFill>
                  <a:srgbClr val="0070C0"/>
                </a:solidFill>
              </a:rPr>
              <a:t>Hãy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cùng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tìm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hiểu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về</a:t>
            </a:r>
            <a:r>
              <a:rPr lang="en-US" sz="5300" b="1" dirty="0">
                <a:solidFill>
                  <a:srgbClr val="0070C0"/>
                </a:solidFill>
              </a:rPr>
              <a:t>:</a:t>
            </a:r>
            <a:br>
              <a:rPr lang="en-US" sz="5300" b="1" dirty="0">
                <a:solidFill>
                  <a:srgbClr val="0070C0"/>
                </a:solidFill>
              </a:rPr>
            </a:br>
            <a:r>
              <a:rPr lang="en-US" sz="5300" b="1" dirty="0">
                <a:solidFill>
                  <a:srgbClr val="0070C0"/>
                </a:solidFill>
              </a:rPr>
              <a:t>* </a:t>
            </a:r>
            <a:r>
              <a:rPr lang="en-US" sz="5300" b="1" dirty="0" err="1">
                <a:solidFill>
                  <a:srgbClr val="0070C0"/>
                </a:solidFill>
              </a:rPr>
              <a:t>Các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thành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viên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của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mỗi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thế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hệ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trong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err="1">
                <a:solidFill>
                  <a:srgbClr val="0070C0"/>
                </a:solidFill>
              </a:rPr>
              <a:t>gia</a:t>
            </a:r>
            <a:r>
              <a:rPr lang="en-US" sz="5300" b="1">
                <a:solidFill>
                  <a:srgbClr val="0070C0"/>
                </a:solidFill>
              </a:rPr>
              <a:t> </a:t>
            </a:r>
            <a:r>
              <a:rPr lang="en-US" sz="5300" b="1" smtClean="0">
                <a:solidFill>
                  <a:srgbClr val="0070C0"/>
                </a:solidFill>
              </a:rPr>
              <a:t>đình. </a:t>
            </a:r>
            <a:r>
              <a:rPr lang="en-US" sz="5300" b="1" dirty="0">
                <a:solidFill>
                  <a:srgbClr val="0070C0"/>
                </a:solidFill>
              </a:rPr>
              <a:t/>
            </a:r>
            <a:br>
              <a:rPr lang="en-US" sz="5300" b="1" dirty="0">
                <a:solidFill>
                  <a:srgbClr val="0070C0"/>
                </a:solidFill>
              </a:rPr>
            </a:br>
            <a:r>
              <a:rPr lang="en-US" sz="5300" b="1" dirty="0">
                <a:solidFill>
                  <a:srgbClr val="0070C0"/>
                </a:solidFill>
              </a:rPr>
              <a:t> * </a:t>
            </a:r>
            <a:r>
              <a:rPr lang="en-US" sz="5300" b="1" dirty="0" err="1">
                <a:solidFill>
                  <a:srgbClr val="0070C0"/>
                </a:solidFill>
              </a:rPr>
              <a:t>Sự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quan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tâm</a:t>
            </a:r>
            <a:r>
              <a:rPr lang="en-US" sz="5300" b="1" dirty="0">
                <a:solidFill>
                  <a:srgbClr val="0070C0"/>
                </a:solidFill>
              </a:rPr>
              <a:t> , </a:t>
            </a:r>
            <a:r>
              <a:rPr lang="en-US" sz="5300" b="1" dirty="0" err="1">
                <a:solidFill>
                  <a:srgbClr val="0070C0"/>
                </a:solidFill>
              </a:rPr>
              <a:t>chăm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sóc</a:t>
            </a:r>
            <a:r>
              <a:rPr lang="en-US" sz="5300" b="1" dirty="0">
                <a:solidFill>
                  <a:srgbClr val="0070C0"/>
                </a:solidFill>
              </a:rPr>
              <a:t> , </a:t>
            </a:r>
            <a:r>
              <a:rPr lang="en-US" sz="5300" b="1" dirty="0" err="1">
                <a:solidFill>
                  <a:srgbClr val="0070C0"/>
                </a:solidFill>
              </a:rPr>
              <a:t>yêu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thương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của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các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thành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viên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trong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gia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đình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nhiều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thế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hệ</a:t>
            </a:r>
            <a:r>
              <a:rPr lang="en-US" sz="5300" b="1" dirty="0">
                <a:solidFill>
                  <a:srgbClr val="0070C0"/>
                </a:solidFill>
              </a:rPr>
              <a:t> .</a:t>
            </a:r>
            <a:r>
              <a:rPr lang="en-US" sz="3200" dirty="0">
                <a:solidFill>
                  <a:srgbClr val="0070C0"/>
                </a:solidFill>
              </a:rPr>
              <a:t/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5300" dirty="0">
                <a:solidFill>
                  <a:srgbClr val="0070C0"/>
                </a:solidFill>
              </a:rPr>
              <a:t/>
            </a:r>
            <a:br>
              <a:rPr lang="en-US" sz="5300" dirty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0070C0"/>
                </a:solidFill>
              </a:rPr>
              <a:t/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0960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7838A7-DA96-44B8-880D-33E054834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71121"/>
            <a:ext cx="11390558" cy="1541039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000" b="1" u="sng" dirty="0"/>
              <a:t>HOẠT ĐỘNG 1: </a:t>
            </a:r>
            <a:r>
              <a:rPr lang="en-US" sz="4100" dirty="0" err="1"/>
              <a:t>Tìm</a:t>
            </a:r>
            <a:r>
              <a:rPr lang="en-US" sz="4100" dirty="0"/>
              <a:t> </a:t>
            </a:r>
            <a:r>
              <a:rPr lang="en-US" sz="4100" dirty="0" err="1"/>
              <a:t>hiểu</a:t>
            </a:r>
            <a:r>
              <a:rPr lang="en-US" sz="4100" dirty="0"/>
              <a:t> </a:t>
            </a:r>
            <a:r>
              <a:rPr lang="en-US" sz="4100" dirty="0" err="1"/>
              <a:t>các</a:t>
            </a:r>
            <a:r>
              <a:rPr lang="en-US" sz="4100" dirty="0"/>
              <a:t> </a:t>
            </a:r>
            <a:r>
              <a:rPr lang="en-US" sz="4100" dirty="0" err="1"/>
              <a:t>thế</a:t>
            </a:r>
            <a:r>
              <a:rPr lang="en-US" sz="4100" dirty="0"/>
              <a:t> </a:t>
            </a:r>
            <a:r>
              <a:rPr lang="en-US" sz="4100" dirty="0" err="1"/>
              <a:t>hệ</a:t>
            </a:r>
            <a:r>
              <a:rPr lang="en-US" sz="4100" dirty="0"/>
              <a:t> </a:t>
            </a:r>
            <a:r>
              <a:rPr lang="en-US" sz="4100" dirty="0" err="1"/>
              <a:t>trong</a:t>
            </a:r>
            <a:r>
              <a:rPr lang="en-US" sz="4100" dirty="0"/>
              <a:t> </a:t>
            </a:r>
            <a:r>
              <a:rPr lang="en-US" sz="4100" dirty="0" err="1"/>
              <a:t>gia</a:t>
            </a:r>
            <a:r>
              <a:rPr lang="en-US" sz="4100" dirty="0"/>
              <a:t> </a:t>
            </a:r>
            <a:r>
              <a:rPr lang="en-US" sz="4100" dirty="0" err="1"/>
              <a:t>đình</a:t>
            </a:r>
            <a:r>
              <a:rPr lang="en-US" sz="4100" dirty="0"/>
              <a:t> </a:t>
            </a:r>
            <a:r>
              <a:rPr lang="en-US" sz="4100" dirty="0" err="1"/>
              <a:t>bạn</a:t>
            </a:r>
            <a:r>
              <a:rPr lang="en-US" sz="4100" dirty="0"/>
              <a:t> </a:t>
            </a:r>
            <a:r>
              <a:rPr lang="en-US" sz="4100" dirty="0" err="1"/>
              <a:t>Hà</a:t>
            </a:r>
            <a:r>
              <a:rPr lang="en-US" sz="4100" dirty="0"/>
              <a:t> </a:t>
            </a:r>
            <a:r>
              <a:rPr lang="en-US" sz="4100" dirty="0" err="1"/>
              <a:t>và</a:t>
            </a:r>
            <a:r>
              <a:rPr lang="en-US" sz="4100" dirty="0"/>
              <a:t> </a:t>
            </a:r>
            <a:r>
              <a:rPr lang="en-US" sz="4100" dirty="0" err="1"/>
              <a:t>gia</a:t>
            </a:r>
            <a:r>
              <a:rPr lang="en-US" sz="4100" dirty="0"/>
              <a:t> </a:t>
            </a:r>
            <a:r>
              <a:rPr lang="en-US" sz="4100" dirty="0" err="1"/>
              <a:t>đình</a:t>
            </a:r>
            <a:r>
              <a:rPr lang="en-US" sz="4100" dirty="0"/>
              <a:t> </a:t>
            </a:r>
            <a:r>
              <a:rPr lang="en-US" sz="4100" dirty="0" err="1"/>
              <a:t>bạn</a:t>
            </a:r>
            <a:r>
              <a:rPr lang="en-US" sz="4100" dirty="0"/>
              <a:t> An</a:t>
            </a:r>
            <a:br>
              <a:rPr lang="en-US" sz="4100" dirty="0"/>
            </a:br>
            <a:endParaRPr lang="en-US" sz="4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67E81F-67AF-4212-99B8-9347AB963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72A5FFF-5FD7-47B3-9CFB-BDC7B3A4FE9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V="1">
            <a:off x="0" y="7061606"/>
            <a:ext cx="12192000" cy="281696"/>
          </a:xfrm>
          <a:prstGeom prst="rect">
            <a:avLst/>
          </a:prstGeom>
          <a:noFill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5E99BB6-9FA3-4708-B839-CEC7CB7151B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7061606"/>
            <a:ext cx="12192001" cy="548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7D7924-0450-455A-9776-1AD524555FB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795068"/>
            <a:ext cx="12191999" cy="548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21B7AE-99C9-4C8A-8889-AB132AE315A4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0640"/>
            <a:ext cx="12191999" cy="5750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64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4A4C73-5DD9-44B6-83E4-B5ACE9106584}"/>
              </a:ext>
            </a:extLst>
          </p:cNvPr>
          <p:cNvSpPr txBox="1"/>
          <p:nvPr/>
        </p:nvSpPr>
        <p:spPr>
          <a:xfrm>
            <a:off x="0" y="162560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u="sng" dirty="0"/>
              <a:t>HOẠT ĐỘNG 1: </a:t>
            </a:r>
            <a:r>
              <a:rPr lang="en-US" sz="4000" dirty="0" err="1"/>
              <a:t>Tìm</a:t>
            </a:r>
            <a:r>
              <a:rPr lang="en-US" sz="4000" dirty="0"/>
              <a:t> </a:t>
            </a:r>
            <a:r>
              <a:rPr lang="en-US" sz="4000" dirty="0" err="1"/>
              <a:t>hiểu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thế</a:t>
            </a:r>
            <a:r>
              <a:rPr lang="en-US" sz="4000" dirty="0"/>
              <a:t> </a:t>
            </a:r>
            <a:r>
              <a:rPr lang="en-US" sz="4000" dirty="0" err="1"/>
              <a:t>hệ</a:t>
            </a:r>
            <a:r>
              <a:rPr lang="en-US" sz="4000" dirty="0"/>
              <a:t> </a:t>
            </a:r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gia</a:t>
            </a:r>
            <a:r>
              <a:rPr lang="en-US" sz="4000" dirty="0"/>
              <a:t> </a:t>
            </a:r>
            <a:r>
              <a:rPr lang="en-US" sz="4000" dirty="0" err="1"/>
              <a:t>đình</a:t>
            </a:r>
            <a:r>
              <a:rPr lang="en-US" sz="4000" dirty="0"/>
              <a:t> </a:t>
            </a:r>
            <a:r>
              <a:rPr lang="en-US" sz="4000" dirty="0" err="1"/>
              <a:t>bạn</a:t>
            </a:r>
            <a:r>
              <a:rPr lang="en-US" sz="4000" dirty="0"/>
              <a:t> </a:t>
            </a:r>
            <a:r>
              <a:rPr lang="en-US" sz="4000" dirty="0" err="1"/>
              <a:t>Hà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gia</a:t>
            </a:r>
            <a:r>
              <a:rPr lang="en-US" sz="4000" dirty="0"/>
              <a:t> </a:t>
            </a:r>
            <a:r>
              <a:rPr lang="en-US" sz="4000" dirty="0" err="1"/>
              <a:t>đình</a:t>
            </a:r>
            <a:r>
              <a:rPr lang="en-US" sz="4000" dirty="0"/>
              <a:t> </a:t>
            </a:r>
            <a:r>
              <a:rPr lang="en-US" sz="4000" dirty="0" err="1"/>
              <a:t>bạn</a:t>
            </a:r>
            <a:r>
              <a:rPr lang="en-US" sz="4000" dirty="0"/>
              <a:t> 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A4200D-1847-48C9-8EEF-F8BAF89CAF1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1600" y="6888480"/>
            <a:ext cx="12090400" cy="57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0B0092-6478-44C4-81D4-0BCBE070678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959599"/>
            <a:ext cx="12192000" cy="57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95CFFB-8B02-4DB7-B739-8F319607B6CD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5999"/>
            <a:ext cx="12192000" cy="547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6777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1823"/>
            <a:ext cx="11711709" cy="250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kern="0" dirty="0" err="1">
                <a:solidFill>
                  <a:srgbClr val="FF0000"/>
                </a:solidFill>
              </a:rPr>
              <a:t>Thảo</a:t>
            </a:r>
            <a:r>
              <a:rPr lang="en-US" altLang="en-US" sz="4800" b="1" kern="0" dirty="0">
                <a:solidFill>
                  <a:srgbClr val="FF0000"/>
                </a:solidFill>
              </a:rPr>
              <a:t> </a:t>
            </a:r>
            <a:r>
              <a:rPr lang="en-US" altLang="en-US" sz="4800" b="1" kern="0" dirty="0" err="1">
                <a:solidFill>
                  <a:srgbClr val="FF0000"/>
                </a:solidFill>
              </a:rPr>
              <a:t>luận</a:t>
            </a:r>
            <a:r>
              <a:rPr lang="en-US" altLang="en-US" sz="4800" b="1" kern="0" dirty="0">
                <a:solidFill>
                  <a:srgbClr val="FF0000"/>
                </a:solidFill>
              </a:rPr>
              <a:t> </a:t>
            </a:r>
            <a:r>
              <a:rPr lang="en-US" altLang="en-US" sz="4800" b="1" kern="0" dirty="0" err="1">
                <a:solidFill>
                  <a:srgbClr val="FF0000"/>
                </a:solidFill>
              </a:rPr>
              <a:t>nhóm</a:t>
            </a:r>
            <a:r>
              <a:rPr lang="en-US" altLang="en-US" sz="4800" b="1" kern="0" dirty="0">
                <a:solidFill>
                  <a:srgbClr val="FF0000"/>
                </a:solidFill>
              </a:rPr>
              <a:t> </a:t>
            </a:r>
            <a:r>
              <a:rPr lang="en-US" altLang="en-US" sz="4800" b="1" kern="0" dirty="0" err="1">
                <a:solidFill>
                  <a:srgbClr val="FF0000"/>
                </a:solidFill>
              </a:rPr>
              <a:t>đôi</a:t>
            </a:r>
            <a:r>
              <a:rPr lang="en-US" altLang="en-US" sz="4800" b="1" kern="0" dirty="0">
                <a:solidFill>
                  <a:srgbClr val="FF0000"/>
                </a:solidFill>
              </a:rPr>
              <a:t> </a:t>
            </a:r>
          </a:p>
          <a:p>
            <a:pPr marL="0" marR="0" lvl="0" indent="0" algn="just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kern="0" dirty="0">
                <a:solidFill>
                  <a:srgbClr val="0070C0"/>
                </a:solidFill>
              </a:rPr>
              <a:t>+ Gia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đình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bạn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Hà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có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mấy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thế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hệ</a:t>
            </a:r>
            <a:r>
              <a:rPr lang="en-US" altLang="en-US" sz="3600" b="1" kern="0" dirty="0">
                <a:solidFill>
                  <a:srgbClr val="0070C0"/>
                </a:solidFill>
              </a:rPr>
              <a:t> ?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Kể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các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thành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viên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của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mỗi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thế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hệ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trong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gia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đình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bạn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Hà</a:t>
            </a:r>
            <a:r>
              <a:rPr lang="en-US" altLang="en-US" sz="3600" b="1" kern="0" dirty="0">
                <a:solidFill>
                  <a:srgbClr val="0070C0"/>
                </a:solidFill>
              </a:rPr>
              <a:t> ?</a:t>
            </a:r>
          </a:p>
          <a:p>
            <a:pPr marL="0" marR="0" lvl="0" indent="0" algn="just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5981" y="2356510"/>
            <a:ext cx="10596419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Gia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đình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có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hai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thế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hệ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.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Thế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hệ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thứ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nhất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có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bố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và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mẹ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,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thế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hệ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thứ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hai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có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anh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trai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và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.</a:t>
            </a: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71120" y="3866669"/>
            <a:ext cx="1178282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n-US" altLang="en-US" sz="3600" b="1" kern="0" dirty="0">
                <a:solidFill>
                  <a:srgbClr val="0070C0"/>
                </a:solidFill>
              </a:rPr>
              <a:t>+ Gia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đình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bạn</a:t>
            </a:r>
            <a:r>
              <a:rPr lang="en-US" altLang="en-US" sz="3600" b="1" kern="0" dirty="0">
                <a:solidFill>
                  <a:srgbClr val="0070C0"/>
                </a:solidFill>
              </a:rPr>
              <a:t> An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có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mấy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thế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hệ</a:t>
            </a:r>
            <a:r>
              <a:rPr lang="en-US" altLang="en-US" sz="3600" b="1" kern="0" dirty="0">
                <a:solidFill>
                  <a:srgbClr val="0070C0"/>
                </a:solidFill>
              </a:rPr>
              <a:t> ?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Kể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các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thành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viên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của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mỗi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thế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hệ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trong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gia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đình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bạn</a:t>
            </a:r>
            <a:r>
              <a:rPr lang="en-US" altLang="en-US" sz="3600" b="1" kern="0" dirty="0">
                <a:solidFill>
                  <a:srgbClr val="0070C0"/>
                </a:solidFill>
              </a:rPr>
              <a:t> An ?</a:t>
            </a:r>
          </a:p>
        </p:txBody>
      </p:sp>
      <p:sp>
        <p:nvSpPr>
          <p:cNvPr id="8" name="Rectangle 7"/>
          <p:cNvSpPr/>
          <p:nvPr/>
        </p:nvSpPr>
        <p:spPr>
          <a:xfrm>
            <a:off x="766616" y="4753360"/>
            <a:ext cx="10596419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Gia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đình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An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có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ba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thế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hệ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.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Thế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hệ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thứ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nhất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có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ông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và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của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An ,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thế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hệ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thứ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hai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có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bố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và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mẹ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An ,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thế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thệ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thứ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ba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có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An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và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em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gái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của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An .</a:t>
            </a: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314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6960" y="1595120"/>
            <a:ext cx="99872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FF0000"/>
                </a:solidFill>
              </a:rPr>
              <a:t>KẾT LUẬN 1 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4800" b="1" dirty="0" err="1">
                <a:solidFill>
                  <a:srgbClr val="0070C0"/>
                </a:solidFill>
              </a:rPr>
              <a:t>Mỗi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gia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đình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có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một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hoặc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nhiều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thế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hệ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cùng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chung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sống</a:t>
            </a:r>
            <a:r>
              <a:rPr lang="en-US" sz="4800" b="1" dirty="0">
                <a:solidFill>
                  <a:srgbClr val="0070C0"/>
                </a:solidFill>
              </a:rPr>
              <a:t> .</a:t>
            </a:r>
            <a:r>
              <a:rPr lang="en-US" sz="4800" dirty="0">
                <a:solidFill>
                  <a:srgbClr val="0070C0"/>
                </a:solidFill>
              </a:rPr>
              <a:t/>
            </a:r>
            <a:br>
              <a:rPr lang="en-US" sz="4800" dirty="0">
                <a:solidFill>
                  <a:srgbClr val="0070C0"/>
                </a:solidFill>
              </a:rPr>
            </a:br>
            <a:r>
              <a:rPr lang="en-US" sz="1400" dirty="0">
                <a:solidFill>
                  <a:srgbClr val="0070C0"/>
                </a:solidFill>
              </a:rPr>
              <a:t/>
            </a:r>
            <a:br>
              <a:rPr lang="en-US" sz="1400" dirty="0">
                <a:solidFill>
                  <a:srgbClr val="0070C0"/>
                </a:solidFill>
              </a:rPr>
            </a:b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23778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A57E8B-27E1-4832-90A4-832C27AFEB8C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99" y="0"/>
            <a:ext cx="9731375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45311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323440"/>
            <a:ext cx="120294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THẢO LUẬN 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 , 3 , 4 ( </a:t>
            </a:r>
            <a:r>
              <a:rPr lang="en-US" sz="40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SGK )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hiện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98813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359</Words>
  <Application>Microsoft Office PowerPoint</Application>
  <PresentationFormat>Widescreen</PresentationFormat>
  <Paragraphs>24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SimSun</vt:lpstr>
      <vt:lpstr>Arial</vt:lpstr>
      <vt:lpstr>Calibri</vt:lpstr>
      <vt:lpstr>Calibri Light</vt:lpstr>
      <vt:lpstr>等线</vt:lpstr>
      <vt:lpstr>Times New Roman</vt:lpstr>
      <vt:lpstr>UTM Avo</vt:lpstr>
      <vt:lpstr>Verdana</vt:lpstr>
      <vt:lpstr>1_Office Theme</vt:lpstr>
      <vt:lpstr>6_Office Theme</vt:lpstr>
      <vt:lpstr>PowerPoint Presentation</vt:lpstr>
      <vt:lpstr>PowerPoint Presentation</vt:lpstr>
      <vt:lpstr>  Hãy cùng tìm hiểu về: * Các thành viên của mỗi thế hệ trong gia đình.   * Sự quan tâm , chăm sóc , yêu thương của các thành viên trong gia đình nhiều thế hệ .        </vt:lpstr>
      <vt:lpstr>HOẠT ĐỘNG 1: Tìm hiểu các thế hệ trong gia đình bạn Hà và gia đình bạn 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Gia đình bạn Hà quây quần bên mâm cơm 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41</cp:revision>
  <dcterms:created xsi:type="dcterms:W3CDTF">2021-05-27T09:39:36Z</dcterms:created>
  <dcterms:modified xsi:type="dcterms:W3CDTF">2025-09-06T10:22:39Z</dcterms:modified>
</cp:coreProperties>
</file>