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</p:sldMasterIdLst>
  <p:notesMasterIdLst>
    <p:notesMasterId r:id="rId22"/>
  </p:notesMasterIdLst>
  <p:sldIdLst>
    <p:sldId id="4152" r:id="rId2"/>
    <p:sldId id="4191" r:id="rId3"/>
    <p:sldId id="4154" r:id="rId4"/>
    <p:sldId id="4155" r:id="rId5"/>
    <p:sldId id="4156" r:id="rId6"/>
    <p:sldId id="4153" r:id="rId7"/>
    <p:sldId id="4159" r:id="rId8"/>
    <p:sldId id="4160" r:id="rId9"/>
    <p:sldId id="4161" r:id="rId10"/>
    <p:sldId id="4162" r:id="rId11"/>
    <p:sldId id="4188" r:id="rId12"/>
    <p:sldId id="4163" r:id="rId13"/>
    <p:sldId id="4164" r:id="rId14"/>
    <p:sldId id="4165" r:id="rId15"/>
    <p:sldId id="4189" r:id="rId16"/>
    <p:sldId id="4166" r:id="rId17"/>
    <p:sldId id="4167" r:id="rId18"/>
    <p:sldId id="4168" r:id="rId19"/>
    <p:sldId id="4169" r:id="rId20"/>
    <p:sldId id="4170" r:id="rId21"/>
  </p:sldIdLst>
  <p:sldSz cx="12192000" cy="6858000"/>
  <p:notesSz cx="6858000" cy="9144000"/>
  <p:embeddedFontLst>
    <p:embeddedFont>
      <p:font typeface="Matura MT Script Capitals" panose="03020802060602070202" pitchFamily="66" charset="0"/>
      <p:regular r:id="rId23"/>
    </p:embeddedFont>
    <p:embeddedFont>
      <p:font typeface="Roboto Black" panose="02000000000000000000" pitchFamily="2" charset="0"/>
      <p:bold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-PC" initials="U" lastIdx="1" clrIdx="0">
    <p:extLst>
      <p:ext uri="{19B8F6BF-5375-455C-9EA6-DF929625EA0E}">
        <p15:presenceInfo xmlns:p15="http://schemas.microsoft.com/office/powerpoint/2012/main" userId="User-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5CBF1"/>
    <a:srgbClr val="FCAF19"/>
    <a:srgbClr val="31BEB9"/>
    <a:srgbClr val="DD8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039" autoAdjust="0"/>
  </p:normalViewPr>
  <p:slideViewPr>
    <p:cSldViewPr snapToGrid="0">
      <p:cViewPr varScale="1">
        <p:scale>
          <a:sx n="62" d="100"/>
          <a:sy n="62" d="100"/>
        </p:scale>
        <p:origin x="10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86C9A-2569-46F8-987B-630E79973BE1}" type="datetimeFigureOut">
              <a:rPr lang="vi-VN" smtClean="0"/>
              <a:t>06/09/2025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B516E-07DC-497B-9789-361D47A843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06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err="1"/>
              <a:t>gian</a:t>
            </a:r>
            <a:r>
              <a:rPr lang="en-US" baseline="0"/>
              <a:t> 3 </a:t>
            </a:r>
            <a:r>
              <a:rPr lang="en-US" baseline="0" dirty="0" err="1"/>
              <a:t>giây</a:t>
            </a:r>
            <a:r>
              <a:rPr lang="en-US" baseline="0" dirty="0"/>
              <a:t>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gọi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GV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045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: Với ba số 3, 4, 5 trên tia số: Số bên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4 là số nào? Đó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651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Với ba số 3, 4, 5 trên tia số: Số bên phải số 4 là số nào? Đó là số liền sau của số 4</a:t>
            </a:r>
          </a:p>
          <a:p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GV kết luận về số liền trước và liền sau của một số.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416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luyện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liền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,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liền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741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luyện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liền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,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liền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289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347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189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sản</a:t>
            </a:r>
            <a:r>
              <a:rPr lang="en-US" baseline="0" dirty="0"/>
              <a:t> </a:t>
            </a:r>
            <a:r>
              <a:rPr lang="en-US" baseline="0" dirty="0" err="1"/>
              <a:t>phẩm</a:t>
            </a:r>
            <a:r>
              <a:rPr lang="en-US" baseline="0" dirty="0"/>
              <a:t>,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gợi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sử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vẽ</a:t>
            </a:r>
            <a:r>
              <a:rPr lang="en-US" baseline="0" dirty="0"/>
              <a:t>, </a:t>
            </a:r>
            <a:r>
              <a:rPr lang="en-US" baseline="0" dirty="0" err="1"/>
              <a:t>cắt</a:t>
            </a:r>
            <a:r>
              <a:rPr lang="en-US" baseline="0" dirty="0"/>
              <a:t> </a:t>
            </a:r>
            <a:r>
              <a:rPr lang="en-US" baseline="0" dirty="0" err="1"/>
              <a:t>dán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,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tia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00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Giao </a:t>
            </a:r>
            <a:r>
              <a:rPr lang="en-US" dirty="0" err="1"/>
              <a:t>nhiệm</a:t>
            </a:r>
            <a:r>
              <a:rPr lang="en-US" baseline="0" dirty="0"/>
              <a:t> </a:t>
            </a:r>
            <a:r>
              <a:rPr lang="en-US" baseline="0" dirty="0" err="1"/>
              <a:t>vụ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vi-VN" dirty="0"/>
              <a:t>cho </a:t>
            </a:r>
            <a:r>
              <a:rPr lang="en-US" dirty="0"/>
              <a:t>HS</a:t>
            </a:r>
            <a:r>
              <a:rPr lang="vi-VN" dirty="0"/>
              <a:t>, yêu cầu </a:t>
            </a:r>
            <a:r>
              <a:rPr lang="en-US" dirty="0"/>
              <a:t>HS</a:t>
            </a:r>
            <a:r>
              <a:rPr lang="vi-VN" dirty="0"/>
              <a:t> phân công chuẩn bị </a:t>
            </a:r>
            <a:r>
              <a:rPr lang="en-US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cụ</a:t>
            </a:r>
            <a:r>
              <a:rPr lang="vi-VN" dirty="0"/>
              <a:t>, vật liệu cho buổi học sau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438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Trong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, GV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xuyên</a:t>
            </a:r>
            <a:r>
              <a:rPr lang="en-US" dirty="0"/>
              <a:t> </a:t>
            </a:r>
            <a:r>
              <a:rPr lang="en-US" dirty="0" err="1"/>
              <a:t>khuyến</a:t>
            </a:r>
            <a:r>
              <a:rPr lang="en-US" dirty="0"/>
              <a:t> </a:t>
            </a:r>
            <a:r>
              <a:rPr lang="en-US" dirty="0" err="1"/>
              <a:t>khích</a:t>
            </a:r>
            <a:r>
              <a:rPr lang="en-US" dirty="0"/>
              <a:t> HS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khen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67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err="1"/>
              <a:t>gian</a:t>
            </a:r>
            <a:r>
              <a:rPr lang="en-US" baseline="0"/>
              <a:t> 3 </a:t>
            </a:r>
            <a:r>
              <a:rPr lang="en-US" baseline="0" dirty="0" err="1"/>
              <a:t>giây</a:t>
            </a:r>
            <a:r>
              <a:rPr lang="en-US" baseline="0" dirty="0"/>
              <a:t>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gọi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GV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194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err="1"/>
              <a:t>gian</a:t>
            </a:r>
            <a:r>
              <a:rPr lang="en-US" baseline="0"/>
              <a:t> 3 </a:t>
            </a:r>
            <a:r>
              <a:rPr lang="en-US" baseline="0" dirty="0" err="1"/>
              <a:t>giây</a:t>
            </a:r>
            <a:r>
              <a:rPr lang="en-US" baseline="0" dirty="0"/>
              <a:t>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gọi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GV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916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chia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HS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phổ</a:t>
            </a:r>
            <a:r>
              <a:rPr lang="en-US" baseline="0" dirty="0"/>
              <a:t> </a:t>
            </a:r>
            <a:r>
              <a:rPr lang="en-US" baseline="0" dirty="0" err="1"/>
              <a:t>biến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039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c</a:t>
            </a:r>
            <a:r>
              <a:rPr lang="en-US"/>
              <a:t>huẩn bị hoặc</a:t>
            </a:r>
            <a:r>
              <a:rPr lang="en-US" baseline="0"/>
              <a:t> cho các HS chuẩn bị</a:t>
            </a:r>
            <a:r>
              <a:rPr lang="en-US"/>
              <a:t> các thẻ số từ 0 đến 15.</a:t>
            </a:r>
            <a:r>
              <a:rPr lang="en-US" baseline="0"/>
              <a:t> </a:t>
            </a:r>
            <a:r>
              <a:rPr lang="en-US"/>
              <a:t>Các nhóm thi gắn các thẻ số thích hợp vào chỗ trống. Nhóm nào ghép đúng và nhanh thì giành chiến thắng.</a:t>
            </a:r>
          </a:p>
          <a:p>
            <a:r>
              <a:rPr lang="en-US"/>
              <a:t>Bấm</a:t>
            </a:r>
            <a:r>
              <a:rPr lang="en-US" baseline="0"/>
              <a:t> vào ô đáp án để hiện các ô số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631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Giới</a:t>
            </a:r>
            <a:r>
              <a:rPr lang="en-US" baseline="0" dirty="0"/>
              <a:t> </a:t>
            </a:r>
            <a:r>
              <a:rPr lang="en-US" baseline="0" dirty="0" err="1"/>
              <a:t>thiệu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tia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: </a:t>
            </a:r>
            <a:r>
              <a:rPr lang="vi-VN" baseline="0" dirty="0"/>
              <a:t>Tia số là một đoạn thẳng được đặt nằm ngang, đầu bên phải có ghi mũi tên. Trên tia số là cách vạch chia đều nhau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210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baseline="0" dirty="0"/>
              <a:t> </a:t>
            </a:r>
            <a:r>
              <a:rPr lang="en-US" baseline="0" dirty="0" err="1"/>
              <a:t>giới</a:t>
            </a:r>
            <a:r>
              <a:rPr lang="en-US" baseline="0" dirty="0"/>
              <a:t> </a:t>
            </a:r>
            <a:r>
              <a:rPr lang="en-US" baseline="0" dirty="0" err="1"/>
              <a:t>thiệu</a:t>
            </a:r>
            <a:r>
              <a:rPr lang="en-US" baseline="0" dirty="0"/>
              <a:t> </a:t>
            </a:r>
            <a:r>
              <a:rPr lang="en-US" baseline="0" dirty="0" err="1"/>
              <a:t>thêm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0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tia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: </a:t>
            </a:r>
            <a:r>
              <a:rPr lang="en-US" baseline="0" dirty="0" err="1"/>
              <a:t>Số</a:t>
            </a:r>
            <a:r>
              <a:rPr lang="en-US" baseline="0" dirty="0"/>
              <a:t> 0 ở </a:t>
            </a:r>
            <a:r>
              <a:rPr lang="en-US" baseline="0" dirty="0" err="1"/>
              <a:t>vạch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tiên</a:t>
            </a:r>
            <a:r>
              <a:rPr lang="en-US" baseline="0" dirty="0"/>
              <a:t>,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tia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405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6)?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705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hướng dẫn HS hoàn thiện phiếu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0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519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46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638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34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75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35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78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103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19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44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35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646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211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879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667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488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367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24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272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600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366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8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65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527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00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46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64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79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8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71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75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24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  <p:sldLayoutId id="2147483687" r:id="rId12"/>
    <p:sldLayoutId id="2147483686" r:id="rId13"/>
    <p:sldLayoutId id="2147483685" r:id="rId14"/>
    <p:sldLayoutId id="2147483684" r:id="rId15"/>
    <p:sldLayoutId id="2147483683" r:id="rId16"/>
    <p:sldLayoutId id="2147483682" r:id="rId17"/>
    <p:sldLayoutId id="2147483681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8" r:id="rId27"/>
    <p:sldLayoutId id="2147483674" r:id="rId28"/>
    <p:sldLayoutId id="2147483675" r:id="rId29"/>
    <p:sldLayoutId id="2147483676" r:id="rId30"/>
    <p:sldLayoutId id="2147483677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0241" y="312494"/>
            <a:ext cx="11711709" cy="6382327"/>
          </a:xfrm>
          <a:prstGeom prst="roundRect">
            <a:avLst>
              <a:gd name="adj" fmla="val 306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3350">
                <a:srgbClr val="ADB4CF"/>
              </a:gs>
              <a:gs pos="62826">
                <a:srgbClr val="ADB4CF"/>
              </a:gs>
              <a:gs pos="89375">
                <a:srgbClr val="B9C5DC"/>
              </a:gs>
              <a:gs pos="74000">
                <a:srgbClr val="ADB4CF"/>
              </a:gs>
              <a:gs pos="83000">
                <a:srgbClr val="ADB4C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95252" y="1246907"/>
            <a:ext cx="4313381" cy="4479636"/>
          </a:xfrm>
          <a:prstGeom prst="roundRect">
            <a:avLst>
              <a:gd name="adj" fmla="val 6175"/>
            </a:avLst>
          </a:prstGeom>
          <a:solidFill>
            <a:srgbClr val="777E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25309" y="1376217"/>
            <a:ext cx="4064362" cy="4221019"/>
          </a:xfrm>
          <a:prstGeom prst="roundRect">
            <a:avLst>
              <a:gd name="adj" fmla="val 617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9214" y="1699489"/>
            <a:ext cx="535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4465" y="2192740"/>
            <a:ext cx="535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56145" y="2084210"/>
            <a:ext cx="535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00291" y="2203996"/>
            <a:ext cx="535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34764" y="2288146"/>
            <a:ext cx="535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94982" y="2468931"/>
            <a:ext cx="535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29665" y="3761649"/>
            <a:ext cx="535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89883" y="3890370"/>
            <a:ext cx="535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40997" y="3890371"/>
            <a:ext cx="535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51943" y="3924782"/>
            <a:ext cx="79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11744" y="3750331"/>
            <a:ext cx="614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96319" y="3670800"/>
            <a:ext cx="687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12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8465" y="5726543"/>
            <a:ext cx="2080148" cy="1001989"/>
            <a:chOff x="3520679" y="799987"/>
            <a:chExt cx="2080148" cy="1001989"/>
          </a:xfrm>
        </p:grpSpPr>
        <p:sp>
          <p:nvSpPr>
            <p:cNvPr id="28" name="Freeform 27"/>
            <p:cNvSpPr/>
            <p:nvPr/>
          </p:nvSpPr>
          <p:spPr>
            <a:xfrm>
              <a:off x="3725845" y="799987"/>
              <a:ext cx="1874982" cy="928255"/>
            </a:xfrm>
            <a:custGeom>
              <a:avLst/>
              <a:gdLst>
                <a:gd name="connsiteX0" fmla="*/ 937491 w 1874982"/>
                <a:gd name="connsiteY0" fmla="*/ 0 h 928255"/>
                <a:gd name="connsiteX1" fmla="*/ 1874982 w 1874982"/>
                <a:gd name="connsiteY1" fmla="*/ 928255 h 928255"/>
                <a:gd name="connsiteX2" fmla="*/ 0 w 1874982"/>
                <a:gd name="connsiteY2" fmla="*/ 928255 h 928255"/>
                <a:gd name="connsiteX3" fmla="*/ 937491 w 1874982"/>
                <a:gd name="connsiteY3" fmla="*/ 0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982" h="928255">
                  <a:moveTo>
                    <a:pt x="937491" y="0"/>
                  </a:moveTo>
                  <a:cubicBezTo>
                    <a:pt x="1455253" y="0"/>
                    <a:pt x="1874982" y="415594"/>
                    <a:pt x="1874982" y="928255"/>
                  </a:cubicBezTo>
                  <a:lnTo>
                    <a:pt x="0" y="928255"/>
                  </a:lnTo>
                  <a:cubicBezTo>
                    <a:pt x="0" y="415594"/>
                    <a:pt x="419729" y="0"/>
                    <a:pt x="937491" y="0"/>
                  </a:cubicBezTo>
                  <a:close/>
                </a:path>
              </a:pathLst>
            </a:custGeom>
            <a:solidFill>
              <a:srgbClr val="D6826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3873627" y="946313"/>
              <a:ext cx="1579418" cy="781929"/>
            </a:xfrm>
            <a:custGeom>
              <a:avLst/>
              <a:gdLst>
                <a:gd name="connsiteX0" fmla="*/ 937491 w 1874982"/>
                <a:gd name="connsiteY0" fmla="*/ 0 h 928255"/>
                <a:gd name="connsiteX1" fmla="*/ 1874982 w 1874982"/>
                <a:gd name="connsiteY1" fmla="*/ 928255 h 928255"/>
                <a:gd name="connsiteX2" fmla="*/ 0 w 1874982"/>
                <a:gd name="connsiteY2" fmla="*/ 928255 h 928255"/>
                <a:gd name="connsiteX3" fmla="*/ 937491 w 1874982"/>
                <a:gd name="connsiteY3" fmla="*/ 0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982" h="928255">
                  <a:moveTo>
                    <a:pt x="937491" y="0"/>
                  </a:moveTo>
                  <a:cubicBezTo>
                    <a:pt x="1455253" y="0"/>
                    <a:pt x="1874982" y="415594"/>
                    <a:pt x="1874982" y="928255"/>
                  </a:cubicBezTo>
                  <a:lnTo>
                    <a:pt x="0" y="928255"/>
                  </a:lnTo>
                  <a:cubicBezTo>
                    <a:pt x="0" y="415594"/>
                    <a:pt x="419729" y="0"/>
                    <a:pt x="937491" y="0"/>
                  </a:cubicBezTo>
                  <a:close/>
                </a:path>
              </a:pathLst>
            </a:custGeom>
            <a:solidFill>
              <a:srgbClr val="E7D8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3976341" y="1048015"/>
              <a:ext cx="1373990" cy="680227"/>
            </a:xfrm>
            <a:custGeom>
              <a:avLst/>
              <a:gdLst>
                <a:gd name="connsiteX0" fmla="*/ 937491 w 1874982"/>
                <a:gd name="connsiteY0" fmla="*/ 0 h 928255"/>
                <a:gd name="connsiteX1" fmla="*/ 1874982 w 1874982"/>
                <a:gd name="connsiteY1" fmla="*/ 928255 h 928255"/>
                <a:gd name="connsiteX2" fmla="*/ 0 w 1874982"/>
                <a:gd name="connsiteY2" fmla="*/ 928255 h 928255"/>
                <a:gd name="connsiteX3" fmla="*/ 937491 w 1874982"/>
                <a:gd name="connsiteY3" fmla="*/ 0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982" h="928255">
                  <a:moveTo>
                    <a:pt x="937491" y="0"/>
                  </a:moveTo>
                  <a:cubicBezTo>
                    <a:pt x="1455253" y="0"/>
                    <a:pt x="1874982" y="415594"/>
                    <a:pt x="1874982" y="928255"/>
                  </a:cubicBezTo>
                  <a:lnTo>
                    <a:pt x="0" y="928255"/>
                  </a:lnTo>
                  <a:cubicBezTo>
                    <a:pt x="0" y="415594"/>
                    <a:pt x="419729" y="0"/>
                    <a:pt x="937491" y="0"/>
                  </a:cubicBezTo>
                  <a:close/>
                </a:path>
              </a:pathLst>
            </a:custGeom>
            <a:solidFill>
              <a:srgbClr val="B2C6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4083018" y="1136596"/>
              <a:ext cx="1160636" cy="576799"/>
            </a:xfrm>
            <a:custGeom>
              <a:avLst/>
              <a:gdLst>
                <a:gd name="connsiteX0" fmla="*/ 937491 w 1874982"/>
                <a:gd name="connsiteY0" fmla="*/ 0 h 928255"/>
                <a:gd name="connsiteX1" fmla="*/ 1874982 w 1874982"/>
                <a:gd name="connsiteY1" fmla="*/ 928255 h 928255"/>
                <a:gd name="connsiteX2" fmla="*/ 0 w 1874982"/>
                <a:gd name="connsiteY2" fmla="*/ 928255 h 928255"/>
                <a:gd name="connsiteX3" fmla="*/ 937491 w 1874982"/>
                <a:gd name="connsiteY3" fmla="*/ 0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982" h="928255">
                  <a:moveTo>
                    <a:pt x="937491" y="0"/>
                  </a:moveTo>
                  <a:cubicBezTo>
                    <a:pt x="1455253" y="0"/>
                    <a:pt x="1874982" y="415594"/>
                    <a:pt x="1874982" y="928255"/>
                  </a:cubicBezTo>
                  <a:lnTo>
                    <a:pt x="0" y="928255"/>
                  </a:lnTo>
                  <a:cubicBezTo>
                    <a:pt x="0" y="415594"/>
                    <a:pt x="419729" y="0"/>
                    <a:pt x="937491" y="0"/>
                  </a:cubicBezTo>
                  <a:close/>
                </a:path>
              </a:pathLst>
            </a:custGeom>
            <a:solidFill>
              <a:srgbClr val="A8B2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Cloud 31"/>
            <p:cNvSpPr/>
            <p:nvPr/>
          </p:nvSpPr>
          <p:spPr>
            <a:xfrm>
              <a:off x="3520679" y="1202921"/>
              <a:ext cx="705896" cy="599055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rot="10800000">
            <a:off x="10030691" y="236393"/>
            <a:ext cx="2062940" cy="974289"/>
            <a:chOff x="3537887" y="799987"/>
            <a:chExt cx="2062940" cy="974289"/>
          </a:xfrm>
        </p:grpSpPr>
        <p:sp>
          <p:nvSpPr>
            <p:cNvPr id="34" name="Freeform 33"/>
            <p:cNvSpPr/>
            <p:nvPr/>
          </p:nvSpPr>
          <p:spPr>
            <a:xfrm>
              <a:off x="3725845" y="799987"/>
              <a:ext cx="1874982" cy="928255"/>
            </a:xfrm>
            <a:custGeom>
              <a:avLst/>
              <a:gdLst>
                <a:gd name="connsiteX0" fmla="*/ 937491 w 1874982"/>
                <a:gd name="connsiteY0" fmla="*/ 0 h 928255"/>
                <a:gd name="connsiteX1" fmla="*/ 1874982 w 1874982"/>
                <a:gd name="connsiteY1" fmla="*/ 928255 h 928255"/>
                <a:gd name="connsiteX2" fmla="*/ 0 w 1874982"/>
                <a:gd name="connsiteY2" fmla="*/ 928255 h 928255"/>
                <a:gd name="connsiteX3" fmla="*/ 937491 w 1874982"/>
                <a:gd name="connsiteY3" fmla="*/ 0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982" h="928255">
                  <a:moveTo>
                    <a:pt x="937491" y="0"/>
                  </a:moveTo>
                  <a:cubicBezTo>
                    <a:pt x="1455253" y="0"/>
                    <a:pt x="1874982" y="415594"/>
                    <a:pt x="1874982" y="928255"/>
                  </a:cubicBezTo>
                  <a:lnTo>
                    <a:pt x="0" y="928255"/>
                  </a:lnTo>
                  <a:cubicBezTo>
                    <a:pt x="0" y="415594"/>
                    <a:pt x="419729" y="0"/>
                    <a:pt x="937491" y="0"/>
                  </a:cubicBezTo>
                  <a:close/>
                </a:path>
              </a:pathLst>
            </a:custGeom>
            <a:solidFill>
              <a:srgbClr val="D6826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3873627" y="946313"/>
              <a:ext cx="1579418" cy="781929"/>
            </a:xfrm>
            <a:custGeom>
              <a:avLst/>
              <a:gdLst>
                <a:gd name="connsiteX0" fmla="*/ 937491 w 1874982"/>
                <a:gd name="connsiteY0" fmla="*/ 0 h 928255"/>
                <a:gd name="connsiteX1" fmla="*/ 1874982 w 1874982"/>
                <a:gd name="connsiteY1" fmla="*/ 928255 h 928255"/>
                <a:gd name="connsiteX2" fmla="*/ 0 w 1874982"/>
                <a:gd name="connsiteY2" fmla="*/ 928255 h 928255"/>
                <a:gd name="connsiteX3" fmla="*/ 937491 w 1874982"/>
                <a:gd name="connsiteY3" fmla="*/ 0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982" h="928255">
                  <a:moveTo>
                    <a:pt x="937491" y="0"/>
                  </a:moveTo>
                  <a:cubicBezTo>
                    <a:pt x="1455253" y="0"/>
                    <a:pt x="1874982" y="415594"/>
                    <a:pt x="1874982" y="928255"/>
                  </a:cubicBezTo>
                  <a:lnTo>
                    <a:pt x="0" y="928255"/>
                  </a:lnTo>
                  <a:cubicBezTo>
                    <a:pt x="0" y="415594"/>
                    <a:pt x="419729" y="0"/>
                    <a:pt x="937491" y="0"/>
                  </a:cubicBezTo>
                  <a:close/>
                </a:path>
              </a:pathLst>
            </a:custGeom>
            <a:solidFill>
              <a:srgbClr val="E7D8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976341" y="1048015"/>
              <a:ext cx="1373990" cy="680227"/>
            </a:xfrm>
            <a:custGeom>
              <a:avLst/>
              <a:gdLst>
                <a:gd name="connsiteX0" fmla="*/ 937491 w 1874982"/>
                <a:gd name="connsiteY0" fmla="*/ 0 h 928255"/>
                <a:gd name="connsiteX1" fmla="*/ 1874982 w 1874982"/>
                <a:gd name="connsiteY1" fmla="*/ 928255 h 928255"/>
                <a:gd name="connsiteX2" fmla="*/ 0 w 1874982"/>
                <a:gd name="connsiteY2" fmla="*/ 928255 h 928255"/>
                <a:gd name="connsiteX3" fmla="*/ 937491 w 1874982"/>
                <a:gd name="connsiteY3" fmla="*/ 0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982" h="928255">
                  <a:moveTo>
                    <a:pt x="937491" y="0"/>
                  </a:moveTo>
                  <a:cubicBezTo>
                    <a:pt x="1455253" y="0"/>
                    <a:pt x="1874982" y="415594"/>
                    <a:pt x="1874982" y="928255"/>
                  </a:cubicBezTo>
                  <a:lnTo>
                    <a:pt x="0" y="928255"/>
                  </a:lnTo>
                  <a:cubicBezTo>
                    <a:pt x="0" y="415594"/>
                    <a:pt x="419729" y="0"/>
                    <a:pt x="937491" y="0"/>
                  </a:cubicBezTo>
                  <a:close/>
                </a:path>
              </a:pathLst>
            </a:custGeom>
            <a:solidFill>
              <a:srgbClr val="B2C6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4083018" y="1136596"/>
              <a:ext cx="1160636" cy="576799"/>
            </a:xfrm>
            <a:custGeom>
              <a:avLst/>
              <a:gdLst>
                <a:gd name="connsiteX0" fmla="*/ 937491 w 1874982"/>
                <a:gd name="connsiteY0" fmla="*/ 0 h 928255"/>
                <a:gd name="connsiteX1" fmla="*/ 1874982 w 1874982"/>
                <a:gd name="connsiteY1" fmla="*/ 928255 h 928255"/>
                <a:gd name="connsiteX2" fmla="*/ 0 w 1874982"/>
                <a:gd name="connsiteY2" fmla="*/ 928255 h 928255"/>
                <a:gd name="connsiteX3" fmla="*/ 937491 w 1874982"/>
                <a:gd name="connsiteY3" fmla="*/ 0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982" h="928255">
                  <a:moveTo>
                    <a:pt x="937491" y="0"/>
                  </a:moveTo>
                  <a:cubicBezTo>
                    <a:pt x="1455253" y="0"/>
                    <a:pt x="1874982" y="415594"/>
                    <a:pt x="1874982" y="928255"/>
                  </a:cubicBezTo>
                  <a:lnTo>
                    <a:pt x="0" y="928255"/>
                  </a:lnTo>
                  <a:cubicBezTo>
                    <a:pt x="0" y="415594"/>
                    <a:pt x="419729" y="0"/>
                    <a:pt x="937491" y="0"/>
                  </a:cubicBezTo>
                  <a:close/>
                </a:path>
              </a:pathLst>
            </a:custGeom>
            <a:solidFill>
              <a:srgbClr val="A8B2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Cloud 37"/>
            <p:cNvSpPr/>
            <p:nvPr/>
          </p:nvSpPr>
          <p:spPr>
            <a:xfrm rot="19987329">
              <a:off x="3537887" y="1175221"/>
              <a:ext cx="705896" cy="599055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193964" y="152426"/>
            <a:ext cx="2092036" cy="13471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0" y="-120887"/>
            <a:ext cx="2574732" cy="1883089"/>
          </a:xfrm>
          <a:prstGeom prst="rect">
            <a:avLst/>
          </a:prstGeom>
          <a:ln>
            <a:noFill/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A14CBFD-2C6F-E4A0-F468-3C5C731B2275}"/>
              </a:ext>
            </a:extLst>
          </p:cNvPr>
          <p:cNvSpPr txBox="1"/>
          <p:nvPr/>
        </p:nvSpPr>
        <p:spPr>
          <a:xfrm>
            <a:off x="3013860" y="1407101"/>
            <a:ext cx="128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BÀI </a:t>
            </a:r>
            <a:r>
              <a:rPr kumimoji="0" 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2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1500B4-2A13-B105-884B-9C3A22343CC6}"/>
              </a:ext>
            </a:extLst>
          </p:cNvPr>
          <p:cNvSpPr txBox="1"/>
          <p:nvPr/>
        </p:nvSpPr>
        <p:spPr>
          <a:xfrm>
            <a:off x="658670" y="6185709"/>
            <a:ext cx="1058090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Tiết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5402" y="2440583"/>
            <a:ext cx="3023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TIA SỐ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CỦA EM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28478" y="5174788"/>
            <a:ext cx="3023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71523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" grpId="0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38533" y="4438240"/>
            <a:ext cx="4108236" cy="15214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ounded Rectangular Callout 106"/>
          <p:cNvSpPr/>
          <p:nvPr/>
        </p:nvSpPr>
        <p:spPr>
          <a:xfrm>
            <a:off x="2614006" y="4438240"/>
            <a:ext cx="3340905" cy="1521498"/>
          </a:xfrm>
          <a:prstGeom prst="wedgeRoundRectCallout">
            <a:avLst>
              <a:gd name="adj1" fmla="val -66039"/>
              <a:gd name="adj2" fmla="val -2123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50405" y="2854592"/>
            <a:ext cx="10581590" cy="4245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18282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886159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554036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221913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889790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557667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225544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893421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897052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8564929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9900683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0568554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9232806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561298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7229175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5747" y="3165294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0041" y="3165294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3047" y="3176420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5009" y="3188324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8272" y="3177272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3125" y="3176420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5543" y="3197635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87057" y="3197635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70679" y="3197635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89693" y="3199450"/>
            <a:ext cx="72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67437" y="3197635"/>
            <a:ext cx="680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21128" y="3197635"/>
            <a:ext cx="703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897005" y="3197636"/>
            <a:ext cx="662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562905" y="3176420"/>
            <a:ext cx="846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229118" y="3188324"/>
            <a:ext cx="846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15</a:t>
            </a:r>
          </a:p>
        </p:txBody>
      </p:sp>
      <p:cxnSp>
        <p:nvCxnSpPr>
          <p:cNvPr id="111" name="Straight Connector 110"/>
          <p:cNvCxnSpPr/>
          <p:nvPr/>
        </p:nvCxnSpPr>
        <p:spPr>
          <a:xfrm>
            <a:off x="550405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32982" y="3188324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731920" y="4598824"/>
            <a:ext cx="3094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Các số dưới mỗi vạch của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tia số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như thế nào?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339169" y="728528"/>
            <a:ext cx="2905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TIA SỐ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747" y="4278545"/>
            <a:ext cx="1613580" cy="229136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670659" y="4598824"/>
            <a:ext cx="3981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Từ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trái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qua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phải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0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81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7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41" grpId="0"/>
      <p:bldP spid="42" grpId="0"/>
      <p:bldP spid="45" grpId="0"/>
      <p:bldP spid="113" grpId="0"/>
      <p:bldP spid="117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4339169" y="728528"/>
            <a:ext cx="2905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TIA SỐ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747" y="4278545"/>
            <a:ext cx="1613580" cy="22913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339" y="1502477"/>
            <a:ext cx="7078976" cy="44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8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43580" y="5265122"/>
            <a:ext cx="4432784" cy="10519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5263276" y="4083738"/>
            <a:ext cx="4413088" cy="10593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50405" y="2854592"/>
            <a:ext cx="10581590" cy="424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18282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886159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554036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221913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889790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557667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225544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893421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897052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8564929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9900683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0568554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9232806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561298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7229175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5747" y="3165294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0041" y="3165294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3125" y="3176420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5543" y="3197635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87057" y="3197635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70679" y="3197635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89693" y="3199450"/>
            <a:ext cx="72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67437" y="3197635"/>
            <a:ext cx="680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21128" y="3197635"/>
            <a:ext cx="703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897005" y="3197636"/>
            <a:ext cx="662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562905" y="3176420"/>
            <a:ext cx="846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229118" y="3188324"/>
            <a:ext cx="846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15</a:t>
            </a:r>
          </a:p>
        </p:txBody>
      </p:sp>
      <p:cxnSp>
        <p:nvCxnSpPr>
          <p:cNvPr id="111" name="Straight Connector 110"/>
          <p:cNvCxnSpPr/>
          <p:nvPr/>
        </p:nvCxnSpPr>
        <p:spPr>
          <a:xfrm>
            <a:off x="550405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32982" y="3188324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561252" y="4197918"/>
            <a:ext cx="3833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Với ba số 3, 4, 5 trên tia số, số bên trái số 4 là số mấy?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976162" y="834354"/>
            <a:ext cx="607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SỐ LIỀN TRƯỚC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02856" y="5528249"/>
            <a:ext cx="4325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Số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3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là số liền trước của số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4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77270" y="3215562"/>
            <a:ext cx="592587" cy="584775"/>
            <a:chOff x="2277270" y="3215562"/>
            <a:chExt cx="592587" cy="584775"/>
          </a:xfrm>
        </p:grpSpPr>
        <p:sp>
          <p:nvSpPr>
            <p:cNvPr id="5" name="Oval 4"/>
            <p:cNvSpPr/>
            <p:nvPr/>
          </p:nvSpPr>
          <p:spPr>
            <a:xfrm>
              <a:off x="2277270" y="3222167"/>
              <a:ext cx="535709" cy="535709"/>
            </a:xfrm>
            <a:prstGeom prst="ellipse">
              <a:avLst/>
            </a:prstGeom>
            <a:solidFill>
              <a:srgbClr val="DD8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4148" y="3215562"/>
              <a:ext cx="5357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rPr>
                <a:t>3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36665" y="3188324"/>
            <a:ext cx="584053" cy="584775"/>
            <a:chOff x="2936665" y="3188324"/>
            <a:chExt cx="584053" cy="584775"/>
          </a:xfrm>
        </p:grpSpPr>
        <p:sp>
          <p:nvSpPr>
            <p:cNvPr id="48" name="Oval 47"/>
            <p:cNvSpPr/>
            <p:nvPr/>
          </p:nvSpPr>
          <p:spPr>
            <a:xfrm>
              <a:off x="2936665" y="3233503"/>
              <a:ext cx="535709" cy="535709"/>
            </a:xfrm>
            <a:prstGeom prst="ellipse">
              <a:avLst/>
            </a:prstGeom>
            <a:solidFill>
              <a:srgbClr val="31B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5009" y="3188324"/>
              <a:ext cx="5357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rPr>
                <a:t>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02878" y="3177272"/>
            <a:ext cx="601103" cy="584775"/>
            <a:chOff x="3602878" y="3177272"/>
            <a:chExt cx="601103" cy="584775"/>
          </a:xfrm>
        </p:grpSpPr>
        <p:sp>
          <p:nvSpPr>
            <p:cNvPr id="49" name="Oval 48"/>
            <p:cNvSpPr/>
            <p:nvPr/>
          </p:nvSpPr>
          <p:spPr>
            <a:xfrm>
              <a:off x="3602878" y="3212227"/>
              <a:ext cx="535709" cy="535709"/>
            </a:xfrm>
            <a:prstGeom prst="ellipse">
              <a:avLst/>
            </a:prstGeom>
            <a:solidFill>
              <a:srgbClr val="FCA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68272" y="3177272"/>
              <a:ext cx="5357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329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4492 0.249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1247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834 L 0.03998 0.25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1310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7" grpId="0" animBg="1"/>
      <p:bldP spid="117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43580" y="5265122"/>
            <a:ext cx="4432784" cy="10519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5263276" y="4083738"/>
            <a:ext cx="4413088" cy="10593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50405" y="2854592"/>
            <a:ext cx="10581590" cy="424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18282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886159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554036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221913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889790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557667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225544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893421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897052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8564929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9900683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0568554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9232806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561298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7229175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5747" y="3165294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0041" y="3165294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3125" y="3176420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5543" y="3197635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87057" y="3197635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70679" y="3197635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89693" y="3199450"/>
            <a:ext cx="72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67437" y="3197635"/>
            <a:ext cx="680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21128" y="3197635"/>
            <a:ext cx="703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897005" y="3197636"/>
            <a:ext cx="662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562905" y="3176420"/>
            <a:ext cx="846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229118" y="3188324"/>
            <a:ext cx="846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15</a:t>
            </a:r>
          </a:p>
        </p:txBody>
      </p:sp>
      <p:cxnSp>
        <p:nvCxnSpPr>
          <p:cNvPr id="111" name="Straight Connector 110"/>
          <p:cNvCxnSpPr/>
          <p:nvPr/>
        </p:nvCxnSpPr>
        <p:spPr>
          <a:xfrm>
            <a:off x="550405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32982" y="3188324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96287" y="4227389"/>
            <a:ext cx="494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Với ba số 3, 4, 5 trên tia số,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số bên phải số 4 là số mấy?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976162" y="834354"/>
            <a:ext cx="607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SỐ LIỀN SAU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02856" y="5528249"/>
            <a:ext cx="4325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Số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5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là số liền sau của số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4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77270" y="3215562"/>
            <a:ext cx="592587" cy="584775"/>
            <a:chOff x="2277270" y="3215562"/>
            <a:chExt cx="592587" cy="584775"/>
          </a:xfrm>
        </p:grpSpPr>
        <p:sp>
          <p:nvSpPr>
            <p:cNvPr id="5" name="Oval 4"/>
            <p:cNvSpPr/>
            <p:nvPr/>
          </p:nvSpPr>
          <p:spPr>
            <a:xfrm>
              <a:off x="2277270" y="3222167"/>
              <a:ext cx="535709" cy="535709"/>
            </a:xfrm>
            <a:prstGeom prst="ellipse">
              <a:avLst/>
            </a:prstGeom>
            <a:solidFill>
              <a:srgbClr val="DD8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4148" y="3215562"/>
              <a:ext cx="5357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rPr>
                <a:t>3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36665" y="3188324"/>
            <a:ext cx="584053" cy="584775"/>
            <a:chOff x="2936665" y="3188324"/>
            <a:chExt cx="584053" cy="584775"/>
          </a:xfrm>
        </p:grpSpPr>
        <p:sp>
          <p:nvSpPr>
            <p:cNvPr id="48" name="Oval 47"/>
            <p:cNvSpPr/>
            <p:nvPr/>
          </p:nvSpPr>
          <p:spPr>
            <a:xfrm>
              <a:off x="2936665" y="3233503"/>
              <a:ext cx="535709" cy="535709"/>
            </a:xfrm>
            <a:prstGeom prst="ellipse">
              <a:avLst/>
            </a:prstGeom>
            <a:solidFill>
              <a:srgbClr val="31B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5009" y="3188324"/>
              <a:ext cx="5357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rPr>
                <a:t>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02878" y="3177272"/>
            <a:ext cx="601103" cy="584775"/>
            <a:chOff x="3602878" y="3177272"/>
            <a:chExt cx="601103" cy="584775"/>
          </a:xfrm>
        </p:grpSpPr>
        <p:sp>
          <p:nvSpPr>
            <p:cNvPr id="49" name="Oval 48"/>
            <p:cNvSpPr/>
            <p:nvPr/>
          </p:nvSpPr>
          <p:spPr>
            <a:xfrm>
              <a:off x="3602878" y="3212227"/>
              <a:ext cx="535709" cy="535709"/>
            </a:xfrm>
            <a:prstGeom prst="ellipse">
              <a:avLst/>
            </a:prstGeom>
            <a:solidFill>
              <a:srgbClr val="FCA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68272" y="3177272"/>
              <a:ext cx="5357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757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4492 0.249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1247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834 L 0.03998 0.25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1310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7" grpId="0" animBg="1"/>
      <p:bldP spid="117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/>
          <p:cNvSpPr/>
          <p:nvPr/>
        </p:nvSpPr>
        <p:spPr>
          <a:xfrm>
            <a:off x="6326824" y="3228008"/>
            <a:ext cx="534256" cy="5342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0679" y="3197635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9</a:t>
            </a:r>
          </a:p>
        </p:txBody>
      </p:sp>
      <p:sp>
        <p:nvSpPr>
          <p:cNvPr id="52" name="Oval 51"/>
          <p:cNvSpPr/>
          <p:nvPr/>
        </p:nvSpPr>
        <p:spPr>
          <a:xfrm>
            <a:off x="7644545" y="3235137"/>
            <a:ext cx="534256" cy="5342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623960" y="3254294"/>
            <a:ext cx="534256" cy="5342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79684" y="3225777"/>
            <a:ext cx="534256" cy="5342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50405" y="2854592"/>
            <a:ext cx="10581590" cy="424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18282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886159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554036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221913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889790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557667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225544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893421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897052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8564929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9900683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0568554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9232806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561298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7229175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5747" y="3165294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0041" y="3165294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20867" y="3188323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5081" y="3236600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87057" y="3197635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83272" y="3225777"/>
            <a:ext cx="72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67437" y="3197635"/>
            <a:ext cx="680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21128" y="3197635"/>
            <a:ext cx="703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897005" y="3197636"/>
            <a:ext cx="662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562905" y="3176420"/>
            <a:ext cx="846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229118" y="3188324"/>
            <a:ext cx="846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15</a:t>
            </a:r>
          </a:p>
        </p:txBody>
      </p:sp>
      <p:cxnSp>
        <p:nvCxnSpPr>
          <p:cNvPr id="111" name="Straight Connector 110"/>
          <p:cNvCxnSpPr/>
          <p:nvPr/>
        </p:nvCxnSpPr>
        <p:spPr>
          <a:xfrm>
            <a:off x="550405" y="2667933"/>
            <a:ext cx="0" cy="579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32982" y="3188324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00836" y="4526438"/>
            <a:ext cx="4154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Em hãy cho biết s</a:t>
            </a: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ố liền trước của số </a:t>
            </a: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7</a:t>
            </a: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là số mấy?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751889" y="774856"/>
            <a:ext cx="6406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LUYỆN TẬP TÌM SỐ LIỀN TRƯỚC, SỐ LIỀN SAU</a:t>
            </a:r>
            <a:endParaRPr kumimoji="0" lang="vi-V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22236" y="4526438"/>
            <a:ext cx="4325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Em hãy cho biết s</a:t>
            </a: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ố nào là số liền trước của số </a:t>
            </a: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10</a:t>
            </a: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?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48493" y="3218446"/>
            <a:ext cx="602307" cy="584775"/>
            <a:chOff x="2277270" y="3186319"/>
            <a:chExt cx="602307" cy="584775"/>
          </a:xfrm>
        </p:grpSpPr>
        <p:sp>
          <p:nvSpPr>
            <p:cNvPr id="5" name="Oval 4"/>
            <p:cNvSpPr/>
            <p:nvPr/>
          </p:nvSpPr>
          <p:spPr>
            <a:xfrm>
              <a:off x="2277270" y="3222167"/>
              <a:ext cx="535709" cy="53570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43868" y="3186319"/>
              <a:ext cx="5357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rPr>
                <a:t>7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93688" y="3217221"/>
            <a:ext cx="700956" cy="584775"/>
            <a:chOff x="2841590" y="3195575"/>
            <a:chExt cx="700956" cy="584775"/>
          </a:xfrm>
        </p:grpSpPr>
        <p:sp>
          <p:nvSpPr>
            <p:cNvPr id="48" name="Oval 47"/>
            <p:cNvSpPr/>
            <p:nvPr/>
          </p:nvSpPr>
          <p:spPr>
            <a:xfrm>
              <a:off x="2936665" y="3233503"/>
              <a:ext cx="535709" cy="535709"/>
            </a:xfrm>
            <a:prstGeom prst="ellipse">
              <a:avLst/>
            </a:prstGeom>
            <a:solidFill>
              <a:srgbClr val="FCA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41590" y="3195575"/>
              <a:ext cx="7009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rPr>
                <a:t>10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690835" y="3225778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5</a:t>
            </a:r>
          </a:p>
        </p:txBody>
      </p:sp>
      <p:sp>
        <p:nvSpPr>
          <p:cNvPr id="3" name="Right Arrow 2"/>
          <p:cNvSpPr/>
          <p:nvPr/>
        </p:nvSpPr>
        <p:spPr>
          <a:xfrm rot="19106595">
            <a:off x="4328983" y="3910281"/>
            <a:ext cx="652290" cy="3885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ight Arrow 46"/>
          <p:cNvSpPr/>
          <p:nvPr/>
        </p:nvSpPr>
        <p:spPr>
          <a:xfrm rot="13385520">
            <a:off x="7301355" y="3979852"/>
            <a:ext cx="652290" cy="3885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7720" y="5306178"/>
            <a:ext cx="4675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Số liền sau của số </a:t>
            </a: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7</a:t>
            </a: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là số mấy?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02131" y="5480545"/>
            <a:ext cx="4673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Số nào là số liền sau của số </a:t>
            </a: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10</a:t>
            </a: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?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62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0" grpId="0" animBg="1"/>
      <p:bldP spid="4" grpId="0" animBg="1"/>
      <p:bldP spid="116" grpId="0"/>
      <p:bldP spid="117" grpId="0"/>
      <p:bldP spid="46" grpId="0"/>
      <p:bldP spid="3" grpId="0" animBg="1"/>
      <p:bldP spid="47" grpId="0" animBg="1"/>
      <p:bldP spid="53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2751889" y="774856"/>
            <a:ext cx="6406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LUYỆN TẬP TÌM SỐ LIỀN TRƯỚC, SỐ LIỀN SAU</a:t>
            </a:r>
            <a:endParaRPr kumimoji="0" lang="vi-V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359" y="2038725"/>
            <a:ext cx="6439573" cy="432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8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3091788" y="5381993"/>
            <a:ext cx="4843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Em hãy quan sát hình ảnh trên</a:t>
            </a: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và cho biết cách để làm tia số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442914" y="854758"/>
            <a:ext cx="7855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ĐỀ XUẤT Ý TƯỞNG VÀ CÁCH LÀM TIA SỐ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745279" y="-917269"/>
            <a:ext cx="1179188" cy="7183149"/>
          </a:xfrm>
          <a:prstGeom prst="roundRect">
            <a:avLst>
              <a:gd name="adj" fmla="val 28351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298" y="3815790"/>
            <a:ext cx="7183150" cy="1014313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566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2442914" y="854758"/>
            <a:ext cx="7855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ĐỀ XUẤT Ý TƯỞNG VÀ CÁCH LÀM TIA SỐ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63" y="1828800"/>
            <a:ext cx="5535952" cy="47190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587" y="3049414"/>
            <a:ext cx="5161905" cy="34130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598885" y="2993533"/>
            <a:ext cx="674795" cy="4418714"/>
          </a:xfrm>
          <a:prstGeom prst="roundRect">
            <a:avLst>
              <a:gd name="adj" fmla="val 28351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994" y="5723638"/>
            <a:ext cx="4538576" cy="64088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5587" y="1801795"/>
            <a:ext cx="5161905" cy="1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0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2943180" y="600970"/>
            <a:ext cx="547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TIÊU CHÍ SẢN PHẨM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11394" y="2554159"/>
            <a:ext cx="2326173" cy="259507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8167" y="2919620"/>
            <a:ext cx="2189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Tia số có các vạch cách đều nhau, mỗi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</a:t>
            </a: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ạch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ứng với một số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20098" y="2554159"/>
            <a:ext cx="2326173" cy="259507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0098" y="2900831"/>
            <a:ext cx="2279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Các số dưới mỗi vạch được viết theo thứ tự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tăng dần, bắt đầu từ số 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28802" y="2554159"/>
            <a:ext cx="2326173" cy="259507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4611" y="3329522"/>
            <a:ext cx="2094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Đảm bảo tính thẩm mĩ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653376" y="3851695"/>
            <a:ext cx="818676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062080" y="3851694"/>
            <a:ext cx="818676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24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3" grpId="0" animBg="1"/>
      <p:bldP spid="7" grpId="0"/>
      <p:bldP spid="11" grpId="0" animBg="1"/>
      <p:bldP spid="10" grpId="0"/>
      <p:bldP spid="13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725248E-A0D6-AD5A-5800-9A78FC7887FD}"/>
              </a:ext>
            </a:extLst>
          </p:cNvPr>
          <p:cNvSpPr txBox="1"/>
          <p:nvPr/>
        </p:nvSpPr>
        <p:spPr>
          <a:xfrm>
            <a:off x="3573801" y="566232"/>
            <a:ext cx="4627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NHIỆM</a:t>
            </a:r>
            <a:r>
              <a:rPr lang="en-US" sz="3200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VỤ</a:t>
            </a:r>
            <a:r>
              <a:rPr lang="en-US" sz="3200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TIẾP</a:t>
            </a:r>
            <a:r>
              <a:rPr lang="en-US" sz="3200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THEO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14" name="Rectangle: Rounded Corners 2">
            <a:extLst>
              <a:ext uri="{FF2B5EF4-FFF2-40B4-BE49-F238E27FC236}">
                <a16:creationId xmlns:a16="http://schemas.microsoft.com/office/drawing/2014/main" id="{8D375CCE-294A-4A06-B090-A5CB539AC2CB}"/>
              </a:ext>
            </a:extLst>
          </p:cNvPr>
          <p:cNvSpPr/>
          <p:nvPr/>
        </p:nvSpPr>
        <p:spPr>
          <a:xfrm>
            <a:off x="1464068" y="1623193"/>
            <a:ext cx="8991600" cy="4080757"/>
          </a:xfrm>
          <a:prstGeom prst="roundRect">
            <a:avLst>
              <a:gd name="adj" fmla="val 9417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1828800" y="1944244"/>
            <a:ext cx="6858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Chuẩn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buổi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0EEADF-F242-4F8F-96FE-76601BA8159E}"/>
              </a:ext>
            </a:extLst>
          </p:cNvPr>
          <p:cNvSpPr txBox="1"/>
          <p:nvPr/>
        </p:nvSpPr>
        <p:spPr>
          <a:xfrm>
            <a:off x="1617819" y="2507790"/>
            <a:ext cx="82296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Giấy trắng hoặc giấy màu (dây, bìa), bút chì, tẩy, thước kẻ, kéo, keo, thẻ số (nếu có)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EBBBBE-4F8E-9E78-565A-A45F4445CFC4}"/>
              </a:ext>
            </a:extLst>
          </p:cNvPr>
          <p:cNvSpPr/>
          <p:nvPr/>
        </p:nvSpPr>
        <p:spPr>
          <a:xfrm>
            <a:off x="1600200" y="3810000"/>
            <a:ext cx="152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F0B38A0-9C2A-CC9E-621D-1963F69D0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390" y="3962435"/>
            <a:ext cx="1054699" cy="646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3FA7AD-DE74-FA1D-AB8E-2F9C196B8D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134982" y="4190826"/>
            <a:ext cx="1827964" cy="30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AC4A3A-4601-67D9-6062-241328F083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3801" y="3777056"/>
            <a:ext cx="1193099" cy="1229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2210E2-AFE1-878C-C378-5469237768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8" r="13090"/>
          <a:stretch/>
        </p:blipFill>
        <p:spPr>
          <a:xfrm>
            <a:off x="8798648" y="3506301"/>
            <a:ext cx="1091108" cy="14122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58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4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034" y="2522362"/>
            <a:ext cx="2398474" cy="3929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25248E-A0D6-AD5A-5800-9A78FC7887FD}"/>
              </a:ext>
            </a:extLst>
          </p:cNvPr>
          <p:cNvSpPr txBox="1"/>
          <p:nvPr/>
        </p:nvSpPr>
        <p:spPr>
          <a:xfrm>
            <a:off x="3219791" y="3129188"/>
            <a:ext cx="58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TẠM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BIỆT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 EM!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78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Đồng hồ đếm ngược 5 giây">
            <a:hlinkClick r:id="" action="ppaction://media"/>
            <a:extLst>
              <a:ext uri="{FF2B5EF4-FFF2-40B4-BE49-F238E27FC236}">
                <a16:creationId xmlns:a16="http://schemas.microsoft.com/office/drawing/2014/main" id="{09930516-3170-8106-4CBD-D8AF6CA958B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489" end="3032"/>
                </p14:media>
              </p:ext>
            </p:extLst>
          </p:nvPr>
        </p:nvPicPr>
        <p:blipFill rotWithShape="1">
          <a:blip r:embed="rId6"/>
          <a:srcRect l="31039" t="12918" r="24906" b="7903"/>
          <a:stretch/>
        </p:blipFill>
        <p:spPr>
          <a:xfrm>
            <a:off x="10373069" y="455117"/>
            <a:ext cx="1349014" cy="1279253"/>
          </a:xfrm>
          <a:prstGeom prst="ellipse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64216" y="2362787"/>
            <a:ext cx="1299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72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72467" y="2362787"/>
            <a:ext cx="1299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86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1338" y="3747835"/>
            <a:ext cx="1299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80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91957" y="3521804"/>
            <a:ext cx="1299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35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41287" y="181007"/>
            <a:ext cx="5080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TÌM SỐ LỚN NHẤT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823678" y="2616146"/>
            <a:ext cx="1920537" cy="733291"/>
            <a:chOff x="9823678" y="2616146"/>
            <a:chExt cx="1920537" cy="733291"/>
          </a:xfrm>
        </p:grpSpPr>
        <p:sp>
          <p:nvSpPr>
            <p:cNvPr id="28" name="Rounded Rectangle 27"/>
            <p:cNvSpPr/>
            <p:nvPr/>
          </p:nvSpPr>
          <p:spPr>
            <a:xfrm>
              <a:off x="9823678" y="2616146"/>
              <a:ext cx="1920537" cy="73329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983876" y="2721182"/>
              <a:ext cx="16001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ĐÁP ÁN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231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06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66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1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  <p:bldP spid="20" grpId="0"/>
      <p:bldP spid="20" grpId="1"/>
      <p:bldP spid="20" grpId="2"/>
      <p:bldP spid="20" grpId="3"/>
      <p:bldP spid="20" grpId="4"/>
      <p:bldP spid="23" grpId="0"/>
      <p:bldP spid="23" grpId="1"/>
      <p:bldP spid="23" grpId="2"/>
      <p:bldP spid="24" grpId="0"/>
      <p:bldP spid="24" grpId="1"/>
      <p:bldP spid="24" grpId="2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Đồng hồ đếm ngược 5 giây">
            <a:hlinkClick r:id="" action="ppaction://media"/>
            <a:extLst>
              <a:ext uri="{FF2B5EF4-FFF2-40B4-BE49-F238E27FC236}">
                <a16:creationId xmlns:a16="http://schemas.microsoft.com/office/drawing/2014/main" id="{09930516-3170-8106-4CBD-D8AF6CA958B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489" end="3032"/>
                </p14:media>
              </p:ext>
            </p:extLst>
          </p:nvPr>
        </p:nvPicPr>
        <p:blipFill rotWithShape="1">
          <a:blip r:embed="rId6"/>
          <a:srcRect l="31039" t="12918" r="24906" b="7903"/>
          <a:stretch/>
        </p:blipFill>
        <p:spPr>
          <a:xfrm>
            <a:off x="10373069" y="455117"/>
            <a:ext cx="1349014" cy="1279253"/>
          </a:xfrm>
          <a:prstGeom prst="ellipse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82047" y="2790016"/>
            <a:ext cx="1299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7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64216" y="2362787"/>
            <a:ext cx="1299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89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8088" y="1699989"/>
            <a:ext cx="1299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95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1338" y="3747835"/>
            <a:ext cx="1299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20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41287" y="181007"/>
            <a:ext cx="5080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TÌM SỐ LỚN NHẤT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823678" y="2616146"/>
            <a:ext cx="1920537" cy="733291"/>
            <a:chOff x="9823678" y="2616146"/>
            <a:chExt cx="1920537" cy="733291"/>
          </a:xfrm>
        </p:grpSpPr>
        <p:sp>
          <p:nvSpPr>
            <p:cNvPr id="28" name="Rounded Rectangle 27"/>
            <p:cNvSpPr/>
            <p:nvPr/>
          </p:nvSpPr>
          <p:spPr>
            <a:xfrm>
              <a:off x="9823678" y="2616146"/>
              <a:ext cx="1920537" cy="73329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983876" y="2721182"/>
              <a:ext cx="16001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ĐÁP ÁN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739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06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66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1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19" grpId="0"/>
      <p:bldP spid="19" grpId="1"/>
      <p:bldP spid="19" grpId="2"/>
      <p:bldP spid="20" grpId="0"/>
      <p:bldP spid="20" grpId="1"/>
      <p:bldP spid="20" grpId="2"/>
      <p:bldP spid="20" grpId="3"/>
      <p:bldP spid="20" grpId="4"/>
      <p:bldP spid="23" grpId="0"/>
      <p:bldP spid="23" grpId="1"/>
      <p:bldP spid="23" grpId="2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Đồng hồ đếm ngược 5 giây">
            <a:hlinkClick r:id="" action="ppaction://media"/>
            <a:extLst>
              <a:ext uri="{FF2B5EF4-FFF2-40B4-BE49-F238E27FC236}">
                <a16:creationId xmlns:a16="http://schemas.microsoft.com/office/drawing/2014/main" id="{09930516-3170-8106-4CBD-D8AF6CA958B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489" end="3032"/>
                </p14:media>
              </p:ext>
            </p:extLst>
          </p:nvPr>
        </p:nvPicPr>
        <p:blipFill rotWithShape="1">
          <a:blip r:embed="rId6"/>
          <a:srcRect l="31039" t="12918" r="24906" b="7903"/>
          <a:stretch/>
        </p:blipFill>
        <p:spPr>
          <a:xfrm>
            <a:off x="10373069" y="455117"/>
            <a:ext cx="1349014" cy="1279253"/>
          </a:xfrm>
          <a:prstGeom prst="ellipse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08842" y="2213350"/>
            <a:ext cx="1299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28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2835" y="3378450"/>
            <a:ext cx="1299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69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22423" y="1854955"/>
            <a:ext cx="1299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39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63221" y="3797530"/>
            <a:ext cx="1299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67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41287" y="181007"/>
            <a:ext cx="5080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TÌM SỐ LỚN NHẤT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823678" y="2616146"/>
            <a:ext cx="1920537" cy="733291"/>
            <a:chOff x="9823678" y="2616146"/>
            <a:chExt cx="1920537" cy="733291"/>
          </a:xfrm>
        </p:grpSpPr>
        <p:sp>
          <p:nvSpPr>
            <p:cNvPr id="28" name="Rounded Rectangle 27"/>
            <p:cNvSpPr/>
            <p:nvPr/>
          </p:nvSpPr>
          <p:spPr>
            <a:xfrm>
              <a:off x="9823678" y="2616146"/>
              <a:ext cx="1920537" cy="73329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983876" y="2721182"/>
              <a:ext cx="16001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ĐÁP ÁN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059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06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66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1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5" grpId="0"/>
      <p:bldP spid="25" grpId="1"/>
      <p:bldP spid="25" grpId="2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1301259" y="2206853"/>
            <a:ext cx="3239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Chia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lớp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thành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các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nhóm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học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sinh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452116" y="647741"/>
            <a:ext cx="5390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TRÒ CHƠI “GẮN THẺ SỐ”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124" y="1895729"/>
            <a:ext cx="5703861" cy="3470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2" name="TextBox 121"/>
          <p:cNvSpPr txBox="1"/>
          <p:nvPr/>
        </p:nvSpPr>
        <p:spPr>
          <a:xfrm>
            <a:off x="1249328" y="3302344"/>
            <a:ext cx="3291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Mỗi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nhóm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chuẩn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một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bộ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từ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0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đến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15.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150566" y="4397835"/>
            <a:ext cx="3390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Thành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viên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trong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mỗi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nhóm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lần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lượt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lên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gắn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thẻ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54345" y="5583397"/>
            <a:ext cx="4284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Nhóm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nào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ghép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đúng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nhanh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nhất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chiến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thắng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848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122" grpId="0"/>
      <p:bldP spid="123" grpId="0"/>
      <p:bldP spid="1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ounded Rectangular Callout 106"/>
          <p:cNvSpPr/>
          <p:nvPr/>
        </p:nvSpPr>
        <p:spPr>
          <a:xfrm>
            <a:off x="6832315" y="4591626"/>
            <a:ext cx="3340905" cy="1521498"/>
          </a:xfrm>
          <a:prstGeom prst="wedgeRoundRectCallout">
            <a:avLst>
              <a:gd name="adj1" fmla="val 76653"/>
              <a:gd name="adj2" fmla="val -73228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413" y="3165552"/>
            <a:ext cx="2008488" cy="2852149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426924" y="2854591"/>
            <a:ext cx="10705071" cy="4005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849102" y="2667932"/>
            <a:ext cx="535176" cy="917749"/>
            <a:chOff x="462337" y="2671281"/>
            <a:chExt cx="616449" cy="1057121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770562" y="2671281"/>
              <a:ext cx="0" cy="6678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462337" y="3111953"/>
              <a:ext cx="616449" cy="61644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516979" y="2667932"/>
            <a:ext cx="535176" cy="917749"/>
            <a:chOff x="462337" y="2671281"/>
            <a:chExt cx="616449" cy="1057121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770562" y="2671281"/>
              <a:ext cx="0" cy="6678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462337" y="3111953"/>
              <a:ext cx="616449" cy="61644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184856" y="2667932"/>
            <a:ext cx="535176" cy="917749"/>
            <a:chOff x="462337" y="2671281"/>
            <a:chExt cx="616449" cy="1057121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770562" y="2671281"/>
              <a:ext cx="0" cy="6678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462337" y="3111953"/>
              <a:ext cx="616449" cy="61644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852733" y="2667932"/>
            <a:ext cx="535176" cy="917749"/>
            <a:chOff x="462337" y="2671281"/>
            <a:chExt cx="616449" cy="1057121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770562" y="2671281"/>
              <a:ext cx="0" cy="6678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462337" y="3111953"/>
              <a:ext cx="616449" cy="61644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520610" y="2667932"/>
            <a:ext cx="535176" cy="917749"/>
            <a:chOff x="462337" y="2671281"/>
            <a:chExt cx="616449" cy="1057121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770562" y="2671281"/>
              <a:ext cx="0" cy="6678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462337" y="3111953"/>
              <a:ext cx="616449" cy="61644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188487" y="2667932"/>
            <a:ext cx="535176" cy="917749"/>
            <a:chOff x="462337" y="2671281"/>
            <a:chExt cx="616449" cy="1057121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770562" y="2671281"/>
              <a:ext cx="0" cy="6678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462337" y="3111953"/>
              <a:ext cx="616449" cy="61644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856364" y="2667932"/>
            <a:ext cx="535176" cy="917749"/>
            <a:chOff x="462337" y="2671281"/>
            <a:chExt cx="616449" cy="1057121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770562" y="2671281"/>
              <a:ext cx="0" cy="6678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462337" y="3111953"/>
              <a:ext cx="616449" cy="61644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524241" y="2667932"/>
            <a:ext cx="535176" cy="917749"/>
            <a:chOff x="462337" y="2671281"/>
            <a:chExt cx="616449" cy="1057121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770562" y="2671281"/>
              <a:ext cx="0" cy="6678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462337" y="3111953"/>
              <a:ext cx="616449" cy="61644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527872" y="2667932"/>
            <a:ext cx="535176" cy="917749"/>
            <a:chOff x="462337" y="2671281"/>
            <a:chExt cx="616449" cy="1057121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770562" y="2671281"/>
              <a:ext cx="0" cy="6678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462337" y="3111953"/>
              <a:ext cx="616449" cy="61644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195749" y="2667932"/>
            <a:ext cx="535176" cy="917749"/>
            <a:chOff x="462337" y="2671281"/>
            <a:chExt cx="616449" cy="1057121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770562" y="2671281"/>
              <a:ext cx="0" cy="6678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462337" y="3111953"/>
              <a:ext cx="616449" cy="61644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9531503" y="2667932"/>
            <a:ext cx="535176" cy="917749"/>
            <a:chOff x="462337" y="2671281"/>
            <a:chExt cx="616449" cy="1057121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770562" y="2671281"/>
              <a:ext cx="0" cy="6678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462337" y="3111953"/>
              <a:ext cx="616449" cy="61644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0199374" y="2667932"/>
            <a:ext cx="535176" cy="917749"/>
            <a:chOff x="462337" y="2671281"/>
            <a:chExt cx="616449" cy="1057121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770562" y="2671281"/>
              <a:ext cx="0" cy="6678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462337" y="3111953"/>
              <a:ext cx="616449" cy="61644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863626" y="2667932"/>
            <a:ext cx="535176" cy="917749"/>
            <a:chOff x="462337" y="2671281"/>
            <a:chExt cx="616449" cy="1057121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770562" y="2671281"/>
              <a:ext cx="0" cy="6678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>
              <a:off x="462337" y="3111953"/>
              <a:ext cx="616449" cy="61644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192118" y="2667932"/>
            <a:ext cx="535176" cy="917749"/>
            <a:chOff x="462337" y="2671281"/>
            <a:chExt cx="616449" cy="1057121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770562" y="2671281"/>
              <a:ext cx="0" cy="6678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462337" y="3111953"/>
              <a:ext cx="616449" cy="61644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859995" y="2667932"/>
            <a:ext cx="535176" cy="917749"/>
            <a:chOff x="462337" y="2671281"/>
            <a:chExt cx="616449" cy="1057121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770562" y="2671281"/>
              <a:ext cx="0" cy="6678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462337" y="3111953"/>
              <a:ext cx="616449" cy="61644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82733" y="3000906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7027" y="3000906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0033" y="3012032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1995" y="3023936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5258" y="3012884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30111" y="3012032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12529" y="3033247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74043" y="3033247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7665" y="3033247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76679" y="3035062"/>
            <a:ext cx="72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54423" y="3033247"/>
            <a:ext cx="680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08114" y="3033247"/>
            <a:ext cx="703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83991" y="3033248"/>
            <a:ext cx="662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449891" y="3012032"/>
            <a:ext cx="846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116104" y="3023936"/>
            <a:ext cx="846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15</a:t>
            </a:r>
          </a:p>
        </p:txBody>
      </p:sp>
      <p:grpSp>
        <p:nvGrpSpPr>
          <p:cNvPr id="110" name="Group 109"/>
          <p:cNvGrpSpPr/>
          <p:nvPr/>
        </p:nvGrpSpPr>
        <p:grpSpPr>
          <a:xfrm>
            <a:off x="181225" y="2667932"/>
            <a:ext cx="535176" cy="917749"/>
            <a:chOff x="462337" y="2671281"/>
            <a:chExt cx="616449" cy="1057121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770562" y="2671281"/>
              <a:ext cx="0" cy="6678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462337" y="3111953"/>
              <a:ext cx="616449" cy="61644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219968" y="3023936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996446" y="4752210"/>
            <a:ext cx="3012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Các em hãy gắn các thẻ số thích hợp vào ô trống nhé!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755742" y="678564"/>
            <a:ext cx="6240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TRÒ CHƠI “GẮN THẺ SỐ”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2663420" y="5284410"/>
            <a:ext cx="1920537" cy="733291"/>
            <a:chOff x="9823678" y="2616146"/>
            <a:chExt cx="1920537" cy="733291"/>
          </a:xfrm>
        </p:grpSpPr>
        <p:sp>
          <p:nvSpPr>
            <p:cNvPr id="119" name="Rounded Rectangle 118"/>
            <p:cNvSpPr/>
            <p:nvPr/>
          </p:nvSpPr>
          <p:spPr>
            <a:xfrm>
              <a:off x="9823678" y="2616146"/>
              <a:ext cx="1920537" cy="73329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9983876" y="2721182"/>
              <a:ext cx="16001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ĐÁP ÁN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54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107" grpId="0" animBg="1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41" grpId="0"/>
      <p:bldP spid="45" grpId="0"/>
      <p:bldP spid="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ounded Rectangular Callout 106"/>
          <p:cNvSpPr/>
          <p:nvPr/>
        </p:nvSpPr>
        <p:spPr>
          <a:xfrm>
            <a:off x="6832315" y="4591626"/>
            <a:ext cx="3340905" cy="1521498"/>
          </a:xfrm>
          <a:prstGeom prst="wedgeRoundRectCallout">
            <a:avLst>
              <a:gd name="adj1" fmla="val 76653"/>
              <a:gd name="adj2" fmla="val -73228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413" y="3165552"/>
            <a:ext cx="2008488" cy="2852149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550405" y="2854592"/>
            <a:ext cx="10581590" cy="4245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18282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886159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554036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221913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889790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557667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225544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893421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897052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8564929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9900683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0568554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9232806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561298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7229175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5747" y="3165294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0041" y="3165294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3047" y="3176420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5009" y="3188324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8272" y="3177272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3125" y="3176420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5543" y="3197635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87057" y="3197635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70679" y="3197635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89693" y="3199450"/>
            <a:ext cx="72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67437" y="3197635"/>
            <a:ext cx="680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21128" y="3197635"/>
            <a:ext cx="703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897005" y="3197636"/>
            <a:ext cx="662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562905" y="3176420"/>
            <a:ext cx="846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229118" y="3188324"/>
            <a:ext cx="846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15</a:t>
            </a:r>
          </a:p>
        </p:txBody>
      </p:sp>
      <p:cxnSp>
        <p:nvCxnSpPr>
          <p:cNvPr id="111" name="Straight Connector 110"/>
          <p:cNvCxnSpPr/>
          <p:nvPr/>
        </p:nvCxnSpPr>
        <p:spPr>
          <a:xfrm>
            <a:off x="550405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32982" y="3188324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996446" y="4868911"/>
            <a:ext cx="3012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Các em thân mến, đây chính là tia số!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339169" y="728528"/>
            <a:ext cx="2905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TIA SỐ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4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41" grpId="0"/>
      <p:bldP spid="45" grpId="0"/>
      <p:bldP spid="1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ounded Rectangular Callout 106"/>
          <p:cNvSpPr/>
          <p:nvPr/>
        </p:nvSpPr>
        <p:spPr>
          <a:xfrm>
            <a:off x="2201704" y="4386075"/>
            <a:ext cx="3340905" cy="1521498"/>
          </a:xfrm>
          <a:prstGeom prst="wedgeRoundRectCallout">
            <a:avLst>
              <a:gd name="adj1" fmla="val 68350"/>
              <a:gd name="adj2" fmla="val -9753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50405" y="2854592"/>
            <a:ext cx="10581590" cy="4245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18282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886159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554036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221913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889790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557667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225544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893421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897052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8564929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9900683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0568554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9232806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561298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7229175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5747" y="3165294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0041" y="3165294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3047" y="3176420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5009" y="3188324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8272" y="3177272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3125" y="3176420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5543" y="3197635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87057" y="3197635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70679" y="3197635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89693" y="3199450"/>
            <a:ext cx="72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67437" y="3197635"/>
            <a:ext cx="680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21128" y="3197635"/>
            <a:ext cx="703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897005" y="3197636"/>
            <a:ext cx="662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562905" y="3176420"/>
            <a:ext cx="846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229118" y="3188324"/>
            <a:ext cx="846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15</a:t>
            </a:r>
          </a:p>
        </p:txBody>
      </p:sp>
      <p:cxnSp>
        <p:nvCxnSpPr>
          <p:cNvPr id="111" name="Straight Connector 110"/>
          <p:cNvCxnSpPr/>
          <p:nvPr/>
        </p:nvCxnSpPr>
        <p:spPr>
          <a:xfrm>
            <a:off x="550405" y="2667933"/>
            <a:ext cx="0" cy="5797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32982" y="3188324"/>
            <a:ext cx="5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333047" y="4731325"/>
            <a:ext cx="3094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Em hãy nhận xét vị trí của số 0 trên tia số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339169" y="728528"/>
            <a:ext cx="2905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TIA SỐ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89" y="4251189"/>
            <a:ext cx="1613580" cy="229136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981182" y="1946690"/>
            <a:ext cx="4715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0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vạch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đầu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tiên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của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tia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số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0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41" grpId="0"/>
      <p:bldP spid="45" grpId="0"/>
      <p:bldP spid="113" grpId="0"/>
      <p:bldP spid="113" grpId="1"/>
      <p:bldP spid="117" grpId="0"/>
      <p:bldP spid="4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1133</Words>
  <Application>Microsoft Office PowerPoint</Application>
  <PresentationFormat>Widescreen</PresentationFormat>
  <Paragraphs>228</Paragraphs>
  <Slides>20</Slides>
  <Notes>18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Matura MT Script Capitals</vt:lpstr>
      <vt:lpstr>Times New Roman</vt:lpstr>
      <vt:lpstr>Arial</vt:lpstr>
      <vt:lpstr>Roboto Black</vt:lpstr>
      <vt:lpstr>Calibri Light</vt:lpstr>
      <vt:lpstr>Calibri</vt:lpstr>
      <vt:lpstr>Roboto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97</cp:revision>
  <dcterms:created xsi:type="dcterms:W3CDTF">2023-04-01T23:44:56Z</dcterms:created>
  <dcterms:modified xsi:type="dcterms:W3CDTF">2025-09-06T14:03:52Z</dcterms:modified>
</cp:coreProperties>
</file>