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</p:sldMasterIdLst>
  <p:notesMasterIdLst>
    <p:notesMasterId r:id="rId19"/>
  </p:notesMasterIdLst>
  <p:sldIdLst>
    <p:sldId id="4171" r:id="rId2"/>
    <p:sldId id="4172" r:id="rId3"/>
    <p:sldId id="4173" r:id="rId4"/>
    <p:sldId id="4174" r:id="rId5"/>
    <p:sldId id="4175" r:id="rId6"/>
    <p:sldId id="4176" r:id="rId7"/>
    <p:sldId id="4177" r:id="rId8"/>
    <p:sldId id="4178" r:id="rId9"/>
    <p:sldId id="4179" r:id="rId10"/>
    <p:sldId id="4180" r:id="rId11"/>
    <p:sldId id="4181" r:id="rId12"/>
    <p:sldId id="4182" r:id="rId13"/>
    <p:sldId id="4183" r:id="rId14"/>
    <p:sldId id="4184" r:id="rId15"/>
    <p:sldId id="4185" r:id="rId16"/>
    <p:sldId id="4186" r:id="rId17"/>
    <p:sldId id="4187" r:id="rId18"/>
  </p:sldIdLst>
  <p:sldSz cx="12192000" cy="6858000"/>
  <p:notesSz cx="6858000" cy="9144000"/>
  <p:embeddedFontLs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Roboto" panose="02000000000000000000" pitchFamily="2" charset="0"/>
      <p:regular r:id="rId26"/>
      <p:bold r:id="rId27"/>
      <p:italic r:id="rId28"/>
      <p:boldItalic r:id="rId29"/>
    </p:embeddedFont>
    <p:embeddedFont>
      <p:font typeface="Roboto Black" panose="02000000000000000000" pitchFamily="2" charset="0"/>
      <p:bold r:id="rId30"/>
      <p:boldItalic r:id="rId31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-PC" initials="U" lastIdx="1" clrIdx="0">
    <p:extLst>
      <p:ext uri="{19B8F6BF-5375-455C-9EA6-DF929625EA0E}">
        <p15:presenceInfo xmlns:p15="http://schemas.microsoft.com/office/powerpoint/2012/main" userId="User-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5CBF1"/>
    <a:srgbClr val="FCAF19"/>
    <a:srgbClr val="31BEB9"/>
    <a:srgbClr val="DD8D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039" autoAdjust="0"/>
  </p:normalViewPr>
  <p:slideViewPr>
    <p:cSldViewPr snapToGrid="0">
      <p:cViewPr varScale="1">
        <p:scale>
          <a:sx n="62" d="100"/>
          <a:sy n="62" d="100"/>
        </p:scale>
        <p:origin x="10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06/09/2025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: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tia</a:t>
            </a:r>
            <a:r>
              <a:rPr lang="en-US" dirty="0"/>
              <a:t> </a:t>
            </a:r>
            <a:r>
              <a:rPr lang="en-US" dirty="0" err="1"/>
              <a:t>số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292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044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(so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13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256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511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9551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2875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tia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err="1"/>
              <a:t>tặng</a:t>
            </a:r>
            <a:r>
              <a:rPr lang="en-US"/>
              <a:t> them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err="1"/>
              <a:t>nhiều</a:t>
            </a:r>
            <a:r>
              <a:rPr lang="en-US"/>
              <a:t> hơn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6417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602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cùng</a:t>
            </a:r>
            <a:r>
              <a:rPr lang="en-US" dirty="0"/>
              <a:t> HS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nhảy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video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tươi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856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HS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cụ</a:t>
            </a:r>
            <a:r>
              <a:rPr lang="en-US" dirty="0"/>
              <a:t>,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bổ</a:t>
            </a:r>
            <a:r>
              <a:rPr lang="en-US" dirty="0"/>
              <a:t> sung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614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thắc</a:t>
            </a:r>
            <a:r>
              <a:rPr lang="en-US" dirty="0"/>
              <a:t> </a:t>
            </a:r>
            <a:r>
              <a:rPr lang="en-US" dirty="0" err="1"/>
              <a:t>mắc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ý.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448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430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, </a:t>
            </a:r>
            <a:r>
              <a:rPr lang="en-US" dirty="0" err="1"/>
              <a:t>vạch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, </a:t>
            </a:r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vạch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mép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130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thẻ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gắn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tia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keo</a:t>
            </a:r>
            <a:r>
              <a:rPr lang="en-US" dirty="0"/>
              <a:t>, </a:t>
            </a:r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dần</a:t>
            </a:r>
            <a:r>
              <a:rPr lang="en-US" dirty="0"/>
              <a:t>,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0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788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710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995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463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638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34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755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358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78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103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95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448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646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245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272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600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654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746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647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793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829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712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751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97" r:id="rId2"/>
    <p:sldLayoutId id="2147483696" r:id="rId3"/>
    <p:sldLayoutId id="2147483695" r:id="rId4"/>
    <p:sldLayoutId id="2147483694" r:id="rId5"/>
    <p:sldLayoutId id="2147483693" r:id="rId6"/>
    <p:sldLayoutId id="2147483692" r:id="rId7"/>
    <p:sldLayoutId id="2147483691" r:id="rId8"/>
    <p:sldLayoutId id="2147483690" r:id="rId9"/>
    <p:sldLayoutId id="2147483689" r:id="rId10"/>
    <p:sldLayoutId id="2147483688" r:id="rId11"/>
    <p:sldLayoutId id="2147483687" r:id="rId12"/>
    <p:sldLayoutId id="2147483686" r:id="rId13"/>
    <p:sldLayoutId id="2147483685" r:id="rId14"/>
    <p:sldLayoutId id="2147483684" r:id="rId15"/>
    <p:sldLayoutId id="2147483683" r:id="rId16"/>
    <p:sldLayoutId id="2147483682" r:id="rId17"/>
    <p:sldLayoutId id="2147483681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80" r:id="rId25"/>
    <p:sldLayoutId id="2147483679" r:id="rId26"/>
    <p:sldLayoutId id="2147483678" r:id="rId27"/>
    <p:sldLayoutId id="2147483674" r:id="rId28"/>
    <p:sldLayoutId id="2147483675" r:id="rId29"/>
    <p:sldLayoutId id="2147483676" r:id="rId30"/>
    <p:sldLayoutId id="2147483677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1.wav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E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76375" y="295561"/>
            <a:ext cx="11711709" cy="6382327"/>
          </a:xfrm>
          <a:prstGeom prst="roundRect">
            <a:avLst>
              <a:gd name="adj" fmla="val 3064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3350">
                <a:srgbClr val="ADB4CF"/>
              </a:gs>
              <a:gs pos="62826">
                <a:srgbClr val="ADB4CF"/>
              </a:gs>
              <a:gs pos="89375">
                <a:srgbClr val="B9C5DC"/>
              </a:gs>
              <a:gs pos="74000">
                <a:srgbClr val="ADB4CF"/>
              </a:gs>
              <a:gs pos="83000">
                <a:srgbClr val="ADB4C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93964" y="152426"/>
            <a:ext cx="2092036" cy="1347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64" y="400693"/>
            <a:ext cx="11621317" cy="6239258"/>
          </a:xfrm>
          <a:prstGeom prst="roundRect">
            <a:avLst>
              <a:gd name="adj" fmla="val 3440"/>
            </a:avLst>
          </a:prstGeom>
        </p:spPr>
      </p:pic>
      <p:sp>
        <p:nvSpPr>
          <p:cNvPr id="7" name="TextBox 6"/>
          <p:cNvSpPr txBox="1"/>
          <p:nvPr/>
        </p:nvSpPr>
        <p:spPr>
          <a:xfrm>
            <a:off x="2628478" y="2752500"/>
            <a:ext cx="30236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TIA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CỦA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EM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792470" y="2752500"/>
            <a:ext cx="1281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940831" y="5301033"/>
            <a:ext cx="6968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HÀNH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–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DỤNG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80" y="-120887"/>
            <a:ext cx="2574732" cy="1883089"/>
          </a:xfrm>
          <a:prstGeom prst="rect">
            <a:avLst/>
          </a:prstGeom>
          <a:ln>
            <a:noFill/>
          </a:ln>
        </p:spPr>
      </p:pic>
      <p:grpSp>
        <p:nvGrpSpPr>
          <p:cNvPr id="33" name="Group 32"/>
          <p:cNvGrpSpPr/>
          <p:nvPr/>
        </p:nvGrpSpPr>
        <p:grpSpPr>
          <a:xfrm rot="10800000">
            <a:off x="10030691" y="236393"/>
            <a:ext cx="2062940" cy="974289"/>
            <a:chOff x="3537887" y="799987"/>
            <a:chExt cx="2062940" cy="974289"/>
          </a:xfrm>
        </p:grpSpPr>
        <p:sp>
          <p:nvSpPr>
            <p:cNvPr id="34" name="Freeform 33"/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>
                <a:gd name="connsiteX0" fmla="*/ 937491 w 1874982"/>
                <a:gd name="connsiteY0" fmla="*/ 0 h 928255"/>
                <a:gd name="connsiteX1" fmla="*/ 1874982 w 1874982"/>
                <a:gd name="connsiteY1" fmla="*/ 928255 h 928255"/>
                <a:gd name="connsiteX2" fmla="*/ 0 w 1874982"/>
                <a:gd name="connsiteY2" fmla="*/ 928255 h 928255"/>
                <a:gd name="connsiteX3" fmla="*/ 937491 w 1874982"/>
                <a:gd name="connsiteY3" fmla="*/ 0 h 92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982" h="928255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>
                <a:gd name="connsiteX0" fmla="*/ 937491 w 1874982"/>
                <a:gd name="connsiteY0" fmla="*/ 0 h 928255"/>
                <a:gd name="connsiteX1" fmla="*/ 1874982 w 1874982"/>
                <a:gd name="connsiteY1" fmla="*/ 928255 h 928255"/>
                <a:gd name="connsiteX2" fmla="*/ 0 w 1874982"/>
                <a:gd name="connsiteY2" fmla="*/ 928255 h 928255"/>
                <a:gd name="connsiteX3" fmla="*/ 937491 w 1874982"/>
                <a:gd name="connsiteY3" fmla="*/ 0 h 92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982" h="928255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>
                <a:gd name="connsiteX0" fmla="*/ 937491 w 1874982"/>
                <a:gd name="connsiteY0" fmla="*/ 0 h 928255"/>
                <a:gd name="connsiteX1" fmla="*/ 1874982 w 1874982"/>
                <a:gd name="connsiteY1" fmla="*/ 928255 h 928255"/>
                <a:gd name="connsiteX2" fmla="*/ 0 w 1874982"/>
                <a:gd name="connsiteY2" fmla="*/ 928255 h 928255"/>
                <a:gd name="connsiteX3" fmla="*/ 937491 w 1874982"/>
                <a:gd name="connsiteY3" fmla="*/ 0 h 92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982" h="928255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>
                <a:gd name="connsiteX0" fmla="*/ 937491 w 1874982"/>
                <a:gd name="connsiteY0" fmla="*/ 0 h 928255"/>
                <a:gd name="connsiteX1" fmla="*/ 1874982 w 1874982"/>
                <a:gd name="connsiteY1" fmla="*/ 928255 h 928255"/>
                <a:gd name="connsiteX2" fmla="*/ 0 w 1874982"/>
                <a:gd name="connsiteY2" fmla="*/ 928255 h 928255"/>
                <a:gd name="connsiteX3" fmla="*/ 937491 w 1874982"/>
                <a:gd name="connsiteY3" fmla="*/ 0 h 92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982" h="928255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Cloud 37"/>
            <p:cNvSpPr/>
            <p:nvPr/>
          </p:nvSpPr>
          <p:spPr>
            <a:xfrm rot="19987329">
              <a:off x="3537887" y="1175221"/>
              <a:ext cx="705896" cy="599055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28" name="Freeform 27"/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>
                <a:gd name="connsiteX0" fmla="*/ 937491 w 1874982"/>
                <a:gd name="connsiteY0" fmla="*/ 0 h 928255"/>
                <a:gd name="connsiteX1" fmla="*/ 1874982 w 1874982"/>
                <a:gd name="connsiteY1" fmla="*/ 928255 h 928255"/>
                <a:gd name="connsiteX2" fmla="*/ 0 w 1874982"/>
                <a:gd name="connsiteY2" fmla="*/ 928255 h 928255"/>
                <a:gd name="connsiteX3" fmla="*/ 937491 w 1874982"/>
                <a:gd name="connsiteY3" fmla="*/ 0 h 92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982" h="928255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>
                <a:gd name="connsiteX0" fmla="*/ 937491 w 1874982"/>
                <a:gd name="connsiteY0" fmla="*/ 0 h 928255"/>
                <a:gd name="connsiteX1" fmla="*/ 1874982 w 1874982"/>
                <a:gd name="connsiteY1" fmla="*/ 928255 h 928255"/>
                <a:gd name="connsiteX2" fmla="*/ 0 w 1874982"/>
                <a:gd name="connsiteY2" fmla="*/ 928255 h 928255"/>
                <a:gd name="connsiteX3" fmla="*/ 937491 w 1874982"/>
                <a:gd name="connsiteY3" fmla="*/ 0 h 92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982" h="928255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>
                <a:gd name="connsiteX0" fmla="*/ 937491 w 1874982"/>
                <a:gd name="connsiteY0" fmla="*/ 0 h 928255"/>
                <a:gd name="connsiteX1" fmla="*/ 1874982 w 1874982"/>
                <a:gd name="connsiteY1" fmla="*/ 928255 h 928255"/>
                <a:gd name="connsiteX2" fmla="*/ 0 w 1874982"/>
                <a:gd name="connsiteY2" fmla="*/ 928255 h 928255"/>
                <a:gd name="connsiteX3" fmla="*/ 937491 w 1874982"/>
                <a:gd name="connsiteY3" fmla="*/ 0 h 92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982" h="928255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>
                <a:gd name="connsiteX0" fmla="*/ 937491 w 1874982"/>
                <a:gd name="connsiteY0" fmla="*/ 0 h 928255"/>
                <a:gd name="connsiteX1" fmla="*/ 1874982 w 1874982"/>
                <a:gd name="connsiteY1" fmla="*/ 928255 h 928255"/>
                <a:gd name="connsiteX2" fmla="*/ 0 w 1874982"/>
                <a:gd name="connsiteY2" fmla="*/ 928255 h 928255"/>
                <a:gd name="connsiteX3" fmla="*/ 937491 w 1874982"/>
                <a:gd name="connsiteY3" fmla="*/ 0 h 92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982" h="928255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Cloud 31"/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650707" y="6190670"/>
            <a:ext cx="1261301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23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0" grpId="0"/>
      <p:bldP spid="4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393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SỬ DỤNG TIA SỐ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200938" y="1500720"/>
            <a:ext cx="585854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Tìm số liền trước,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 liền sau của một 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644289" y="4961396"/>
            <a:ext cx="575543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5.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6" b="20552"/>
          <a:stretch/>
        </p:blipFill>
        <p:spPr>
          <a:xfrm>
            <a:off x="1525598" y="2682912"/>
            <a:ext cx="8632349" cy="1665804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/>
          <p:cNvSpPr/>
          <p:nvPr/>
        </p:nvSpPr>
        <p:spPr>
          <a:xfrm>
            <a:off x="5517479" y="2757340"/>
            <a:ext cx="648586" cy="13468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05915" y="2757340"/>
            <a:ext cx="648586" cy="134682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229043" y="2757340"/>
            <a:ext cx="648586" cy="134682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67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  <p:bldP spid="8" grpId="0" animBg="1"/>
      <p:bldP spid="8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393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SỬ DỤNG TIA SỐ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200938" y="1500720"/>
            <a:ext cx="585854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So sánh hai số: </a:t>
            </a:r>
            <a: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7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và </a:t>
            </a:r>
            <a: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12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781226" y="4783841"/>
            <a:ext cx="5376027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12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50" b="28935"/>
          <a:stretch/>
        </p:blipFill>
        <p:spPr>
          <a:xfrm>
            <a:off x="478644" y="2581499"/>
            <a:ext cx="10996080" cy="1730004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/>
          <p:cNvSpPr/>
          <p:nvPr/>
        </p:nvSpPr>
        <p:spPr>
          <a:xfrm>
            <a:off x="5517479" y="2757340"/>
            <a:ext cx="648586" cy="13468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496101" y="2773087"/>
            <a:ext cx="648586" cy="13468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09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  <p:bldP spid="8" grpId="0" animBg="1"/>
      <p:bldP spid="8" grpId="1" animBg="1"/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393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SỬ DỤNG TIA SỐ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200939" y="1500720"/>
            <a:ext cx="31366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phép tính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200939" y="4856676"/>
            <a:ext cx="352177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phép cộng: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612971" y="4856676"/>
            <a:ext cx="165969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11 + 4 =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487" y="2790116"/>
            <a:ext cx="10296525" cy="1381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Oval 13"/>
          <p:cNvSpPr/>
          <p:nvPr/>
        </p:nvSpPr>
        <p:spPr>
          <a:xfrm>
            <a:off x="6203137" y="3369923"/>
            <a:ext cx="557259" cy="56668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6431623" y="2856214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6892821" y="2856214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7344315" y="2794563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7795808" y="2794563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28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  <p:bldP spid="9" grpId="0"/>
      <p:bldP spid="14" grpId="0" animBg="1"/>
      <p:bldP spid="14" grpId="1" animBg="1"/>
      <p:bldP spid="18" grpId="0" animBg="1"/>
      <p:bldP spid="20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393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SỬ DỤNG TIA SỐ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200939" y="1500720"/>
            <a:ext cx="31366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phép tính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200939" y="4856676"/>
            <a:ext cx="352177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phép trừ: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612971" y="4856676"/>
            <a:ext cx="165969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18 – 5 = ?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207" y="2844660"/>
            <a:ext cx="10291962" cy="122270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9193096" y="3546754"/>
            <a:ext cx="540570" cy="52060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/>
        </p:nvSpPr>
        <p:spPr>
          <a:xfrm flipH="1">
            <a:off x="7663205" y="2999019"/>
            <a:ext cx="473925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/>
          <p:cNvSpPr/>
          <p:nvPr/>
        </p:nvSpPr>
        <p:spPr>
          <a:xfrm flipH="1">
            <a:off x="8114129" y="2999019"/>
            <a:ext cx="473925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5"/>
          <p:cNvSpPr/>
          <p:nvPr/>
        </p:nvSpPr>
        <p:spPr>
          <a:xfrm flipH="1">
            <a:off x="8493705" y="2937368"/>
            <a:ext cx="473925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/>
          <p:cNvSpPr/>
          <p:nvPr/>
        </p:nvSpPr>
        <p:spPr>
          <a:xfrm flipH="1">
            <a:off x="8945198" y="2937368"/>
            <a:ext cx="473925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7"/>
          <p:cNvSpPr/>
          <p:nvPr/>
        </p:nvSpPr>
        <p:spPr>
          <a:xfrm flipH="1">
            <a:off x="7246725" y="2999019"/>
            <a:ext cx="473925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42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  <p:bldP spid="9" grpId="0"/>
      <p:bldP spid="14" grpId="0" animBg="1"/>
      <p:bldP spid="14" grpId="1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393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RÒ CHƠI “ĐỐ BẠN”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200939" y="1666994"/>
            <a:ext cx="31366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phép tính.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763211" y="2444404"/>
            <a:ext cx="79253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Cách chơi: Các nhóm sử dụng tia số vừa làm để đố bạn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994432" y="3343381"/>
            <a:ext cx="313660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1.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Chọn một số rồi chỉ ra số liền trước, số liền sau của số đó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389475" y="3321729"/>
            <a:ext cx="313660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2.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Chọn hai số rồi so sánh hai số đó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519100" y="1570188"/>
            <a:ext cx="1360838" cy="7570042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8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/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393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RÒ CHƠI “ĐỐ BẠN”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200938" y="1666994"/>
            <a:ext cx="422040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phép tính sau: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2" y="1420414"/>
            <a:ext cx="11256938" cy="39632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176681" y="2991290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15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176681" y="3481664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19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176681" y="3951596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14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176681" y="4507839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10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954110" y="2991290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19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954110" y="3481664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18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954110" y="3964653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11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954110" y="4489489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10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803458" y="2991290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15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803458" y="3481664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18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803458" y="3951596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12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797747" y="4482961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15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8580887" y="2991290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18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8611136" y="3481664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16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8611136" y="3948812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12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8580887" y="4467330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11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355050" y="5421872"/>
            <a:ext cx="792532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Cách chơi: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Nêu phép cộng hoặc phép trừ trong phạm vi 20 rồi đố bạn sử dụng tia 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để tìm kết 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86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/>
      <p:bldP spid="11" grpId="0"/>
      <p:bldP spid="12" grpId="0"/>
      <p:bldP spid="14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9720" y="1985494"/>
            <a:ext cx="8082700" cy="45981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44057" y="2971814"/>
            <a:ext cx="2545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6827" t="7035" r="5654" b="3542"/>
          <a:stretch/>
        </p:blipFill>
        <p:spPr>
          <a:xfrm>
            <a:off x="7737167" y="3836969"/>
            <a:ext cx="868595" cy="868595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9571" t="6413" r="10420" b="6660"/>
          <a:stretch/>
        </p:blipFill>
        <p:spPr>
          <a:xfrm>
            <a:off x="8932481" y="4571946"/>
            <a:ext cx="848933" cy="848933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l="5642" t="6399" r="6278" b="6897"/>
          <a:stretch/>
        </p:blipFill>
        <p:spPr>
          <a:xfrm>
            <a:off x="10108133" y="5420879"/>
            <a:ext cx="878797" cy="87879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4267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34" y="2522362"/>
            <a:ext cx="2398474" cy="3929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219791" y="3129188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BIỆT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EM!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82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66464" y="686030"/>
            <a:ext cx="5478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CÙNG HÁT NÀO!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Bài Hát Tập Đếm - Nhạc Thiếu Nhi Vui Nhộn - Nhạc Thiếu Nhi Remix Hay Nhất Cho B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71872" y="1860698"/>
            <a:ext cx="6067644" cy="341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2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70231" y="654133"/>
            <a:ext cx="393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TIA SỐ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957107" y="1907040"/>
            <a:ext cx="42317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 chọn dụng cụ và vật liệu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583167" y="2469099"/>
            <a:ext cx="82296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A4, giấy màu, bút màu, bút chì, keo dán, kéo, thước kẻ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EBBBBE-4F8E-9E78-565A-A45F4445CFC4}"/>
              </a:ext>
            </a:extLst>
          </p:cNvPr>
          <p:cNvSpPr/>
          <p:nvPr/>
        </p:nvSpPr>
        <p:spPr>
          <a:xfrm>
            <a:off x="1626698" y="3393813"/>
            <a:ext cx="1524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3246" y="364622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635511" y="4563358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AC4A3A-4601-67D9-6062-241328F083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8832" y="3427403"/>
            <a:ext cx="1386157" cy="14284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7368784" y="3409936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5EBBBBE-4F8E-9E78-565A-A45F4445CFC4}"/>
              </a:ext>
            </a:extLst>
          </p:cNvPr>
          <p:cNvSpPr/>
          <p:nvPr/>
        </p:nvSpPr>
        <p:spPr>
          <a:xfrm rot="20718716">
            <a:off x="1725238" y="3589451"/>
            <a:ext cx="1524000" cy="838200"/>
          </a:xfrm>
          <a:prstGeom prst="rect">
            <a:avLst/>
          </a:prstGeom>
          <a:solidFill>
            <a:srgbClr val="55CBF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EBBBBE-4F8E-9E78-565A-A45F4445CFC4}"/>
              </a:ext>
            </a:extLst>
          </p:cNvPr>
          <p:cNvSpPr/>
          <p:nvPr/>
        </p:nvSpPr>
        <p:spPr>
          <a:xfrm>
            <a:off x="1949598" y="3763446"/>
            <a:ext cx="1524000" cy="838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9322" y="3427403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987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70231" y="654133"/>
            <a:ext cx="393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TIA SỐ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828799" y="1944243"/>
            <a:ext cx="65283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tia số theo cách của em hoặc nhóm em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715691" y="486373"/>
            <a:ext cx="920129" cy="5118474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46" y="4177961"/>
            <a:ext cx="5247818" cy="915682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1" b="21153"/>
          <a:stretch/>
        </p:blipFill>
        <p:spPr>
          <a:xfrm>
            <a:off x="6156251" y="2585545"/>
            <a:ext cx="5135525" cy="944464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6" b="20552"/>
          <a:stretch/>
        </p:blipFill>
        <p:spPr>
          <a:xfrm>
            <a:off x="6101815" y="4081620"/>
            <a:ext cx="5244396" cy="1012023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030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70231" y="654133"/>
            <a:ext cx="393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TIA SỐ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179674" y="1650056"/>
            <a:ext cx="255181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Gợi ý làm tia số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1370" y="2430536"/>
            <a:ext cx="7439025" cy="3400425"/>
          </a:xfrm>
          <a:prstGeom prst="roundRect">
            <a:avLst>
              <a:gd name="adj" fmla="val 1166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680484" y="2430536"/>
            <a:ext cx="1095153" cy="950617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80484" y="2721178"/>
            <a:ext cx="122274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Bước 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99730" y="3761416"/>
            <a:ext cx="255181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Tạo một đường có mũi tên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21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70231" y="654133"/>
            <a:ext cx="393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TIA SỐ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200939" y="1402992"/>
            <a:ext cx="255181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Gợi ý làm tia số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663454" y="2033035"/>
            <a:ext cx="1222745" cy="950617"/>
            <a:chOff x="680484" y="2430536"/>
            <a:chExt cx="1222745" cy="950617"/>
          </a:xfrm>
        </p:grpSpPr>
        <p:sp>
          <p:nvSpPr>
            <p:cNvPr id="7" name="Rounded Rectangle 6"/>
            <p:cNvSpPr/>
            <p:nvPr/>
          </p:nvSpPr>
          <p:spPr>
            <a:xfrm>
              <a:off x="680484" y="2430536"/>
              <a:ext cx="1095153" cy="950617"/>
            </a:xfrm>
            <a:prstGeom prst="roundRect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80484" y="2721178"/>
              <a:ext cx="122274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Bước 2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070231" y="2141935"/>
            <a:ext cx="396798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Dùng bút và thước kẻ t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ạo các vạch cách đều nhau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454" y="3352103"/>
            <a:ext cx="6975621" cy="2924995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263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70231" y="654133"/>
            <a:ext cx="393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TIA SỐ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200939" y="1402992"/>
            <a:ext cx="255181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Gợi ý làm tia số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638952" y="1929982"/>
            <a:ext cx="1222745" cy="950617"/>
            <a:chOff x="680484" y="2430536"/>
            <a:chExt cx="1222745" cy="950617"/>
          </a:xfrm>
        </p:grpSpPr>
        <p:sp>
          <p:nvSpPr>
            <p:cNvPr id="7" name="Rounded Rectangle 6"/>
            <p:cNvSpPr/>
            <p:nvPr/>
          </p:nvSpPr>
          <p:spPr>
            <a:xfrm>
              <a:off x="680484" y="2430536"/>
              <a:ext cx="1095153" cy="950617"/>
            </a:xfrm>
            <a:prstGeom prst="roundRect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80484" y="2721178"/>
              <a:ext cx="122274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Bước 3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34857" y="2274087"/>
            <a:ext cx="586917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Gắn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hoặc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viết số tương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ứng dưới mỗi vạch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948" y="3567028"/>
            <a:ext cx="10248766" cy="2046195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953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70231" y="654133"/>
            <a:ext cx="393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TIA SỐ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200939" y="1402992"/>
            <a:ext cx="255181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Gợi ý làm tia số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54101" y="4828547"/>
            <a:ext cx="1222745" cy="950617"/>
            <a:chOff x="680484" y="2430536"/>
            <a:chExt cx="1222745" cy="950617"/>
          </a:xfrm>
        </p:grpSpPr>
        <p:sp>
          <p:nvSpPr>
            <p:cNvPr id="7" name="Rounded Rectangle 6"/>
            <p:cNvSpPr/>
            <p:nvPr/>
          </p:nvSpPr>
          <p:spPr>
            <a:xfrm>
              <a:off x="680484" y="2430536"/>
              <a:ext cx="1095153" cy="950617"/>
            </a:xfrm>
            <a:prstGeom prst="roundRect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80484" y="2721178"/>
              <a:ext cx="122274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Bước 4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636336" y="4934523"/>
            <a:ext cx="599676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để hoàn thiện tia số bằng cách vẽ hình và tô màu em thích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233" y="2359941"/>
            <a:ext cx="9532531" cy="1901524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134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70231" y="654133"/>
            <a:ext cx="393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TIA SỐ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200938" y="1500720"/>
            <a:ext cx="484844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Kiểm tra và điều chỉnh sản phẩm theo các tiêu chí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581014" y="2212939"/>
            <a:ext cx="3806457" cy="3483835"/>
            <a:chOff x="680484" y="2430536"/>
            <a:chExt cx="1359450" cy="1021665"/>
          </a:xfrm>
        </p:grpSpPr>
        <p:sp>
          <p:nvSpPr>
            <p:cNvPr id="7" name="Rounded Rectangle 6"/>
            <p:cNvSpPr/>
            <p:nvPr/>
          </p:nvSpPr>
          <p:spPr>
            <a:xfrm>
              <a:off x="680484" y="2430536"/>
              <a:ext cx="1359450" cy="1021665"/>
            </a:xfrm>
            <a:prstGeom prst="roundRect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710863" y="2589941"/>
              <a:ext cx="1268313" cy="6318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-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Tia số có các vạch cách đều nhau, mỗi vạch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ứng với một số.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-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Các số dưới mỗi vạch được viết theo thứ tự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tăng dần, bắt đầu từ số 0.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-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Đảm bảo tính thẩm mĩ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.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41061" y="4801907"/>
            <a:ext cx="575543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bảo</a:t>
            </a:r>
            <a:r>
              <a:rPr lang="en-US" sz="2400" dirty="0">
                <a:solidFill>
                  <a:srgbClr val="FFC000">
                    <a:lumMod val="5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61" y="3028500"/>
            <a:ext cx="5599162" cy="1116906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Left-Right Arrow 1"/>
          <p:cNvSpPr/>
          <p:nvPr/>
        </p:nvSpPr>
        <p:spPr>
          <a:xfrm>
            <a:off x="6608135" y="3407600"/>
            <a:ext cx="818707" cy="552893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17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2140</TotalTime>
  <Words>996</Words>
  <Application>Microsoft Office PowerPoint</Application>
  <PresentationFormat>Widescreen</PresentationFormat>
  <Paragraphs>107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Calibri Light</vt:lpstr>
      <vt:lpstr>Calibri</vt:lpstr>
      <vt:lpstr>Roboto</vt:lpstr>
      <vt:lpstr>Arial</vt:lpstr>
      <vt:lpstr>Times New Roman</vt:lpstr>
      <vt:lpstr>Roboto Black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97</cp:revision>
  <dcterms:created xsi:type="dcterms:W3CDTF">2023-04-01T23:44:56Z</dcterms:created>
  <dcterms:modified xsi:type="dcterms:W3CDTF">2025-09-06T14:08:02Z</dcterms:modified>
</cp:coreProperties>
</file>