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696" r:id="rId3"/>
    <p:sldMasterId id="2147483708" r:id="rId4"/>
  </p:sldMasterIdLst>
  <p:notesMasterIdLst>
    <p:notesMasterId r:id="rId24"/>
  </p:notesMasterIdLst>
  <p:sldIdLst>
    <p:sldId id="358" r:id="rId5"/>
    <p:sldId id="521" r:id="rId6"/>
    <p:sldId id="333" r:id="rId7"/>
    <p:sldId id="334" r:id="rId8"/>
    <p:sldId id="547" r:id="rId9"/>
    <p:sldId id="336" r:id="rId10"/>
    <p:sldId id="337" r:id="rId11"/>
    <p:sldId id="338" r:id="rId12"/>
    <p:sldId id="311" r:id="rId13"/>
    <p:sldId id="335" r:id="rId14"/>
    <p:sldId id="523" r:id="rId15"/>
    <p:sldId id="524" r:id="rId16"/>
    <p:sldId id="548" r:id="rId17"/>
    <p:sldId id="550" r:id="rId18"/>
    <p:sldId id="549" r:id="rId19"/>
    <p:sldId id="542" r:id="rId20"/>
    <p:sldId id="302" r:id="rId21"/>
    <p:sldId id="551" r:id="rId22"/>
    <p:sldId id="5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712113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p:cNvPicPr>
            <a:picLocks noChangeAspect="1"/>
          </p:cNvPicPr>
          <p:nvPr userDrawn="1"/>
        </p:nvPicPr>
        <p:blipFill rotWithShape="1">
          <a:blip r:embed="rId2">
            <a:extLst>
              <a:ext uri="{28A0092B-C50C-407E-A947-70E740481C1C}">
                <a14:useLocalDpi xmlns:a14="http://schemas.microsoft.com/office/drawing/2010/main" val="0"/>
              </a:ext>
            </a:extLst>
          </a:blip>
          <a:srcRect b="7742"/>
          <a:stretch>
            <a:fillRect/>
          </a:stretch>
        </p:blipFill>
        <p:spPr>
          <a:xfrm>
            <a:off x="0" y="-1549400"/>
            <a:ext cx="12192000" cy="858239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9912" y="2103120"/>
            <a:ext cx="12192000" cy="475488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60.xml"/><Relationship Id="rId7"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4.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9/6/2025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solidFill>
                  <a:prstClr val="black">
                    <a:tint val="75000"/>
                  </a:prstClr>
                </a:solidFill>
              </a:rPr>
              <a:t>9/6/2025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svg"/><Relationship Id="rId18" Type="http://schemas.openxmlformats.org/officeDocument/2006/relationships/image" Target="../media/image16.png"/><Relationship Id="rId3" Type="http://schemas.openxmlformats.org/officeDocument/2006/relationships/image" Target="../media/image5.jpeg"/><Relationship Id="rId21" Type="http://schemas.openxmlformats.org/officeDocument/2006/relationships/image" Target="../media/image18.jpeg"/><Relationship Id="rId7" Type="http://schemas.openxmlformats.org/officeDocument/2006/relationships/image" Target="../media/image9.jpeg"/><Relationship Id="rId12" Type="http://schemas.openxmlformats.org/officeDocument/2006/relationships/image" Target="../media/image13.png"/><Relationship Id="rId17" Type="http://schemas.openxmlformats.org/officeDocument/2006/relationships/image" Target="../media/image23.svg"/><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26.svg"/><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21.svg"/><Relationship Id="rId23" Type="http://schemas.openxmlformats.org/officeDocument/2006/relationships/image" Target="../media/image20.png"/><Relationship Id="rId10" Type="http://schemas.openxmlformats.org/officeDocument/2006/relationships/image" Target="../media/image16.svg"/><Relationship Id="rId19"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4.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4.wdp"/><Relationship Id="rId18" Type="http://schemas.openxmlformats.org/officeDocument/2006/relationships/image" Target="../media/image61.png"/><Relationship Id="rId3" Type="http://schemas.openxmlformats.org/officeDocument/2006/relationships/image" Target="../media/image52.png"/><Relationship Id="rId7" Type="http://schemas.microsoft.com/office/2007/relationships/hdphoto" Target="../media/hdphoto1.wdp"/><Relationship Id="rId12" Type="http://schemas.openxmlformats.org/officeDocument/2006/relationships/image" Target="../media/image58.png"/><Relationship Id="rId17" Type="http://schemas.microsoft.com/office/2007/relationships/hdphoto" Target="../media/hdphoto6.wdp"/><Relationship Id="rId2" Type="http://schemas.openxmlformats.org/officeDocument/2006/relationships/image" Target="../media/image53.GIF"/><Relationship Id="rId16" Type="http://schemas.openxmlformats.org/officeDocument/2006/relationships/image" Target="../media/image60.png"/><Relationship Id="rId1" Type="http://schemas.openxmlformats.org/officeDocument/2006/relationships/slideLayout" Target="../slideLayouts/slideLayout58.xml"/><Relationship Id="rId6" Type="http://schemas.openxmlformats.org/officeDocument/2006/relationships/image" Target="../media/image55.png"/><Relationship Id="rId11" Type="http://schemas.microsoft.com/office/2007/relationships/hdphoto" Target="../media/hdphoto3.wdp"/><Relationship Id="rId5" Type="http://schemas.openxmlformats.org/officeDocument/2006/relationships/image" Target="../media/image65.svg"/><Relationship Id="rId15" Type="http://schemas.microsoft.com/office/2007/relationships/hdphoto" Target="../media/hdphoto5.wdp"/><Relationship Id="rId10" Type="http://schemas.openxmlformats.org/officeDocument/2006/relationships/image" Target="../media/image57.png"/><Relationship Id="rId19" Type="http://schemas.microsoft.com/office/2007/relationships/hdphoto" Target="../media/hdphoto7.wdp"/><Relationship Id="rId4" Type="http://schemas.openxmlformats.org/officeDocument/2006/relationships/image" Target="../media/image54.png"/><Relationship Id="rId9" Type="http://schemas.microsoft.com/office/2007/relationships/hdphoto" Target="../media/hdphoto2.wdp"/><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slide" Target="slide5.xml"/><Relationship Id="rId2" Type="http://schemas.openxmlformats.org/officeDocument/2006/relationships/image" Target="../media/image29.jpeg"/><Relationship Id="rId1" Type="http://schemas.openxmlformats.org/officeDocument/2006/relationships/slideLayout" Target="../slideLayouts/slideLayout4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8.GIF"/><Relationship Id="rId10" Type="http://schemas.openxmlformats.org/officeDocument/2006/relationships/slide" Target="slide6.xml"/><Relationship Id="rId4" Type="http://schemas.openxmlformats.org/officeDocument/2006/relationships/image" Target="../media/image29.jpe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28.GIF"/><Relationship Id="rId10" Type="http://schemas.openxmlformats.org/officeDocument/2006/relationships/slide" Target="slide7.xml"/><Relationship Id="rId4" Type="http://schemas.openxmlformats.org/officeDocument/2006/relationships/image" Target="../media/image29.jpe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28.GIF"/><Relationship Id="rId10" Type="http://schemas.openxmlformats.org/officeDocument/2006/relationships/slide" Target="slide8.xml"/><Relationship Id="rId4" Type="http://schemas.openxmlformats.org/officeDocument/2006/relationships/image" Target="../media/image29.jpe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image" Target="../media/image28.GIF"/><Relationship Id="rId10"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p:cNvPicPr>
            <a:picLocks noChangeAspect="1"/>
          </p:cNvPicPr>
          <p:nvPr/>
        </p:nvPicPr>
        <p:blipFill>
          <a:blip r:embed="rId24"/>
          <a:stretch>
            <a:fillRect/>
          </a:stretch>
        </p:blipFill>
        <p:spPr>
          <a:xfrm>
            <a:off x="1224577" y="659668"/>
            <a:ext cx="1896020" cy="1072989"/>
          </a:xfrm>
          <a:prstGeom prst="rect">
            <a:avLst/>
          </a:prstGeom>
        </p:spPr>
      </p:pic>
      <p:pic>
        <p:nvPicPr>
          <p:cNvPr id="17" name="Picture 16"/>
          <p:cNvPicPr>
            <a:picLocks noChangeAspect="1"/>
          </p:cNvPicPr>
          <p:nvPr/>
        </p:nvPicPr>
        <p:blipFill>
          <a:blip r:embed="rId25"/>
          <a:stretch>
            <a:fillRect/>
          </a:stretch>
        </p:blipFill>
        <p:spPr>
          <a:xfrm>
            <a:off x="4721233" y="3938849"/>
            <a:ext cx="2749534"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724400" y="1572082"/>
            <a:ext cx="5600700" cy="3046988"/>
          </a:xfrm>
          <a:prstGeom prst="rect">
            <a:avLst/>
          </a:prstGeom>
          <a:noFill/>
        </p:spPr>
        <p:txBody>
          <a:bodyPr wrap="square" rtlCol="0">
            <a:spAutoFit/>
          </a:bodyPr>
          <a:lstStyle/>
          <a:p>
            <a:pPr algn="ctr" defTabSz="609600"/>
            <a:r>
              <a:rPr lang="en-US" sz="4800" b="1" dirty="0">
                <a:solidFill>
                  <a:srgbClr val="002060"/>
                </a:solidFill>
                <a:latin typeface="Cambria" panose="02040503050406030204" pitchFamily="18" charset="0"/>
                <a:ea typeface="Cambria" panose="02040503050406030204" pitchFamily="18" charset="0"/>
              </a:rPr>
              <a:t>3.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huy</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ca </a:t>
            </a:r>
            <a:r>
              <a:rPr lang="en-US" sz="4800" b="1" dirty="0" err="1">
                <a:solidFill>
                  <a:srgbClr val="002060"/>
                </a:solidFill>
                <a:latin typeface="Cambria" panose="02040503050406030204" pitchFamily="18" charset="0"/>
                <a:ea typeface="Cambria" panose="02040503050406030204" pitchFamily="18" charset="0"/>
              </a:rPr>
              <a:t>Cộng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hoà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xã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hội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nghĩa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Việt</a:t>
            </a:r>
            <a:r>
              <a:rPr lang="en-US" sz="4800" b="1" dirty="0">
                <a:solidFill>
                  <a:srgbClr val="002060"/>
                </a:solidFill>
                <a:latin typeface="Cambria" panose="02040503050406030204" pitchFamily="18" charset="0"/>
                <a:ea typeface="Cambria" panose="02040503050406030204" pitchFamily="18" charset="0"/>
              </a:rPr>
              <a:t> Nam</a:t>
            </a:r>
            <a:endParaRPr lang="en-US" sz="88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7" name="TextBox 6"/>
          <p:cNvSpPr txBox="1"/>
          <p:nvPr/>
        </p:nvSpPr>
        <p:spPr>
          <a:xfrm>
            <a:off x="944244" y="446286"/>
            <a:ext cx="10085706" cy="1569660"/>
          </a:xfrm>
          <a:prstGeom prst="rect">
            <a:avLst/>
          </a:prstGeom>
          <a:noFill/>
        </p:spPr>
        <p:txBody>
          <a:bodyPr wrap="square" rtlCol="0">
            <a:spAutoFit/>
          </a:bodyPr>
          <a:lstStyle/>
          <a:p>
            <a:pPr algn="just" defTabSz="609600"/>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5, 6, em hãy nêu ý nghĩa của Quốc kì, Quốc huy, Quốc ca nước Cộng hoà xã hội chủ nghĩa Việt Nam.</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1081087" y="2614612"/>
            <a:ext cx="4319588" cy="3504976"/>
          </a:xfrm>
          <a:prstGeom prst="rect">
            <a:avLst/>
          </a:prstGeom>
        </p:spPr>
      </p:pic>
      <p:pic>
        <p:nvPicPr>
          <p:cNvPr id="9" name="Picture 8"/>
          <p:cNvPicPr>
            <a:picLocks noChangeAspect="1"/>
          </p:cNvPicPr>
          <p:nvPr/>
        </p:nvPicPr>
        <p:blipFill>
          <a:blip r:embed="rId4"/>
          <a:stretch>
            <a:fillRect/>
          </a:stretch>
        </p:blipFill>
        <p:spPr>
          <a:xfrm>
            <a:off x="7277100" y="2428875"/>
            <a:ext cx="3051526" cy="360997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en-US" sz="1200">
              <a:solidFill>
                <a:prstClr val="white"/>
              </a:solidFill>
              <a:latin typeface="Calibri" panose="020F0502020204030204"/>
            </a:endParaRPr>
          </a:p>
        </p:txBody>
      </p:sp>
      <p:pic>
        <p:nvPicPr>
          <p:cNvPr id="3" name="Picture 2"/>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p:cNvCxnSpPr>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kì nước Cộng hoà xã hội chủ nghĩa Việt Nam hình chữ nhật, chiều rộng bằng hai phần ba chiều dài</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p:cNvCxnSpPr>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ở giữa có ngôi sao vàng năm cánh.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0" name="Straight Connector 19"/>
          <p:cNvCxnSpPr>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tượng trưng cho cách mạng, màu vàng tượng trưng cho dân tộc Việt Nam.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4" name="Straight Connector 23"/>
          <p:cNvCxnSpPr>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Năm cánh sao tượng trưng cho năm tầng lớp: trí thức, nông dân, công nhân, thương nhân, binh sĩ cùng đoàn kết trong đại gia đình các dân tộc Việt Nam.</a:t>
            </a:r>
            <a:endParaRPr lang="en-US" sz="2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p:cNvCxnSpPr>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Q</a:t>
            </a:r>
            <a:r>
              <a:rPr lang="vi-VN" sz="2400" b="1" dirty="0">
                <a:solidFill>
                  <a:schemeClr val="bg1"/>
                </a:solidFill>
                <a:latin typeface="Cambria" panose="02040503050406030204" pitchFamily="18" charset="0"/>
                <a:ea typeface="Cambria" panose="02040503050406030204" pitchFamily="18" charset="0"/>
              </a:rPr>
              <a:t>uốc huy nước Cộng hoà xã hội chủ nghĩa Việt Nam hình tròn, nền đỏ</a:t>
            </a:r>
            <a:endParaRPr lang="en-US" sz="2400" b="1" dirty="0">
              <a:solidFill>
                <a:schemeClr val="bg1"/>
              </a:solidFill>
              <a:latin typeface="Cambria" panose="02040503050406030204" pitchFamily="18" charset="0"/>
              <a:ea typeface="Cambria" panose="02040503050406030204" pitchFamily="18" charset="0"/>
            </a:endParaRPr>
          </a:p>
        </p:txBody>
      </p:sp>
      <p:cxnSp>
        <p:nvCxnSpPr>
          <p:cNvPr id="11" name="Straight Connector 10"/>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Ở</a:t>
            </a:r>
            <a:r>
              <a:rPr lang="vi-VN" sz="2000" b="1" dirty="0">
                <a:solidFill>
                  <a:schemeClr val="bg1"/>
                </a:solidFill>
                <a:latin typeface="Cambria" panose="02040503050406030204" pitchFamily="18" charset="0"/>
                <a:ea typeface="Cambria" panose="02040503050406030204" pitchFamily="18" charset="0"/>
              </a:rPr>
              <a:t> giữa có ngôi sao vàng năm cánh, xung quanh có bông lúa, ở dưới có nửa bánh xe răng và dòng chữ Cộng hoà xã hội chủ nghĩa Việt Nam.</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Trong đó, hình ảnh bông lúa vàng bao quanh tượng trưng cho nông nghiệp; bánh xe tượng trưng cho công nghiệp.</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5" name="Straight Connector 14"/>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huy thể hiện khát vọng về một nền hoà bình, độc lập, tự do và về một nước Việt Nam phát triển thịnh vượng, sánh vai cùng các quốc gia trên thế giới.</a:t>
            </a:r>
            <a:endParaRPr lang="en-US" sz="2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ÀO CỜ  Quốc ca có lời  chuẩn_720pF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98182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nước Cộng hoà xã hội chủ nghĩa Việt Nam là nhạc và lời của bài Tiến quân ca</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cxnSp>
        <p:nvCxnSpPr>
          <p:cNvPr id="7" name="Straight Connector 6"/>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thể hiện sự hi sinh to lớn, chiến thắng vinh quang của thế hệ đi trước; đồng thời, cũng thể hiện khát vọng độc lập, tự do và phát triển của Việt Nam.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266738" y="806712"/>
            <a:ext cx="7773074"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p:cNvSpPr txBox="1"/>
          <p:nvPr/>
        </p:nvSpPr>
        <p:spPr>
          <a:xfrm>
            <a:off x="332510" y="1122402"/>
            <a:ext cx="3285761" cy="3785652"/>
          </a:xfrm>
          <a:prstGeom prst="rect">
            <a:avLst/>
          </a:prstGeom>
          <a:noFill/>
        </p:spPr>
        <p:txBody>
          <a:bodyPr wrap="square" rtlCol="0">
            <a:spAutoFit/>
          </a:bodyPr>
          <a:lstStyle/>
          <a:p>
            <a:pPr lvl="0" algn="ctr"/>
            <a:r>
              <a:rPr lang="vi-VN"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trên bản đồ hành chính Việt Nam 5 thành phố trực thuộc Trung ương, quần đảo Trường Sa và quần đảo Hoàng Sa.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310743" y="154379"/>
            <a:ext cx="7742711" cy="629392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19735" y="0"/>
            <a:ext cx="12954635" cy="7010400"/>
            <a:chOff x="-419735" y="0"/>
            <a:chExt cx="12954635" cy="7010400"/>
          </a:xfrm>
        </p:grpSpPr>
        <p:sp>
          <p:nvSpPr>
            <p:cNvPr id="35" name="Rectangle 34"/>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67363">
            <a:off x="6304786" y="-205523"/>
            <a:ext cx="6054713" cy="3078033"/>
          </a:xfrm>
          <a:prstGeom prst="rect">
            <a:avLst/>
          </a:prstGeom>
        </p:spPr>
      </p:pic>
      <p:sp>
        <p:nvSpPr>
          <p:cNvPr id="11" name="TextBox 10"/>
          <p:cNvSpPr txBox="1"/>
          <p:nvPr/>
        </p:nvSpPr>
        <p:spPr>
          <a:xfrm rot="643459">
            <a:off x="6859597" y="509627"/>
            <a:ext cx="4799981" cy="1815882"/>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vi-VN"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5 thành phố trực thuộc Trung ương là Hà Nội, Hải Phòng, Đà Nẵng, Thành phố Hồ Chí Minh và Cần Thơ.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316897" y="2762930"/>
            <a:ext cx="1190625" cy="752475"/>
          </a:xfrm>
          <a:prstGeom prst="rect">
            <a:avLst/>
          </a:prstGeom>
        </p:spPr>
      </p:pic>
      <p:pic>
        <p:nvPicPr>
          <p:cNvPr id="6" name="Picture 5"/>
          <p:cNvPicPr>
            <a:picLocks noChangeAspect="1"/>
          </p:cNvPicPr>
          <p:nvPr/>
        </p:nvPicPr>
        <p:blipFill>
          <a:blip r:embed="rId18">
            <a:extLst>
              <a:ext uri="{BEBA8EAE-BF5A-486C-A8C5-ECC9F3942E4B}">
                <a14:imgProps xmlns:a14="http://schemas.microsoft.com/office/drawing/2010/main">
                  <a14:imgLayer r:embed="rId19">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524429" y="4683956"/>
            <a:ext cx="2343150" cy="1962150"/>
          </a:xfrm>
          <a:prstGeom prst="rect">
            <a:avLst/>
          </a:prstGeom>
        </p:spPr>
      </p:pic>
      <p:pic>
        <p:nvPicPr>
          <p:cNvPr id="7" name="Graphic 6"/>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67363">
            <a:off x="5970489" y="2822814"/>
            <a:ext cx="6054713" cy="3078033"/>
          </a:xfrm>
          <a:prstGeom prst="rect">
            <a:avLst/>
          </a:prstGeom>
        </p:spPr>
      </p:pic>
      <p:sp>
        <p:nvSpPr>
          <p:cNvPr id="8" name="TextBox 7"/>
          <p:cNvSpPr txBox="1"/>
          <p:nvPr/>
        </p:nvSpPr>
        <p:spPr>
          <a:xfrm rot="643459">
            <a:off x="6525300" y="3537964"/>
            <a:ext cx="4799981" cy="1815882"/>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Huyện đảo Hoàng Sa trực thuộc thành phố Đà Nẵng; huyện đảo Trường Sa trực thuộc tỉnh Khánh Hòa.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53" presetClass="entr" presetSubtype="16"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557497" y="778137"/>
            <a:ext cx="6486706"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4168664" y="1051354"/>
            <a:ext cx="5492972" cy="47552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671" b="19990"/>
          <a:stretch>
            <a:fillRect/>
          </a:stretch>
        </p:blipFill>
        <p:spPr>
          <a:xfrm>
            <a:off x="0" y="0"/>
            <a:ext cx="12477750" cy="7372349"/>
          </a:xfrm>
          <a:prstGeom prst="rect">
            <a:avLst/>
          </a:prstGeom>
        </p:spPr>
      </p:pic>
      <p:pic>
        <p:nvPicPr>
          <p:cNvPr id="7" name="ngd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671673" y="862266"/>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04853" y="1184568"/>
            <a:ext cx="1148089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VƯỢT CHƯỚNG NGẠI VẬT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p:cNvGrpSpPr/>
            <p:nvPr/>
          </p:nvGrpSpPr>
          <p:grpSpPr>
            <a:xfrm>
              <a:off x="152400" y="158974"/>
              <a:ext cx="24384000" cy="6851394"/>
              <a:chOff x="-19812000" y="181103"/>
              <a:chExt cx="24384000" cy="6851394"/>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690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227872"/>
            <a:ext cx="4683803" cy="7996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Campuchia</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Hàn</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Quốc</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536121" y="55077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solidFill>
                  <a:prstClr val="white"/>
                </a:solidFill>
                <a:latin typeface="Cambria" panose="02040503050406030204" pitchFamily="18" charset="0"/>
                <a:ea typeface="Cambria" panose="02040503050406030204" pitchFamily="18" charset="0"/>
              </a:rPr>
              <a:t>D. Trung </a:t>
            </a:r>
            <a:r>
              <a:rPr lang="en-US" sz="2800" dirty="0" err="1">
                <a:solidFill>
                  <a:prstClr val="white"/>
                </a:solidFill>
                <a:latin typeface="Cambria" panose="02040503050406030204" pitchFamily="18" charset="0"/>
                <a:ea typeface="Cambria" panose="02040503050406030204" pitchFamily="18" charset="0"/>
              </a:rPr>
              <a:t>quốc</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Thái Lan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Thái Lan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83845" y="673091"/>
            <a:ext cx="1023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lang="en-US" sz="3200" dirty="0" err="1">
                <a:solidFill>
                  <a:prstClr val="white"/>
                </a:solidFill>
                <a:latin typeface="Cambria" panose="02040503050406030204" pitchFamily="18" charset="0"/>
                <a:ea typeface="Cambria" panose="02040503050406030204" pitchFamily="18" charset="0"/>
              </a:rPr>
              <a:t>Trên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đất</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liền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nước</a:t>
            </a:r>
            <a:r>
              <a:rPr lang="en-US" sz="3200" dirty="0">
                <a:solidFill>
                  <a:prstClr val="white"/>
                </a:solidFill>
                <a:latin typeface="Cambria" panose="02040503050406030204" pitchFamily="18" charset="0"/>
                <a:ea typeface="Cambria" panose="02040503050406030204" pitchFamily="18" charset="0"/>
              </a:rPr>
              <a:t> ta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chung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biên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giới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với</a:t>
            </a:r>
            <a:r>
              <a:rPr lang="en-US" sz="3200" dirty="0">
                <a:solidFill>
                  <a:prstClr val="white"/>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3.33333E-6 4.81481E-6 L -1 4.81481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19" name="Rectangle 18"/>
          <p:cNvSpPr/>
          <p:nvPr/>
        </p:nvSpPr>
        <p:spPr>
          <a:xfrm>
            <a:off x="719073" y="552709"/>
            <a:ext cx="10500851" cy="16965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5725" y="555490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5</a:t>
            </a: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6</a:t>
            </a:r>
          </a:p>
        </p:txBody>
      </p:sp>
      <p:sp>
        <p:nvSpPr>
          <p:cNvPr id="22" name="Rectangle 21"/>
          <p:cNvSpPr/>
          <p:nvPr/>
        </p:nvSpPr>
        <p:spPr>
          <a:xfrm>
            <a:off x="6639418" y="45095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lang="en-US" sz="2800" noProof="0" dirty="0">
                <a:solidFill>
                  <a:prstClr val="white"/>
                </a:solidFill>
                <a:latin typeface="Cambria" panose="02040503050406030204" pitchFamily="18" charset="0"/>
                <a:ea typeface="Cambria" panose="02040503050406030204" pitchFamily="18" charset="0"/>
              </a:rPr>
              <a:t>3</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383093" y="42837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336765" y="519605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792442" y="786831"/>
            <a:ext cx="87420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bao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nhiêu</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phố</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thuộc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trung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ương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6.25E-7 1.11111E-6 L -1 1.1111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25E-7 2.22222E-6 L -1 2.22222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19" name="Rectangle 18"/>
          <p:cNvSpPr/>
          <p:nvPr/>
        </p:nvSpPr>
        <p:spPr>
          <a:xfrm>
            <a:off x="821040" y="265374"/>
            <a:ext cx="10500851" cy="26214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365572" y="58832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lang="en-US" altLang="en-US" sz="2800" b="1" dirty="0" err="1">
                <a:solidFill>
                  <a:prstClr val="white"/>
                </a:solidFill>
                <a:latin typeface="Cambria" panose="02040503050406030204" pitchFamily="18" charset="0"/>
                <a:ea typeface="Cambria" panose="02040503050406030204" pitchFamily="18" charset="0"/>
              </a:rPr>
              <a:t>Điện</a:t>
            </a:r>
            <a:r>
              <a:rPr lang="en-US" altLang="en-US" sz="2800" b="1" dirty="0">
                <a:solidFill>
                  <a:prstClr val="white"/>
                </a:solidFill>
                <a:latin typeface="Cambria" panose="02040503050406030204" pitchFamily="18" charset="0"/>
                <a:ea typeface="Cambria" panose="02040503050406030204" pitchFamily="18" charset="0"/>
              </a:rPr>
              <a:t> </a:t>
            </a:r>
            <a:r>
              <a:rPr lang="en-US" altLang="en-US" sz="2800" b="1" dirty="0" err="1">
                <a:solidFill>
                  <a:prstClr val="white"/>
                </a:solidFill>
                <a:latin typeface="Cambria" panose="02040503050406030204" pitchFamily="18" charset="0"/>
                <a:ea typeface="Cambria" panose="02040503050406030204" pitchFamily="18" charset="0"/>
              </a:rPr>
              <a:t>Biên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531310" y="3837713"/>
            <a:ext cx="4683803" cy="12024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Cao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821040" y="5279195"/>
            <a:ext cx="4683803" cy="13930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Sơn</a:t>
            </a:r>
            <a:r>
              <a:rPr kumimoji="0" lang="en-US" altLang="en-US" sz="2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La</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55568" y="3704904"/>
            <a:ext cx="4683803" cy="1416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alt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Cai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816341" y="55456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396511" y="42098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369283" y="549494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417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Tây</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ở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tỉnh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4.58333E-6 3.7037E-6 L -1 3.7037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574"/>
            <a:ext cx="24384000" cy="6851394"/>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pic>
        <p:nvPicPr>
          <p:cNvPr id="8" name="ng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19" name="Rectangle 18"/>
          <p:cNvSpPr/>
          <p:nvPr/>
        </p:nvSpPr>
        <p:spPr>
          <a:xfrm>
            <a:off x="815743" y="537624"/>
            <a:ext cx="10500851" cy="19451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3013776"/>
            <a:ext cx="4683803" cy="19038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C.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1</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1" name="Rectangle 20"/>
          <p:cNvSpPr/>
          <p:nvPr/>
        </p:nvSpPr>
        <p:spPr>
          <a:xfrm>
            <a:off x="741294" y="5032266"/>
            <a:ext cx="4683803" cy="18022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B. </a:t>
            </a:r>
            <a:r>
              <a:rPr lang="vi-VN" altLang="en-US" sz="2800" dirty="0">
                <a:solidFill>
                  <a:prstClr val="white"/>
                </a:solidFill>
                <a:latin typeface="Cambria" panose="02040503050406030204" pitchFamily="18" charset="0"/>
                <a:ea typeface="Cambria" panose="02040503050406030204" pitchFamily="18" charset="0"/>
              </a:rPr>
              <a:t>hơn 3</a:t>
            </a:r>
            <a:r>
              <a:rPr lang="en-US" altLang="en-US" sz="2800" dirty="0">
                <a:solidFill>
                  <a:prstClr val="white"/>
                </a:solidFill>
                <a:latin typeface="Cambria" panose="02040503050406030204" pitchFamily="18" charset="0"/>
                <a:ea typeface="Cambria" panose="02040503050406030204" pitchFamily="18" charset="0"/>
              </a:rPr>
              <a:t>41</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2" name="Rectangle 21"/>
          <p:cNvSpPr/>
          <p:nvPr/>
        </p:nvSpPr>
        <p:spPr>
          <a:xfrm>
            <a:off x="6536121" y="5120302"/>
            <a:ext cx="4683803" cy="1610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D.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3</a:t>
            </a:r>
            <a:r>
              <a:rPr lang="vi-VN" altLang="en-US" sz="2800" dirty="0">
                <a:solidFill>
                  <a:prstClr val="white"/>
                </a:solidFill>
                <a:latin typeface="Cambria" panose="02040503050406030204" pitchFamily="18" charset="0"/>
                <a:ea typeface="Cambria" panose="02040503050406030204" pitchFamily="18" charset="0"/>
              </a:rPr>
              <a:t> nghìn km²</a:t>
            </a:r>
            <a:endParaRPr lang="en-US" sz="2800" dirty="0">
              <a:solidFill>
                <a:prstClr val="white"/>
              </a:solidFill>
              <a:latin typeface="Cambria" panose="02040503050406030204" pitchFamily="18" charset="0"/>
              <a:ea typeface="Cambria" panose="02040503050406030204" pitchFamily="18" charset="0"/>
            </a:endParaRPr>
          </a:p>
        </p:txBody>
      </p:sp>
      <p:sp>
        <p:nvSpPr>
          <p:cNvPr id="23" name="Rectangle 22"/>
          <p:cNvSpPr/>
          <p:nvPr/>
        </p:nvSpPr>
        <p:spPr>
          <a:xfrm>
            <a:off x="719073" y="2711274"/>
            <a:ext cx="4683803" cy="20004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A. </a:t>
            </a:r>
            <a:r>
              <a:rPr lang="vi-VN" altLang="en-US" sz="2800" dirty="0">
                <a:solidFill>
                  <a:prstClr val="white"/>
                </a:solidFill>
                <a:latin typeface="Cambria" panose="02040503050406030204" pitchFamily="18" charset="0"/>
                <a:ea typeface="Cambria" panose="02040503050406030204" pitchFamily="18" charset="0"/>
              </a:rPr>
              <a:t>hơn 33</a:t>
            </a:r>
            <a:r>
              <a:rPr lang="en-US" altLang="en-US" sz="2800" dirty="0">
                <a:solidFill>
                  <a:prstClr val="white"/>
                </a:solidFill>
                <a:latin typeface="Cambria" panose="02040503050406030204" pitchFamily="18" charset="0"/>
                <a:ea typeface="Cambria" panose="02040503050406030204" pitchFamily="18" charset="0"/>
              </a:rPr>
              <a:t>2</a:t>
            </a:r>
            <a:r>
              <a:rPr lang="vi-VN" altLang="en-US" sz="2800" dirty="0">
                <a:solidFill>
                  <a:prstClr val="white"/>
                </a:solidFill>
                <a:latin typeface="Cambria" panose="02040503050406030204" pitchFamily="18" charset="0"/>
                <a:ea typeface="Cambria" panose="02040503050406030204" pitchFamily="18" charset="0"/>
              </a:rPr>
              <a:t> nghìn km²</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200" y="632930"/>
            <a:ext cx="10515600" cy="584775"/>
          </a:xfrm>
          <a:prstGeom prst="rect">
            <a:avLst/>
          </a:prstGeom>
          <a:noFill/>
        </p:spPr>
        <p:txBody>
          <a:bodyPr wrap="square" rtlCol="0">
            <a:spAutoFit/>
          </a:bodyPr>
          <a:lstStyle/>
          <a:p>
            <a:pPr lvl="0"/>
            <a:r>
              <a:rPr lang="en-US" sz="3200" dirty="0">
                <a:solidFill>
                  <a:prstClr val="white"/>
                </a:solidFill>
                <a:latin typeface="Cambria" panose="02040503050406030204" pitchFamily="18" charset="0"/>
                <a:ea typeface="Cambria" panose="02040503050406030204" pitchFamily="18" charset="0"/>
              </a:rPr>
              <a:t>4. </a:t>
            </a:r>
            <a:r>
              <a:rPr lang="vi-VN" sz="3200" dirty="0">
                <a:solidFill>
                  <a:prstClr val="white"/>
                </a:solidFill>
                <a:latin typeface="Cambria" panose="02040503050406030204" pitchFamily="18" charset="0"/>
                <a:ea typeface="Cambria" panose="02040503050406030204" pitchFamily="18" charset="0"/>
              </a:rPr>
              <a:t>Vùng đất của nước ta</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diện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tích</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khoảng</a:t>
            </a:r>
            <a:r>
              <a:rPr lang="en-US" sz="3200" dirty="0">
                <a:solidFill>
                  <a:prstClr val="white"/>
                </a:solidFill>
                <a:latin typeface="Cambria" panose="02040503050406030204" pitchFamily="18" charset="0"/>
                <a:ea typeface="Cambria" panose="02040503050406030204" pitchFamily="18" charset="0"/>
              </a:rPr>
              <a:t> bao </a:t>
            </a:r>
            <a:r>
              <a:rPr lang="en-US" sz="3200" dirty="0" err="1">
                <a:solidFill>
                  <a:prstClr val="white"/>
                </a:solidFill>
                <a:latin typeface="Cambria" panose="02040503050406030204" pitchFamily="18" charset="0"/>
                <a:ea typeface="Cambria" panose="02040503050406030204" pitchFamily="18" charset="0"/>
              </a:rPr>
              <a:t>nhiêu</a:t>
            </a:r>
            <a:r>
              <a:rPr lang="en-US" sz="3200" dirty="0">
                <a:solidFill>
                  <a:prstClr val="white"/>
                </a:solidFill>
                <a:latin typeface="Cambria" panose="02040503050406030204" pitchFamily="18" charset="0"/>
                <a:ea typeface="Cambria" panose="02040503050406030204" pitchFamily="18" charset="0"/>
              </a:rPr>
              <a:t>?</a:t>
            </a:r>
            <a:r>
              <a:rPr lang="vi-VN" sz="3200" dirty="0">
                <a:solidFill>
                  <a:prstClr val="white"/>
                </a:solidFill>
                <a:latin typeface="Cambria" panose="02040503050406030204" pitchFamily="18" charset="0"/>
                <a:ea typeface="Cambria" panose="02040503050406030204" pitchFamily="18" charset="0"/>
              </a:rPr>
              <a:t> </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3.125E-6 1.48148E-6 L -1 1.48148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1.875E-6 1.11022E-16 L -1 1.11022E-1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31186" y="523311"/>
            <a:ext cx="8811819" cy="5505380"/>
          </a:xfrm>
          <a:prstGeom prst="rect">
            <a:avLst/>
          </a:prstGeom>
        </p:spPr>
      </p:pic>
      <p:pic>
        <p:nvPicPr>
          <p:cNvPr id="79" name="Picture 78"/>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p:cNvGrpSpPr/>
          <p:nvPr/>
        </p:nvGrpSpPr>
        <p:grpSpPr>
          <a:xfrm>
            <a:off x="2576237" y="914401"/>
            <a:ext cx="157328" cy="1352193"/>
            <a:chOff x="2321768" y="534746"/>
            <a:chExt cx="157328" cy="1352193"/>
          </a:xfrm>
        </p:grpSpPr>
        <p:sp>
          <p:nvSpPr>
            <p:cNvPr id="85" name="Oval 84"/>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6" name="Oval 85"/>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7" name="Oval 86"/>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8" name="Oval 87"/>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89" name="Oval 88"/>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0" name="Oval 89"/>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1" name="Group 90"/>
          <p:cNvGrpSpPr/>
          <p:nvPr/>
        </p:nvGrpSpPr>
        <p:grpSpPr>
          <a:xfrm>
            <a:off x="3078360" y="5593598"/>
            <a:ext cx="2556170" cy="163938"/>
            <a:chOff x="2539914" y="279400"/>
            <a:chExt cx="2556170" cy="163938"/>
          </a:xfrm>
        </p:grpSpPr>
        <p:grpSp>
          <p:nvGrpSpPr>
            <p:cNvPr id="92" name="Group 91"/>
            <p:cNvGrpSpPr/>
            <p:nvPr/>
          </p:nvGrpSpPr>
          <p:grpSpPr>
            <a:xfrm rot="16200000">
              <a:off x="3498539" y="-679225"/>
              <a:ext cx="157328" cy="2074578"/>
              <a:chOff x="2321768" y="293951"/>
              <a:chExt cx="157328" cy="2074578"/>
            </a:xfrm>
          </p:grpSpPr>
          <p:sp>
            <p:nvSpPr>
              <p:cNvPr id="96" name="Oval 9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7" name="Oval 9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8" name="Oval 9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9" name="Oval 98"/>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0" name="Oval 99"/>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1" name="Oval 100"/>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2" name="Oval 101"/>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3" name="Oval 102"/>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04" name="Oval 103"/>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93" name="Group 92"/>
            <p:cNvGrpSpPr/>
            <p:nvPr/>
          </p:nvGrpSpPr>
          <p:grpSpPr>
            <a:xfrm rot="16200000">
              <a:off x="4822914" y="170167"/>
              <a:ext cx="157328" cy="389013"/>
              <a:chOff x="2321768" y="293951"/>
              <a:chExt cx="157328" cy="389013"/>
            </a:xfrm>
          </p:grpSpPr>
          <p:sp>
            <p:nvSpPr>
              <p:cNvPr id="94" name="Oval 9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95" name="Oval 9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grpSp>
        <p:nvGrpSpPr>
          <p:cNvPr id="105" name="Group 104"/>
          <p:cNvGrpSpPr/>
          <p:nvPr/>
        </p:nvGrpSpPr>
        <p:grpSpPr>
          <a:xfrm>
            <a:off x="8006028" y="737019"/>
            <a:ext cx="2556165" cy="163940"/>
            <a:chOff x="3984687" y="279398"/>
            <a:chExt cx="2556165" cy="163940"/>
          </a:xfrm>
        </p:grpSpPr>
        <p:grpSp>
          <p:nvGrpSpPr>
            <p:cNvPr id="106" name="Group 105"/>
            <p:cNvGrpSpPr/>
            <p:nvPr/>
          </p:nvGrpSpPr>
          <p:grpSpPr>
            <a:xfrm rot="16200000">
              <a:off x="4220927" y="43158"/>
              <a:ext cx="157328" cy="629808"/>
              <a:chOff x="2321768" y="1738721"/>
              <a:chExt cx="157328" cy="629808"/>
            </a:xfrm>
          </p:grpSpPr>
          <p:sp>
            <p:nvSpPr>
              <p:cNvPr id="116" name="Oval 115"/>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7" name="Oval 116"/>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8" name="Oval 117"/>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nvGrpSpPr>
            <p:cNvPr id="107" name="Group 106"/>
            <p:cNvGrpSpPr/>
            <p:nvPr/>
          </p:nvGrpSpPr>
          <p:grpSpPr>
            <a:xfrm rot="16200000">
              <a:off x="5545297" y="-552218"/>
              <a:ext cx="157328" cy="1833783"/>
              <a:chOff x="2321768" y="293951"/>
              <a:chExt cx="157328" cy="1833783"/>
            </a:xfrm>
          </p:grpSpPr>
          <p:sp>
            <p:nvSpPr>
              <p:cNvPr id="108" name="Oval 107"/>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09" name="Oval 108"/>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0" name="Oval 109"/>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1" name="Oval 110"/>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2" name="Oval 111"/>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3" name="Oval 112"/>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4" name="Oval 113"/>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sp>
            <p:nvSpPr>
              <p:cNvPr id="115" name="Oval 114"/>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srgbClr val="FFC000"/>
                  </a:solidFill>
                  <a:latin typeface="#9Slide05 Kathya" panose="02000000000000000000" pitchFamily="2" charset="0"/>
                </a:endParaRPr>
              </a:p>
            </p:txBody>
          </p:sp>
        </p:grpSp>
      </p:grpSp>
      <p:grpSp>
        <p:nvGrpSpPr>
          <p:cNvPr id="119" name="Group 118"/>
          <p:cNvGrpSpPr/>
          <p:nvPr/>
        </p:nvGrpSpPr>
        <p:grpSpPr>
          <a:xfrm rot="5400000">
            <a:off x="9249913" y="3951510"/>
            <a:ext cx="3037757" cy="163938"/>
            <a:chOff x="3743890" y="279399"/>
            <a:chExt cx="3037757" cy="163938"/>
          </a:xfrm>
        </p:grpSpPr>
        <p:grpSp>
          <p:nvGrpSpPr>
            <p:cNvPr id="120" name="Group 119"/>
            <p:cNvGrpSpPr/>
            <p:nvPr/>
          </p:nvGrpSpPr>
          <p:grpSpPr>
            <a:xfrm rot="16200000">
              <a:off x="4100528" y="-77239"/>
              <a:ext cx="157328" cy="870603"/>
              <a:chOff x="2321768" y="1497926"/>
              <a:chExt cx="157328" cy="870603"/>
            </a:xfrm>
          </p:grpSpPr>
          <p:sp>
            <p:nvSpPr>
              <p:cNvPr id="131" name="Oval 130"/>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2" name="Oval 131"/>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3" name="Oval 132"/>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4" name="Oval 133"/>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nvGrpSpPr>
            <p:cNvPr id="121" name="Group 120"/>
            <p:cNvGrpSpPr/>
            <p:nvPr/>
          </p:nvGrpSpPr>
          <p:grpSpPr>
            <a:xfrm rot="16200000">
              <a:off x="5665694" y="-672616"/>
              <a:ext cx="157328" cy="2074578"/>
              <a:chOff x="2321768" y="293951"/>
              <a:chExt cx="157328" cy="2074578"/>
            </a:xfrm>
          </p:grpSpPr>
          <p:sp>
            <p:nvSpPr>
              <p:cNvPr id="122" name="Oval 121"/>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3" name="Oval 122"/>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4" name="Oval 123"/>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5" name="Oval 124"/>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6" name="Oval 125"/>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7" name="Oval 126"/>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8" name="Oval 127"/>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29" name="Oval 128"/>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sp>
            <p:nvSpPr>
              <p:cNvPr id="130" name="Oval 129"/>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9Slide05 Kathya" panose="02000000000000000000" pitchFamily="2" charset="0"/>
                </a:endParaRPr>
              </a:p>
            </p:txBody>
          </p:sp>
        </p:grpSp>
      </p:grpSp>
      <p:pic>
        <p:nvPicPr>
          <p:cNvPr id="136" name="Picture 135"/>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p:cNvSpPr txBox="1"/>
          <p:nvPr/>
        </p:nvSpPr>
        <p:spPr>
          <a:xfrm>
            <a:off x="3706284" y="8536984"/>
            <a:ext cx="6781800" cy="276999"/>
          </a:xfrm>
          <a:prstGeom prst="rect">
            <a:avLst/>
          </a:prstGeom>
          <a:noFill/>
        </p:spPr>
        <p:txBody>
          <a:bodyPr wrap="square" lIns="0" tIns="0" rIns="0" bIns="0" rtlCol="0">
            <a:spAutoFit/>
          </a:bodyPr>
          <a:lstStyle/>
          <a:p>
            <a:pPr algn="ctr" defTabSz="914400">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p:cNvPicPr>
            <a:picLocks noChangeAspect="1"/>
          </p:cNvPicPr>
          <p:nvPr/>
        </p:nvPicPr>
        <p:blipFill>
          <a:blip r:embed="rId5"/>
          <a:stretch>
            <a:fillRect/>
          </a:stretch>
        </p:blipFill>
        <p:spPr>
          <a:xfrm>
            <a:off x="3848189" y="568587"/>
            <a:ext cx="6724471" cy="5663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600</Words>
  <Application>Microsoft Office PowerPoint</Application>
  <PresentationFormat>Widescreen</PresentationFormat>
  <Paragraphs>51</Paragraphs>
  <Slides>19</Slides>
  <Notes>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#9Slide02 Noi dung dai</vt:lpstr>
      <vt:lpstr>#9Slide02 Tieu de dai</vt:lpstr>
      <vt:lpstr>#9Slide05 Kathya</vt:lpstr>
      <vt:lpstr>Arial</vt:lpstr>
      <vt:lpstr>Calibri</vt:lpstr>
      <vt:lpstr>Calibri Light</vt:lpstr>
      <vt:lpstr>Cambria</vt:lpstr>
      <vt:lpstr>Times New Roman</vt:lpstr>
      <vt:lpstr>UTM Seagull</vt:lpstr>
      <vt:lpstr>1_Office Theme</vt:lpstr>
      <vt:lpstr>3_Office Theme</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2024-06-01T07:38:00Z</dcterms:created>
  <dcterms:modified xsi:type="dcterms:W3CDTF">2025-09-06T14:08:14Z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5F70541642BB488988656AE579C61433_12</vt:lpwstr>
  </property>
  <property fmtid="{D5CDD505-2E9C-101B-9397-08002B2CF9AE}" pid="3" name="KSOProductBuildVer">
    <vt:lpwstr>1033-12.2.0.17562</vt:lpwstr>
  </property>
</Properties>
</file>