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</p:sldMasterIdLst>
  <p:notesMasterIdLst>
    <p:notesMasterId r:id="rId21"/>
  </p:notesMasterIdLst>
  <p:sldIdLst>
    <p:sldId id="274" r:id="rId4"/>
    <p:sldId id="260" r:id="rId5"/>
    <p:sldId id="273" r:id="rId6"/>
    <p:sldId id="275" r:id="rId7"/>
    <p:sldId id="262" r:id="rId8"/>
    <p:sldId id="365" r:id="rId9"/>
    <p:sldId id="364" r:id="rId10"/>
    <p:sldId id="367" r:id="rId11"/>
    <p:sldId id="370" r:id="rId12"/>
    <p:sldId id="375" r:id="rId13"/>
    <p:sldId id="378" r:id="rId14"/>
    <p:sldId id="379" r:id="rId15"/>
    <p:sldId id="377" r:id="rId16"/>
    <p:sldId id="294" r:id="rId17"/>
    <p:sldId id="282" r:id="rId18"/>
    <p:sldId id="28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5CC8C-A66C-48E4-A5C8-2E04BC1BB18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138D-89EA-4BDF-A393-E8048E4C3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quyết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1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1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8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1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5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53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3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9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7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70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2638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91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82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87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2946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96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662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58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83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6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5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7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5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A37AB-9022-43A1-B12F-EE9E5B2CE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991" y="207594"/>
            <a:ext cx="1152939" cy="11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99469-4AC3-411D-A2C4-49B8D28390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991" y="207594"/>
            <a:ext cx="1152939" cy="11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66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slide" Target="slide8.xml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D9D9775-7ACF-4FDA-95A7-19C2FED663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7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CE07AF-BDCF-4D67-939F-BD4D3B753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5"/>
          <a:stretch/>
        </p:blipFill>
        <p:spPr>
          <a:xfrm>
            <a:off x="1394114" y="333799"/>
            <a:ext cx="9274987" cy="5080000"/>
          </a:xfrm>
          <a:prstGeom prst="rect">
            <a:avLst/>
          </a:prstGeom>
        </p:spPr>
      </p:pic>
      <p:sp>
        <p:nvSpPr>
          <p:cNvPr id="10" name="Google Shape;487;p33"/>
          <p:cNvSpPr txBox="1">
            <a:spLocks/>
          </p:cNvSpPr>
          <p:nvPr/>
        </p:nvSpPr>
        <p:spPr>
          <a:xfrm>
            <a:off x="950358" y="-88375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Calibri" panose="020F0502020204030204" pitchFamily="34" charset="0"/>
                <a:sym typeface="Bubblegum Sans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Calibri" panose="020F0502020204030204" pitchFamily="34" charset="0"/>
                <a:sym typeface="Bubblegum Sans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Calibri" panose="020F0502020204030204" pitchFamily="34" charset="0"/>
                <a:sym typeface="Bubblegum Sans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Calibri" panose="020F0502020204030204" pitchFamily="34" charset="0"/>
                <a:sym typeface="Bubblegum Sans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cs typeface="Calibri" panose="020F0502020204030204" pitchFamily="34" charset="0"/>
                <a:sym typeface="Bubblegum Sans"/>
              </a:rPr>
              <a:t>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59" b="79595" l="34189" r="50946">
                        <a14:foregroundMark x1="40676" y1="65946" x2="40676" y2="68649"/>
                        <a14:foregroundMark x1="38243" y1="72432" x2="38919" y2="74459"/>
                        <a14:foregroundMark x1="46081" y1="68784" x2="46892" y2="70946"/>
                      </a14:backgroundRemoval>
                    </a14:imgEffect>
                  </a14:imgLayer>
                </a14:imgProps>
              </a:ext>
            </a:extLst>
          </a:blip>
          <a:srcRect l="34407" t="49750" r="49117" b="-1"/>
          <a:stretch/>
        </p:blipFill>
        <p:spPr>
          <a:xfrm>
            <a:off x="9613880" y="1187498"/>
            <a:ext cx="1161288" cy="3541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59" b="79595" l="34189" r="50946">
                        <a14:foregroundMark x1="40676" y1="65946" x2="40676" y2="68649"/>
                        <a14:foregroundMark x1="38243" y1="72432" x2="38919" y2="74459"/>
                        <a14:foregroundMark x1="46081" y1="68784" x2="46892" y2="70946"/>
                      </a14:backgroundRemoval>
                    </a14:imgEffect>
                  </a14:imgLayer>
                </a14:imgProps>
              </a:ext>
            </a:extLst>
          </a:blip>
          <a:srcRect l="34407" t="49750" r="49117" b="-1"/>
          <a:stretch/>
        </p:blipFill>
        <p:spPr>
          <a:xfrm>
            <a:off x="-79777" y="-583448"/>
            <a:ext cx="1161288" cy="35418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1F72DA-56F2-45B7-A1C9-1C3819EFABA6}"/>
              </a:ext>
            </a:extLst>
          </p:cNvPr>
          <p:cNvSpPr txBox="1"/>
          <p:nvPr/>
        </p:nvSpPr>
        <p:spPr>
          <a:xfrm>
            <a:off x="5498878" y="120067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CHỦ ĐỀ: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6" b="89733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3646" y="3271519"/>
            <a:ext cx="6785993" cy="482484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568AC8F-6CC7-42AB-B244-D52CFB56F08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08" y="2814319"/>
            <a:ext cx="4104609" cy="4104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F0720-1D12-482D-94E6-43C60B550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454" y="1812273"/>
            <a:ext cx="7041490" cy="2700762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E33FE4D-DCEF-4BD7-A072-A1AAF7A56A7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91" y="-11936"/>
            <a:ext cx="1270609" cy="12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Nghiêm trang khi chào cờ và hát Quốc ca là thể hiện tình yêu Tổ quốc và niềm tự hào dân tộc.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3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94017" y="161852"/>
            <a:ext cx="10158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sao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phải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nghiêm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trang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khi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cờ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Quốc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ca?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2" name="Picture 2" descr="chào cờ tranh vẽ paint - Tư liệu phim ảnh - Phạm Văn Phúc - Website của  Phạm Văn Phúc- Tuy Hòa- Phú Yên">
            <a:extLst>
              <a:ext uri="{FF2B5EF4-FFF2-40B4-BE49-F238E27FC236}">
                <a16:creationId xmlns:a16="http://schemas.microsoft.com/office/drawing/2014/main" id="{21C8FEA3-0F07-49B0-A0AF-816A2011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5" y="2590483"/>
            <a:ext cx="3958110" cy="25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Khi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cần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chỉnh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trang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bỏ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mũ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1488687" y="459763"/>
            <a:ext cx="1015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1. Khi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chuẩn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cờ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cần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phải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làm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5C40D-6118-4A98-8EE1-2FE516459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70" y="2104939"/>
            <a:ext cx="2513935" cy="39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Khi chào cờ, em cần giữ tư thế nghiêm trang, dáng đứng thẳng, mắt nhìn cờ Tổ quốc.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77487" y="459116"/>
            <a:ext cx="1015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2. 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Khi chào cờ, em cần giữ tư thế như thế nào?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6224E-0635-47D4-BDE3-33A0F05E7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231" y="1755604"/>
            <a:ext cx="2976880" cy="46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0" y="117496"/>
            <a:ext cx="13186969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chào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cờ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hát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Quốc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ca to,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chảy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diễn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66208" y="387809"/>
            <a:ext cx="1015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4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3. </a:t>
            </a:r>
            <a:r>
              <a:rPr lang="vi-VN" altLang="zh-CN" sz="4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Khi chào cờ, em cần hát quốc ca như thế nào?</a:t>
            </a:r>
            <a:endParaRPr lang="en-US" altLang="zh-CN" sz="40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0E3D5-AF33-4EC8-89D1-18054127A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94" y="2321542"/>
            <a:ext cx="4307897" cy="35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8217535" y="62221"/>
            <a:ext cx="1684020" cy="18269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97530" y="815964"/>
            <a:ext cx="10237466" cy="4071692"/>
            <a:chOff x="1334770" y="1715770"/>
            <a:chExt cx="9629140" cy="2694305"/>
          </a:xfrm>
        </p:grpSpPr>
        <p:sp>
          <p:nvSpPr>
            <p:cNvPr id="104" name="矩形: 圆角 8"/>
            <p:cNvSpPr/>
            <p:nvPr/>
          </p:nvSpPr>
          <p:spPr>
            <a:xfrm>
              <a:off x="1503045" y="1843711"/>
              <a:ext cx="9460865" cy="2334895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7" name="矩形: 圆角 7"/>
            <p:cNvSpPr/>
            <p:nvPr/>
          </p:nvSpPr>
          <p:spPr>
            <a:xfrm>
              <a:off x="1334770" y="1715770"/>
              <a:ext cx="9629140" cy="2694305"/>
            </a:xfrm>
            <a:prstGeom prst="roundRect">
              <a:avLst/>
            </a:prstGeom>
            <a:noFill/>
            <a:ln w="38100">
              <a:solidFill>
                <a:srgbClr val="11AF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34" y="1095348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98" y="177461"/>
            <a:ext cx="1769745" cy="166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BFA389-7D9D-4F79-BE35-C4E81080B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43" y="1488154"/>
            <a:ext cx="7773074" cy="2566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07C9E9-3D24-4BF9-B2EC-AC153AC4C7A4}"/>
              </a:ext>
            </a:extLst>
          </p:cNvPr>
          <p:cNvSpPr txBox="1"/>
          <p:nvPr/>
        </p:nvSpPr>
        <p:spPr>
          <a:xfrm>
            <a:off x="3866990" y="6426447"/>
            <a:ext cx="55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956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4040" descr="11">
            <a:extLst>
              <a:ext uri="{FF2B5EF4-FFF2-40B4-BE49-F238E27FC236}">
                <a16:creationId xmlns:a16="http://schemas.microsoft.com/office/drawing/2014/main" id="{DAF6ED06-4DC8-44FB-A100-AB230917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5" y="363063"/>
            <a:ext cx="8166616" cy="649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6BF8A-0EF5-4FA3-BDB4-8A0C6A01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76" y="2273679"/>
            <a:ext cx="5535648" cy="2981202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2F8E312-BC28-45CC-9ADB-0518BA24A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32" y="3258305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C8A661C-9D24-496D-973F-375F8B63460B}"/>
              </a:ext>
            </a:extLst>
          </p:cNvPr>
          <p:cNvGrpSpPr/>
          <p:nvPr/>
        </p:nvGrpSpPr>
        <p:grpSpPr>
          <a:xfrm>
            <a:off x="1957257" y="108024"/>
            <a:ext cx="7105699" cy="1945503"/>
            <a:chOff x="1957257" y="108024"/>
            <a:chExt cx="7105699" cy="1945503"/>
          </a:xfrm>
        </p:grpSpPr>
        <p:grpSp>
          <p:nvGrpSpPr>
            <p:cNvPr id="13" name="组合 559">
              <a:extLst>
                <a:ext uri="{FF2B5EF4-FFF2-40B4-BE49-F238E27FC236}">
                  <a16:creationId xmlns:a16="http://schemas.microsoft.com/office/drawing/2014/main" id="{6A594CD8-1EDE-4D49-8719-CBE97501AEB5}"/>
                </a:ext>
              </a:extLst>
            </p:cNvPr>
            <p:cNvGrpSpPr/>
            <p:nvPr/>
          </p:nvGrpSpPr>
          <p:grpSpPr>
            <a:xfrm flipH="1">
              <a:off x="1957257" y="108024"/>
              <a:ext cx="7105699" cy="1945503"/>
              <a:chOff x="1849115" y="2355573"/>
              <a:chExt cx="3213910" cy="1440160"/>
            </a:xfrm>
          </p:grpSpPr>
          <p:sp>
            <p:nvSpPr>
              <p:cNvPr id="14" name="五边形 1">
                <a:extLst>
                  <a:ext uri="{FF2B5EF4-FFF2-40B4-BE49-F238E27FC236}">
                    <a16:creationId xmlns:a16="http://schemas.microsoft.com/office/drawing/2014/main" id="{7E893B1A-9C88-4D53-B30A-1BBD2CAB286F}"/>
                  </a:ext>
                </a:extLst>
              </p:cNvPr>
              <p:cNvSpPr/>
              <p:nvPr/>
            </p:nvSpPr>
            <p:spPr>
              <a:xfrm>
                <a:off x="1849115" y="2355573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-1" fmla="*/ 0 w 3213910"/>
                  <a:gd name="connsiteY0-2" fmla="*/ 0 h 1440160"/>
                  <a:gd name="connsiteX1-3" fmla="*/ 2702835 w 3213910"/>
                  <a:gd name="connsiteY1-4" fmla="*/ 0 h 1440160"/>
                  <a:gd name="connsiteX2-5" fmla="*/ 3213910 w 3213910"/>
                  <a:gd name="connsiteY2-6" fmla="*/ 707017 h 1440160"/>
                  <a:gd name="connsiteX3-7" fmla="*/ 2702835 w 3213910"/>
                  <a:gd name="connsiteY3-8" fmla="*/ 1440160 h 1440160"/>
                  <a:gd name="connsiteX4-9" fmla="*/ 0 w 3213910"/>
                  <a:gd name="connsiteY4-10" fmla="*/ 1440160 h 1440160"/>
                  <a:gd name="connsiteX5-11" fmla="*/ 0 w 3213910"/>
                  <a:gd name="connsiteY5-12" fmla="*/ 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DCEAF">
                      <a:lumMod val="60000"/>
                      <a:lumOff val="40000"/>
                    </a:srgbClr>
                  </a:gs>
                  <a:gs pos="71000">
                    <a:srgbClr val="5DCEAF">
                      <a:lumMod val="75000"/>
                    </a:srgbClr>
                  </a:gs>
                  <a:gs pos="97000">
                    <a:srgbClr val="5DCEAF">
                      <a:lumMod val="5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576">
                <a:extLst>
                  <a:ext uri="{FF2B5EF4-FFF2-40B4-BE49-F238E27FC236}">
                    <a16:creationId xmlns:a16="http://schemas.microsoft.com/office/drawing/2014/main" id="{FE71F5AF-42D0-47DF-B224-4C0CB12CA7AA}"/>
                  </a:ext>
                </a:extLst>
              </p:cNvPr>
              <p:cNvSpPr/>
              <p:nvPr/>
            </p:nvSpPr>
            <p:spPr>
              <a:xfrm flipH="1">
                <a:off x="1953942" y="2434045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54198A-84C3-4B87-AEC3-B8AFE69F4FF9}"/>
                </a:ext>
              </a:extLst>
            </p:cNvPr>
            <p:cNvSpPr txBox="1"/>
            <p:nvPr/>
          </p:nvSpPr>
          <p:spPr>
            <a:xfrm>
              <a:off x="3657600" y="325120"/>
              <a:ext cx="4714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en-US" sz="7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7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17" name="图片 40966" descr="1-39">
            <a:extLst>
              <a:ext uri="{FF2B5EF4-FFF2-40B4-BE49-F238E27FC236}">
                <a16:creationId xmlns:a16="http://schemas.microsoft.com/office/drawing/2014/main" id="{5037E4BA-8A40-4EE3-93EC-F4E510B7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28" t="9767" r="1858" b="14415"/>
          <a:stretch/>
        </p:blipFill>
        <p:spPr>
          <a:xfrm>
            <a:off x="802640" y="2468880"/>
            <a:ext cx="10891519" cy="41750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F02FA0-956C-4019-AA61-997FC2722FB2}"/>
              </a:ext>
            </a:extLst>
          </p:cNvPr>
          <p:cNvSpPr txBox="1"/>
          <p:nvPr/>
        </p:nvSpPr>
        <p:spPr>
          <a:xfrm>
            <a:off x="1117600" y="2905760"/>
            <a:ext cx="1010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chia ra thành các nhóm (3-4 nhóm). </a:t>
            </a:r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 trưởng điều hành lễ chào cờ.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Mỗi nhóm thực hành lèm lễ chào cờ và hát Quốc ca 1 lượt.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Mời các thành viên trong lớp nhận xét trao giải cho nhóm chào cờ tốt nhất, hát Quốc ca đúng và hay nhất.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21615"/>
            <a:ext cx="1263015" cy="1191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93" y="3075253"/>
            <a:ext cx="4631532" cy="4024163"/>
          </a:xfrm>
          <a:prstGeom prst="rect">
            <a:avLst/>
          </a:prstGeom>
        </p:spPr>
      </p:pic>
      <p:pic>
        <p:nvPicPr>
          <p:cNvPr id="4" name="图片 3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9655711" y="473710"/>
            <a:ext cx="1684020" cy="1878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770" y="764669"/>
            <a:ext cx="634648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0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0" y="1895475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0" y="1715770"/>
            <a:ext cx="9629140" cy="2694305"/>
          </a:xfrm>
          <a:prstGeom prst="roundRect">
            <a:avLst/>
          </a:prstGeom>
          <a:noFill/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0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5" y="231775"/>
            <a:ext cx="1769745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102" y="2304710"/>
            <a:ext cx="6084335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á cờ Việt Nam">
            <a:hlinkClick r:id="" action="ppaction://media"/>
            <a:extLst>
              <a:ext uri="{FF2B5EF4-FFF2-40B4-BE49-F238E27FC236}">
                <a16:creationId xmlns:a16="http://schemas.microsoft.com/office/drawing/2014/main" id="{D333D99F-DFD4-4F4C-AC26-19F6280FA1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721" y="1209040"/>
            <a:ext cx="11918685" cy="56489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CEB7AE-609A-405A-B5F3-7F1ECD1B7CC0}"/>
              </a:ext>
            </a:extLst>
          </p:cNvPr>
          <p:cNvGrpSpPr/>
          <p:nvPr/>
        </p:nvGrpSpPr>
        <p:grpSpPr>
          <a:xfrm>
            <a:off x="3369967" y="135601"/>
            <a:ext cx="5262880" cy="584776"/>
            <a:chOff x="3140798" y="440401"/>
            <a:chExt cx="5818792" cy="584776"/>
          </a:xfrm>
        </p:grpSpPr>
        <p:sp>
          <p:nvSpPr>
            <p:cNvPr id="4" name="Google Shape;1244;p45">
              <a:extLst>
                <a:ext uri="{FF2B5EF4-FFF2-40B4-BE49-F238E27FC236}">
                  <a16:creationId xmlns:a16="http://schemas.microsoft.com/office/drawing/2014/main" id="{438A1D8E-A653-47CF-B8DE-09B4D133C298}"/>
                </a:ext>
              </a:extLst>
            </p:cNvPr>
            <p:cNvSpPr/>
            <p:nvPr/>
          </p:nvSpPr>
          <p:spPr>
            <a:xfrm>
              <a:off x="3326044" y="440401"/>
              <a:ext cx="5437491" cy="58477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>
                <a:alpha val="53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4F0959-B83B-407D-94AF-F65B488D9AEE}"/>
                </a:ext>
              </a:extLst>
            </p:cNvPr>
            <p:cNvSpPr txBox="1"/>
            <p:nvPr/>
          </p:nvSpPr>
          <p:spPr>
            <a:xfrm>
              <a:off x="3140798" y="440402"/>
              <a:ext cx="5818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hát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8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8217535" y="62221"/>
            <a:ext cx="1684020" cy="18269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58631" y="1813474"/>
            <a:ext cx="10093472" cy="3187944"/>
            <a:chOff x="1334770" y="1715770"/>
            <a:chExt cx="9629140" cy="2694305"/>
          </a:xfrm>
        </p:grpSpPr>
        <p:sp>
          <p:nvSpPr>
            <p:cNvPr id="104" name="矩形: 圆角 8"/>
            <p:cNvSpPr/>
            <p:nvPr/>
          </p:nvSpPr>
          <p:spPr>
            <a:xfrm>
              <a:off x="1503045" y="1843711"/>
              <a:ext cx="9460865" cy="2334895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7" name="矩形: 圆角 7"/>
            <p:cNvSpPr/>
            <p:nvPr/>
          </p:nvSpPr>
          <p:spPr>
            <a:xfrm>
              <a:off x="1334770" y="1715770"/>
              <a:ext cx="9629140" cy="2694305"/>
            </a:xfrm>
            <a:prstGeom prst="roundRect">
              <a:avLst/>
            </a:prstGeom>
            <a:noFill/>
            <a:ln w="38100">
              <a:solidFill>
                <a:srgbClr val="11AF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34" y="1095348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5" y="231775"/>
            <a:ext cx="1769745" cy="166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918E3-9326-4E5A-85C4-939B42C30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4594" y="2286608"/>
            <a:ext cx="788281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4ef6b7c9486052b6069210c143670dcb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256364" y="374584"/>
            <a:ext cx="4796016" cy="1878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733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840" y="2707345"/>
            <a:ext cx="7224280" cy="51364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79816" y="-572152"/>
            <a:ext cx="9119611" cy="6558993"/>
            <a:chOff x="4772562" y="-279542"/>
            <a:chExt cx="6558993" cy="6558993"/>
          </a:xfrm>
        </p:grpSpPr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id="{67E0C8CD-99FF-4A31-A9FE-DAE36E18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562" y="-279542"/>
              <a:ext cx="6558993" cy="65589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15213" y="1883804"/>
              <a:ext cx="50544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Tìm hiểu Quốc hiệu, Quốc kì, Quốc ca Việt Nam.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487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87" y="48701"/>
            <a:ext cx="2926963" cy="29102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486869" y="1351240"/>
            <a:ext cx="2555397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5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Quả</a:t>
            </a:r>
            <a:r>
              <a:rPr lang="en-US" altLang="zh-CN" sz="35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35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trứng</a:t>
            </a:r>
            <a:r>
              <a:rPr lang="en-US" altLang="zh-CN" sz="35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35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bí</a:t>
            </a:r>
            <a:r>
              <a:rPr lang="en-US" altLang="zh-CN" sz="35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35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ẩn</a:t>
            </a:r>
            <a:endParaRPr lang="zh-CN" altLang="en-US" sz="3599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311" b="59129" l="28400" r="81100">
                        <a14:foregroundMark x1="47500" y1="24374" x2="46900" y2="26969"/>
                        <a14:foregroundMark x1="49700" y1="34847" x2="50900" y2="37627"/>
                        <a14:foregroundMark x1="58100" y1="33457" x2="55400" y2="36423"/>
                        <a14:foregroundMark x1="51900" y1="32437" x2="50200" y2="36793"/>
                        <a14:foregroundMark x1="48200" y1="36423" x2="50700" y2="37442"/>
                        <a14:foregroundMark x1="52100" y1="37535" x2="50900" y2="38184"/>
                        <a14:foregroundMark x1="50000" y1="38554" x2="53300" y2="39481"/>
                        <a14:foregroundMark x1="60800" y1="33364" x2="60800" y2="36330"/>
                        <a14:foregroundMark x1="59100" y1="32437" x2="57800" y2="36423"/>
                        <a14:foregroundMark x1="66200" y1="39388" x2="66200" y2="41242"/>
                        <a14:foregroundMark x1="73200" y1="42632" x2="47400" y2="45042"/>
                        <a14:foregroundMark x1="45000" y1="40037" x2="47400" y2="44671"/>
                        <a14:foregroundMark x1="52400" y1="40408" x2="57800" y2="44671"/>
                        <a14:foregroundMark x1="63500" y1="40315" x2="49800" y2="41149"/>
                        <a14:foregroundMark x1="32000" y1="40315" x2="77900" y2="55792"/>
                        <a14:foregroundMark x1="77800" y1="41242" x2="65900" y2="54958"/>
                        <a14:foregroundMark x1="36100" y1="46339" x2="51300" y2="51715"/>
                        <a14:foregroundMark x1="31800" y1="56348" x2="57500" y2="51251"/>
                        <a14:foregroundMark x1="32000" y1="40315" x2="31800" y2="54680"/>
                        <a14:foregroundMark x1="31800" y1="40315" x2="31700" y2="43930"/>
                        <a14:foregroundMark x1="32400" y1="40037" x2="44000" y2="40037"/>
                        <a14:foregroundMark x1="61700" y1="40778" x2="60500" y2="43188"/>
                        <a14:foregroundMark x1="61800" y1="40964" x2="63200" y2="42539"/>
                        <a14:foregroundMark x1="67100" y1="40130" x2="78200" y2="40130"/>
                        <a14:foregroundMark x1="78700" y1="56070" x2="32800" y2="5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17451" r="16011" b="41600"/>
          <a:stretch/>
        </p:blipFill>
        <p:spPr>
          <a:xfrm>
            <a:off x="2511672" y="1985052"/>
            <a:ext cx="2700223" cy="2149157"/>
          </a:xfrm>
          <a:prstGeom prst="rect">
            <a:avLst/>
          </a:prstGeom>
        </p:spPr>
      </p:pic>
      <p:sp>
        <p:nvSpPr>
          <p:cNvPr id="11" name="文本框 18">
            <a:hlinkClick r:id="rId11" action="ppaction://hlinksldjump"/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3479501" y="3132033"/>
            <a:ext cx="647903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1</a:t>
            </a:r>
            <a:endParaRPr lang="zh-CN" altLang="en-US" sz="5398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311" b="59129" l="28400" r="81100">
                        <a14:foregroundMark x1="47500" y1="24374" x2="46900" y2="26969"/>
                        <a14:foregroundMark x1="49700" y1="34847" x2="50900" y2="37627"/>
                        <a14:foregroundMark x1="58100" y1="33457" x2="55400" y2="36423"/>
                        <a14:foregroundMark x1="51900" y1="32437" x2="50200" y2="36793"/>
                        <a14:foregroundMark x1="48200" y1="36423" x2="50700" y2="37442"/>
                        <a14:foregroundMark x1="52100" y1="37535" x2="50900" y2="38184"/>
                        <a14:foregroundMark x1="50000" y1="38554" x2="53300" y2="39481"/>
                        <a14:foregroundMark x1="60800" y1="33364" x2="60800" y2="36330"/>
                        <a14:foregroundMark x1="59100" y1="32437" x2="57800" y2="36423"/>
                        <a14:foregroundMark x1="66200" y1="39388" x2="66200" y2="41242"/>
                        <a14:foregroundMark x1="73200" y1="42632" x2="47400" y2="45042"/>
                        <a14:foregroundMark x1="45000" y1="40037" x2="47400" y2="44671"/>
                        <a14:foregroundMark x1="52400" y1="40408" x2="57800" y2="44671"/>
                        <a14:foregroundMark x1="63500" y1="40315" x2="49800" y2="41149"/>
                        <a14:foregroundMark x1="32000" y1="40315" x2="77900" y2="55792"/>
                        <a14:foregroundMark x1="77800" y1="41242" x2="65900" y2="54958"/>
                        <a14:foregroundMark x1="36100" y1="46339" x2="51300" y2="51715"/>
                        <a14:foregroundMark x1="31800" y1="56348" x2="57500" y2="51251"/>
                        <a14:foregroundMark x1="32000" y1="40315" x2="31800" y2="54680"/>
                        <a14:foregroundMark x1="31800" y1="40315" x2="31700" y2="43930"/>
                        <a14:foregroundMark x1="32400" y1="40037" x2="44000" y2="40037"/>
                        <a14:foregroundMark x1="61700" y1="40778" x2="60500" y2="43188"/>
                        <a14:foregroundMark x1="61800" y1="40964" x2="63200" y2="42539"/>
                        <a14:foregroundMark x1="67100" y1="40130" x2="78200" y2="40130"/>
                        <a14:foregroundMark x1="78700" y1="56070" x2="32800" y2="5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17451" r="16011" b="41600"/>
          <a:stretch/>
        </p:blipFill>
        <p:spPr>
          <a:xfrm>
            <a:off x="5067069" y="2031669"/>
            <a:ext cx="2583082" cy="2055922"/>
          </a:xfrm>
          <a:prstGeom prst="rect">
            <a:avLst/>
          </a:prstGeom>
        </p:spPr>
      </p:pic>
      <p:sp>
        <p:nvSpPr>
          <p:cNvPr id="24" name="文本框 18">
            <a:hlinkClick r:id="rId12" action="ppaction://hlinksldjump"/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034658" y="3103448"/>
            <a:ext cx="647903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2</a:t>
            </a:r>
            <a:endParaRPr lang="zh-CN" altLang="en-US" sz="5398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311" b="59129" l="28400" r="81100">
                        <a14:foregroundMark x1="47500" y1="24374" x2="46900" y2="26969"/>
                        <a14:foregroundMark x1="49700" y1="34847" x2="50900" y2="37627"/>
                        <a14:foregroundMark x1="58100" y1="33457" x2="55400" y2="36423"/>
                        <a14:foregroundMark x1="51900" y1="32437" x2="50200" y2="36793"/>
                        <a14:foregroundMark x1="48200" y1="36423" x2="50700" y2="37442"/>
                        <a14:foregroundMark x1="52100" y1="37535" x2="50900" y2="38184"/>
                        <a14:foregroundMark x1="50000" y1="38554" x2="53300" y2="39481"/>
                        <a14:foregroundMark x1="60800" y1="33364" x2="60800" y2="36330"/>
                        <a14:foregroundMark x1="59100" y1="32437" x2="57800" y2="36423"/>
                        <a14:foregroundMark x1="66200" y1="39388" x2="66200" y2="41242"/>
                        <a14:foregroundMark x1="73200" y1="42632" x2="47400" y2="45042"/>
                        <a14:foregroundMark x1="45000" y1="40037" x2="47400" y2="44671"/>
                        <a14:foregroundMark x1="52400" y1="40408" x2="57800" y2="44671"/>
                        <a14:foregroundMark x1="63500" y1="40315" x2="49800" y2="41149"/>
                        <a14:foregroundMark x1="32000" y1="40315" x2="77900" y2="55792"/>
                        <a14:foregroundMark x1="77800" y1="41242" x2="65900" y2="54958"/>
                        <a14:foregroundMark x1="36100" y1="46339" x2="51300" y2="51715"/>
                        <a14:foregroundMark x1="31800" y1="56348" x2="57500" y2="51251"/>
                        <a14:foregroundMark x1="32000" y1="40315" x2="31800" y2="54680"/>
                        <a14:foregroundMark x1="31800" y1="40315" x2="31700" y2="43930"/>
                        <a14:foregroundMark x1="32400" y1="40037" x2="44000" y2="40037"/>
                        <a14:foregroundMark x1="61700" y1="40778" x2="60500" y2="43188"/>
                        <a14:foregroundMark x1="61800" y1="40964" x2="63200" y2="42539"/>
                        <a14:foregroundMark x1="67100" y1="40130" x2="78200" y2="40130"/>
                        <a14:foregroundMark x1="78700" y1="56070" x2="32800" y2="5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17451" r="16011" b="41600"/>
          <a:stretch/>
        </p:blipFill>
        <p:spPr>
          <a:xfrm>
            <a:off x="7466405" y="2065907"/>
            <a:ext cx="2540065" cy="2021684"/>
          </a:xfrm>
          <a:prstGeom prst="rect">
            <a:avLst/>
          </a:prstGeom>
        </p:spPr>
      </p:pic>
      <p:sp>
        <p:nvSpPr>
          <p:cNvPr id="26" name="文本框 18">
            <a:hlinkClick r:id="rId8" action="ppaction://hlinksldjump"/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289168" y="3167815"/>
            <a:ext cx="647903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3</a:t>
            </a:r>
            <a:endParaRPr lang="zh-CN" altLang="en-US" sz="5398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D725C4DA-8596-4FEF-9409-393F6802F0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311" b="59129" l="28400" r="81100">
                        <a14:foregroundMark x1="47500" y1="24374" x2="46900" y2="26969"/>
                        <a14:foregroundMark x1="49700" y1="34847" x2="50900" y2="37627"/>
                        <a14:foregroundMark x1="58100" y1="33457" x2="55400" y2="36423"/>
                        <a14:foregroundMark x1="51900" y1="32437" x2="50200" y2="36793"/>
                        <a14:foregroundMark x1="48200" y1="36423" x2="50700" y2="37442"/>
                        <a14:foregroundMark x1="52100" y1="37535" x2="50900" y2="38184"/>
                        <a14:foregroundMark x1="50000" y1="38554" x2="53300" y2="39481"/>
                        <a14:foregroundMark x1="60800" y1="33364" x2="60800" y2="36330"/>
                        <a14:foregroundMark x1="59100" y1="32437" x2="57800" y2="36423"/>
                        <a14:foregroundMark x1="66200" y1="39388" x2="66200" y2="41242"/>
                        <a14:foregroundMark x1="73200" y1="42632" x2="47400" y2="45042"/>
                        <a14:foregroundMark x1="45000" y1="40037" x2="47400" y2="44671"/>
                        <a14:foregroundMark x1="52400" y1="40408" x2="57800" y2="44671"/>
                        <a14:foregroundMark x1="63500" y1="40315" x2="49800" y2="41149"/>
                        <a14:foregroundMark x1="32000" y1="40315" x2="77900" y2="55792"/>
                        <a14:foregroundMark x1="77800" y1="41242" x2="65900" y2="54958"/>
                        <a14:foregroundMark x1="36100" y1="46339" x2="51300" y2="51715"/>
                        <a14:foregroundMark x1="31800" y1="56348" x2="57500" y2="51251"/>
                        <a14:foregroundMark x1="32000" y1="40315" x2="31800" y2="54680"/>
                        <a14:foregroundMark x1="31800" y1="40315" x2="31700" y2="43930"/>
                        <a14:foregroundMark x1="32400" y1="40037" x2="44000" y2="40037"/>
                        <a14:foregroundMark x1="61700" y1="40778" x2="60500" y2="43188"/>
                        <a14:foregroundMark x1="61800" y1="40964" x2="63200" y2="42539"/>
                        <a14:foregroundMark x1="67100" y1="40130" x2="78200" y2="40130"/>
                        <a14:foregroundMark x1="78700" y1="56070" x2="32800" y2="5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17451" r="16011" b="41600"/>
          <a:stretch/>
        </p:blipFill>
        <p:spPr>
          <a:xfrm>
            <a:off x="9755206" y="2096831"/>
            <a:ext cx="2540065" cy="2021684"/>
          </a:xfrm>
          <a:prstGeom prst="rect">
            <a:avLst/>
          </a:prstGeom>
        </p:spPr>
      </p:pic>
      <p:sp>
        <p:nvSpPr>
          <p:cNvPr id="17" name="文本框 18">
            <a:hlinkClick r:id="rId8" action="ppaction://hlinksldjump"/>
            <a:extLst>
              <a:ext uri="{FF2B5EF4-FFF2-40B4-BE49-F238E27FC236}">
                <a16:creationId xmlns:a16="http://schemas.microsoft.com/office/drawing/2014/main" id="{885E4CD2-AC19-498D-860F-E034642ACB68}"/>
              </a:ext>
            </a:extLst>
          </p:cNvPr>
          <p:cNvSpPr txBox="1"/>
          <p:nvPr/>
        </p:nvSpPr>
        <p:spPr>
          <a:xfrm>
            <a:off x="10577969" y="3198739"/>
            <a:ext cx="647903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4</a:t>
            </a:r>
            <a:endParaRPr lang="zh-CN" altLang="en-US" sz="5398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pic>
        <p:nvPicPr>
          <p:cNvPr id="19" name="图片 20">
            <a:extLst>
              <a:ext uri="{FF2B5EF4-FFF2-40B4-BE49-F238E27FC236}">
                <a16:creationId xmlns:a16="http://schemas.microsoft.com/office/drawing/2014/main" id="{D66C54B3-672B-459E-BB82-9EE546EBAD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118171"/>
            <a:ext cx="11936455" cy="2786205"/>
          </a:xfrm>
          <a:prstGeom prst="rect">
            <a:avLst/>
          </a:prstGeom>
        </p:spPr>
      </p:pic>
      <p:sp>
        <p:nvSpPr>
          <p:cNvPr id="3" name="Rectangle: Rounded Corners 2">
            <a:hlinkClick r:id="rId14" action="ppaction://hlinksldjump"/>
            <a:extLst>
              <a:ext uri="{FF2B5EF4-FFF2-40B4-BE49-F238E27FC236}">
                <a16:creationId xmlns:a16="http://schemas.microsoft.com/office/drawing/2014/main" id="{6E7899DA-25B8-49DE-8161-7086E18DB401}"/>
              </a:ext>
            </a:extLst>
          </p:cNvPr>
          <p:cNvSpPr/>
          <p:nvPr/>
        </p:nvSpPr>
        <p:spPr>
          <a:xfrm>
            <a:off x="10505440" y="142240"/>
            <a:ext cx="1473200" cy="568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943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defTabSz="914126"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defTabSz="914126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Quốc hiệu là tên một nước.</a:t>
              </a:r>
              <a:endPara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defTabSz="914126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Quốc hiệu của nước ta là nước Cộng hoà xã hội chủ nghĩa Việt Nam</a:t>
              </a:r>
              <a:endPara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defTabSz="914126"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4" name="Left Arrow 3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Calibri"/>
              </a:rPr>
              <a:t>Quay </a:t>
            </a:r>
            <a:r>
              <a:rPr lang="en-US" sz="2399">
                <a:solidFill>
                  <a:prstClr val="white"/>
                </a:solidFill>
                <a:latin typeface="Calibri"/>
              </a:rPr>
              <a:t>về</a:t>
            </a:r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66208" y="417086"/>
            <a:ext cx="10158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 </a:t>
            </a:r>
            <a:r>
              <a:rPr lang="vi-VN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Quốc hiệu của nước ta là gì?</a:t>
            </a:r>
          </a:p>
        </p:txBody>
      </p:sp>
      <p:pic>
        <p:nvPicPr>
          <p:cNvPr id="1026" name="Picture 2" descr="Quốc hiệu Việt Nam qua các thời kỳ lịch sử">
            <a:extLst>
              <a:ext uri="{FF2B5EF4-FFF2-40B4-BE49-F238E27FC236}">
                <a16:creationId xmlns:a16="http://schemas.microsoft.com/office/drawing/2014/main" id="{83B8C5BE-86CC-4F2C-9B7B-F8630451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92" y="1815493"/>
            <a:ext cx="3200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Quốc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kì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Việt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 Nam </a:t>
              </a:r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là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lá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cờ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đỏ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sao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sz="4800" dirty="0" err="1">
                  <a:solidFill>
                    <a:srgbClr val="C00000"/>
                  </a:solidFill>
                  <a:latin typeface="Calibri"/>
                </a:rPr>
                <a:t>vàng</a:t>
              </a:r>
              <a:r>
                <a:rPr lang="en-US" sz="4800" dirty="0">
                  <a:solidFill>
                    <a:srgbClr val="C00000"/>
                  </a:solidFill>
                  <a:latin typeface="Calibri"/>
                </a:rPr>
                <a:t>.</a:t>
              </a: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Calibri"/>
              </a:rPr>
              <a:t>Quay </a:t>
            </a:r>
            <a:r>
              <a:rPr lang="en-US" sz="2399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975297" y="352455"/>
            <a:ext cx="101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8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 </a:t>
            </a:r>
            <a:r>
              <a:rPr lang="en-US" altLang="zh-CN" sz="48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Hãy</a:t>
            </a:r>
            <a:r>
              <a:rPr lang="en-US" altLang="zh-CN" sz="48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mô</a:t>
            </a:r>
            <a:r>
              <a:rPr lang="en-US" altLang="zh-CN" sz="48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tả</a:t>
            </a:r>
            <a:r>
              <a:rPr lang="en-US" altLang="zh-CN" sz="48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Quốc</a:t>
            </a:r>
            <a:r>
              <a:rPr lang="en-US" altLang="zh-CN" sz="48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kì</a:t>
            </a:r>
            <a:r>
              <a:rPr lang="en-US" altLang="zh-CN" sz="48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Việt</a:t>
            </a:r>
            <a:r>
              <a:rPr lang="en-US" altLang="zh-CN" sz="48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Nam.</a:t>
            </a:r>
            <a:endParaRPr lang="zh-CN" altLang="en-US" sz="48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050" name="Picture 2" descr="Ý nghĩa lá cờ đỏ sao vàng - quốc kỳ Việt Nam - Thông Tin - Tin Tức">
            <a:extLst>
              <a:ext uri="{FF2B5EF4-FFF2-40B4-BE49-F238E27FC236}">
                <a16:creationId xmlns:a16="http://schemas.microsoft.com/office/drawing/2014/main" id="{FDE6C869-0806-4D77-8067-AE9E2C8DB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6" y="2676475"/>
            <a:ext cx="4318000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02273" y="1496066"/>
            <a:ext cx="6391473" cy="4308579"/>
            <a:chOff x="7619064" y="1451179"/>
            <a:chExt cx="6393137" cy="430970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Quốc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ca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Việt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Nam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là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bái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hát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“</a:t>
              </a:r>
              <a:r>
                <a:rPr lang="en-US" sz="4400" b="1" dirty="0" err="1">
                  <a:solidFill>
                    <a:prstClr val="black"/>
                  </a:solidFill>
                  <a:latin typeface="Calibri"/>
                </a:rPr>
                <a:t>Tiến</a:t>
              </a:r>
              <a:r>
                <a:rPr lang="en-US" sz="4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/>
                </a:rPr>
                <a:t>quân</a:t>
              </a:r>
              <a:r>
                <a:rPr lang="en-US" sz="4400" b="1" dirty="0">
                  <a:solidFill>
                    <a:prstClr val="black"/>
                  </a:solidFill>
                  <a:latin typeface="Calibri"/>
                </a:rPr>
                <a:t> ca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” do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cố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nhạc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sĩ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Văn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Cao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sáng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/>
                </a:rPr>
                <a:t>tác</a:t>
              </a:r>
              <a:r>
                <a:rPr lang="en-US" sz="4400" dirty="0">
                  <a:solidFill>
                    <a:prstClr val="black"/>
                  </a:solidFill>
                  <a:latin typeface="Calibri"/>
                </a:rPr>
                <a:t>.</a:t>
              </a: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64" y="145117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399" dirty="0">
                <a:solidFill>
                  <a:prstClr val="white"/>
                </a:solidFill>
                <a:latin typeface="Calibri"/>
              </a:rPr>
              <a:t>Quay </a:t>
            </a:r>
            <a:r>
              <a:rPr lang="en-US" sz="2399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92216" y="83110"/>
            <a:ext cx="10158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3. </a:t>
            </a:r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Nêu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tên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bài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hát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tác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giả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Quốc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ca </a:t>
            </a:r>
          </a:p>
          <a:p>
            <a:pPr algn="ctr" defTabSz="914126"/>
            <a:r>
              <a:rPr lang="en-US" altLang="zh-CN" sz="44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Việt</a:t>
            </a:r>
            <a:r>
              <a:rPr lang="en-US" altLang="zh-CN" sz="4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Nam</a:t>
            </a:r>
            <a:endParaRPr lang="zh-CN" altLang="en-US" sz="44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074" name="Picture 2" descr="Đừng “nghịch dại” với Quốc ca! | Văn hóa xã hội">
            <a:extLst>
              <a:ext uri="{FF2B5EF4-FFF2-40B4-BE49-F238E27FC236}">
                <a16:creationId xmlns:a16="http://schemas.microsoft.com/office/drawing/2014/main" id="{86D55996-8923-4F48-ABB4-C5B1DEF5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87" y="1890465"/>
            <a:ext cx="2645410" cy="3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482</Words>
  <Application>Microsoft Office PowerPoint</Application>
  <PresentationFormat>Widescreen</PresentationFormat>
  <Paragraphs>54</Paragraphs>
  <Slides>17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宋体</vt:lpstr>
      <vt:lpstr>Arial</vt:lpstr>
      <vt:lpstr>Arima Madurai</vt:lpstr>
      <vt:lpstr>Bubblegum Sans</vt:lpstr>
      <vt:lpstr>Calibri</vt:lpstr>
      <vt:lpstr>Calibri Light</vt:lpstr>
      <vt:lpstr>等线</vt:lpstr>
      <vt:lpstr>等线 Light</vt:lpstr>
      <vt:lpstr>iCiel Cadena</vt:lpstr>
      <vt:lpstr>Patrick Hand</vt:lpstr>
      <vt:lpstr>Times New Roman</vt:lpstr>
      <vt:lpstr>VNI-Avo</vt:lpstr>
      <vt:lpstr>仓耳今楷05-6763 W05</vt:lpstr>
      <vt:lpstr>1_Office Theme</vt:lpstr>
      <vt:lpstr>Office 主题​​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</cp:lastModifiedBy>
  <cp:revision>26</cp:revision>
  <dcterms:created xsi:type="dcterms:W3CDTF">2022-07-08T01:07:08Z</dcterms:created>
  <dcterms:modified xsi:type="dcterms:W3CDTF">2025-09-07T13:44:50Z</dcterms:modified>
</cp:coreProperties>
</file>