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9" r:id="rId2"/>
    <p:sldId id="261" r:id="rId3"/>
    <p:sldId id="351" r:id="rId4"/>
    <p:sldId id="352" r:id="rId5"/>
    <p:sldId id="353" r:id="rId6"/>
    <p:sldId id="309" r:id="rId7"/>
    <p:sldId id="310" r:id="rId8"/>
    <p:sldId id="354" r:id="rId9"/>
    <p:sldId id="313" r:id="rId10"/>
    <p:sldId id="355" r:id="rId11"/>
    <p:sldId id="326" r:id="rId12"/>
    <p:sldId id="359" r:id="rId13"/>
    <p:sldId id="325" r:id="rId14"/>
    <p:sldId id="363" r:id="rId15"/>
    <p:sldId id="357" r:id="rId16"/>
    <p:sldId id="358" r:id="rId17"/>
    <p:sldId id="360" r:id="rId18"/>
    <p:sldId id="361" r:id="rId19"/>
    <p:sldId id="324" r:id="rId20"/>
    <p:sldId id="341" r:id="rId21"/>
    <p:sldId id="364" r:id="rId22"/>
    <p:sldId id="365" r:id="rId23"/>
    <p:sldId id="366" r:id="rId24"/>
    <p:sldId id="367" r:id="rId25"/>
    <p:sldId id="36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BC071C-6C73-4DE0-81A5-EFEDF5C7FF4D}">
          <p14:sldIdLst>
            <p14:sldId id="329"/>
          </p14:sldIdLst>
        </p14:section>
        <p14:section name="Warm up" id="{D1495900-0294-4E4B-B222-42C1C4111C3B}">
          <p14:sldIdLst>
            <p14:sldId id="261"/>
            <p14:sldId id="351"/>
            <p14:sldId id="352"/>
            <p14:sldId id="353"/>
            <p14:sldId id="309"/>
            <p14:sldId id="310"/>
            <p14:sldId id="354"/>
            <p14:sldId id="313"/>
            <p14:sldId id="355"/>
          </p14:sldIdLst>
        </p14:section>
        <p14:section name="Listen and Repeat" id="{A19BAC87-BCFB-4574-8660-01CA430C80FC}">
          <p14:sldIdLst>
            <p14:sldId id="326"/>
            <p14:sldId id="359"/>
          </p14:sldIdLst>
        </p14:section>
        <p14:section name="Let's talk" id="{2BDD28A9-A492-4992-95B6-C3F323141136}">
          <p14:sldIdLst>
            <p14:sldId id="325"/>
            <p14:sldId id="363"/>
            <p14:sldId id="357"/>
            <p14:sldId id="358"/>
            <p14:sldId id="360"/>
            <p14:sldId id="361"/>
          </p14:sldIdLst>
        </p14:section>
        <p14:section name="Let's sing" id="{2AEB3651-FF4D-4DA7-8B81-1630E3BFEF71}">
          <p14:sldIdLst>
            <p14:sldId id="324"/>
            <p14:sldId id="341"/>
          </p14:sldIdLst>
        </p14:section>
        <p14:section name="Game" id="{57DAB1AB-E4E8-4625-B006-57129C776835}">
          <p14:sldIdLst/>
        </p14:section>
        <p14:section name="Wrap up" id="{6D2004DD-EBF3-44B0-A348-5731FAB54851}">
          <p14:sldIdLst>
            <p14:sldId id="364"/>
            <p14:sldId id="365"/>
            <p14:sldId id="366"/>
            <p14:sldId id="367"/>
            <p14:sldId id="3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71" autoAdjust="0"/>
    <p:restoredTop sz="59948" autoAdjust="0"/>
  </p:normalViewPr>
  <p:slideViewPr>
    <p:cSldViewPr snapToGrid="0">
      <p:cViewPr varScale="1">
        <p:scale>
          <a:sx n="69" d="100"/>
          <a:sy n="69" d="100"/>
        </p:scale>
        <p:origin x="14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/>
              <a:t>the end of the lesson, pupils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i="1" dirty="0"/>
              <a:t>I can see</a:t>
            </a:r>
            <a:r>
              <a:rPr lang="en-US" dirty="0"/>
              <a:t>_____ to talk about the toy.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sing a song with the structure “</a:t>
            </a:r>
            <a:r>
              <a:rPr lang="en-US" i="1" dirty="0"/>
              <a:t>He has _____</a:t>
            </a:r>
            <a:r>
              <a:rPr lang="en-US" dirty="0"/>
              <a:t>.” and “</a:t>
            </a:r>
            <a:r>
              <a:rPr lang="en-US" i="1" dirty="0"/>
              <a:t>I can see</a:t>
            </a:r>
            <a:r>
              <a:rPr lang="en-US" i="1" dirty="0" smtClean="0"/>
              <a:t>______.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87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repeat </a:t>
            </a:r>
            <a:r>
              <a:rPr lang="en-US" dirty="0"/>
              <a:t>is divided in to 2 steps.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sound and the meaning of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see_____?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a </a:t>
            </a:r>
            <a:r>
              <a:rPr lang="en-US" dirty="0" smtClean="0"/>
              <a:t>flashcard </a:t>
            </a:r>
            <a:r>
              <a:rPr lang="en-US" dirty="0"/>
              <a:t>for tiger and say </a:t>
            </a:r>
            <a:r>
              <a:rPr lang="en-US" i="1" dirty="0"/>
              <a:t>I can see a tiger</a:t>
            </a:r>
            <a:r>
              <a:rPr lang="en-US" dirty="0"/>
              <a:t>. Use TPR to demonstrate the meaning of “see”.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Repeat the sentence many times and ask pupils to repeat once.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pupils if they understand the sentence and explain in mother tongue if it is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needed.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repeat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see a tiger.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open the book, listen and repeat in chorus,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in pairs with different voice for fun.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93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87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talk is divided into 2 steps. </a:t>
            </a:r>
          </a:p>
          <a:p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68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b="1" dirty="0"/>
              <a:t>Step 1</a:t>
            </a:r>
          </a:p>
          <a:p>
            <a:r>
              <a:rPr lang="en-US" b="1" dirty="0"/>
              <a:t>Goal: </a:t>
            </a:r>
            <a:r>
              <a:rPr lang="en-US" b="0" dirty="0"/>
              <a:t>Pupils practice speaking, using the structure </a:t>
            </a:r>
            <a:r>
              <a:rPr lang="en-US" b="0" i="1" dirty="0"/>
              <a:t>I can see</a:t>
            </a:r>
            <a:r>
              <a:rPr lang="en-US" b="0" i="1" dirty="0" smtClean="0"/>
              <a:t>..</a:t>
            </a:r>
          </a:p>
          <a:p>
            <a:r>
              <a:rPr lang="en-US" b="1" i="0" dirty="0" smtClean="0"/>
              <a:t>Time: </a:t>
            </a:r>
            <a:r>
              <a:rPr lang="en-US" b="0" i="0" dirty="0" smtClean="0"/>
              <a:t>3 minutes</a:t>
            </a:r>
            <a:endParaRPr lang="en-US" b="0" i="0" dirty="0"/>
          </a:p>
          <a:p>
            <a:endParaRPr lang="en-US" b="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Have pupils open the book, activity 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Point to the picture of turtle and say </a:t>
            </a:r>
            <a:r>
              <a:rPr lang="en-US" b="0" i="1" dirty="0"/>
              <a:t>I can see a </a:t>
            </a:r>
            <a:r>
              <a:rPr lang="en-US" b="0" i="1" dirty="0" smtClean="0"/>
              <a:t>turtle.</a:t>
            </a:r>
            <a:endParaRPr lang="en-US" b="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Have pupils </a:t>
            </a:r>
            <a:r>
              <a:rPr lang="en-US" b="0" i="0" dirty="0" smtClean="0"/>
              <a:t>repeat.</a:t>
            </a:r>
            <a:endParaRPr lang="en-US" b="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Then ask pupils to do the same with other pictures in the book in </a:t>
            </a:r>
            <a:r>
              <a:rPr lang="en-US" b="0" i="0" dirty="0" smtClean="0"/>
              <a:t>groups </a:t>
            </a:r>
            <a:r>
              <a:rPr lang="en-US" b="0" i="0" dirty="0"/>
              <a:t>(point and say in </a:t>
            </a:r>
            <a:r>
              <a:rPr lang="en-US" b="0" i="0" dirty="0" smtClean="0"/>
              <a:t>groups).</a:t>
            </a:r>
            <a:endParaRPr lang="en-US" b="0" i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66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dirty="0"/>
              <a:t>Step 2</a:t>
            </a:r>
          </a:p>
          <a:p>
            <a:pPr marL="0" indent="0">
              <a:buFontTx/>
              <a:buNone/>
            </a:pPr>
            <a:r>
              <a:rPr lang="en-US" b="1" dirty="0"/>
              <a:t>Goal: </a:t>
            </a:r>
            <a:r>
              <a:rPr lang="en-US" b="0" dirty="0"/>
              <a:t>Pupil will use the structure </a:t>
            </a:r>
            <a:r>
              <a:rPr lang="en-US" b="0" i="1" dirty="0"/>
              <a:t>I can see… </a:t>
            </a:r>
            <a:r>
              <a:rPr lang="en-US" b="0" i="0" dirty="0"/>
              <a:t>to talk about what they </a:t>
            </a:r>
            <a:r>
              <a:rPr lang="en-US" b="0" i="0" dirty="0" smtClean="0"/>
              <a:t>see.</a:t>
            </a:r>
            <a:endParaRPr lang="en-US" b="0" i="0" dirty="0"/>
          </a:p>
          <a:p>
            <a:pPr marL="0" indent="0">
              <a:buFontTx/>
              <a:buNone/>
            </a:pPr>
            <a:r>
              <a:rPr lang="en-US" b="1" i="0" dirty="0"/>
              <a:t>Times</a:t>
            </a:r>
            <a:r>
              <a:rPr lang="en-US" b="0" i="0" dirty="0"/>
              <a:t>: </a:t>
            </a:r>
            <a:r>
              <a:rPr lang="en-US" b="0" i="0" dirty="0" smtClean="0"/>
              <a:t>5 </a:t>
            </a:r>
            <a:r>
              <a:rPr lang="en-US" b="0" i="0" dirty="0"/>
              <a:t>mins</a:t>
            </a:r>
          </a:p>
          <a:p>
            <a:pPr marL="0" indent="0">
              <a:buFontTx/>
              <a:buNone/>
            </a:pPr>
            <a:endParaRPr lang="en-US" b="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Show the </a:t>
            </a:r>
            <a:r>
              <a:rPr lang="en-US" b="0" i="0" dirty="0" smtClean="0"/>
              <a:t>slide.</a:t>
            </a:r>
            <a:endParaRPr lang="en-US" b="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Pupils will say </a:t>
            </a:r>
            <a:r>
              <a:rPr lang="en-US" b="0" i="1" dirty="0"/>
              <a:t>I can see… </a:t>
            </a:r>
            <a:r>
              <a:rPr lang="en-US" b="0" i="0" dirty="0"/>
              <a:t>when they see the </a:t>
            </a:r>
            <a:r>
              <a:rPr lang="en-US" b="0" i="0" dirty="0" smtClean="0"/>
              <a:t>slide.</a:t>
            </a:r>
            <a:endParaRPr lang="en-US" b="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Teacher can have </a:t>
            </a:r>
            <a:r>
              <a:rPr lang="en-US" b="0" i="0" dirty="0" smtClean="0"/>
              <a:t>pupils </a:t>
            </a:r>
            <a:r>
              <a:rPr lang="en-US" b="0" i="0" dirty="0"/>
              <a:t>say in chorus, </a:t>
            </a:r>
            <a:r>
              <a:rPr lang="en-US" b="0" i="0" dirty="0" smtClean="0"/>
              <a:t>groups </a:t>
            </a:r>
            <a:r>
              <a:rPr lang="en-US" b="0" i="0" dirty="0"/>
              <a:t>or </a:t>
            </a:r>
            <a:r>
              <a:rPr lang="en-US" b="0" i="0" dirty="0" smtClean="0"/>
              <a:t>individuals. </a:t>
            </a:r>
            <a:r>
              <a:rPr lang="en-US" b="0" i="0" dirty="0"/>
              <a:t>Or can play a game between groups.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28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02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13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67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read the song lyrics.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read the song lyrics in chorus then in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sing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r>
              <a:rPr lang="en-US" dirty="0" smtClean="0"/>
              <a:t>Have </a:t>
            </a:r>
            <a:r>
              <a:rPr lang="en-US" dirty="0"/>
              <a:t>pupils listen and sing </a:t>
            </a:r>
            <a:r>
              <a:rPr lang="en-US" dirty="0" smtClean="0"/>
              <a:t>along </a:t>
            </a:r>
            <a:r>
              <a:rPr lang="en-US" dirty="0"/>
              <a:t>the song in chorus then in </a:t>
            </a:r>
            <a:r>
              <a:rPr lang="en-US" dirty="0" smtClean="0"/>
              <a:t>groups.</a:t>
            </a:r>
            <a:endParaRPr lang="en-US" dirty="0"/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sing the song with TPR.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r>
              <a:rPr lang="en-US" dirty="0" smtClean="0"/>
              <a:t>Have </a:t>
            </a:r>
            <a:r>
              <a:rPr lang="en-US" dirty="0"/>
              <a:t>groups create their own TPR for the song then </a:t>
            </a:r>
            <a:r>
              <a:rPr lang="en-US" dirty="0" smtClean="0"/>
              <a:t>present.</a:t>
            </a:r>
            <a:endParaRPr lang="en-US" dirty="0"/>
          </a:p>
          <a:p>
            <a:r>
              <a:rPr lang="en-US" dirty="0"/>
              <a:t>Finish the song with the TRP for </a:t>
            </a:r>
            <a:r>
              <a:rPr lang="en-US" dirty="0" smtClean="0"/>
              <a:t>high </a:t>
            </a:r>
            <a:r>
              <a:rPr lang="en-US" dirty="0"/>
              <a:t>five and fist bump. </a:t>
            </a:r>
          </a:p>
          <a:p>
            <a:endParaRPr lang="en-US" dirty="0"/>
          </a:p>
          <a:p>
            <a:r>
              <a:rPr lang="en-US" dirty="0"/>
              <a:t>If possible, teacher could have pupils create their own song lyrics and </a:t>
            </a:r>
            <a:r>
              <a:rPr lang="en-US" dirty="0" smtClean="0"/>
              <a:t>perform.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endParaRPr lang="vi-V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look at the slide and guess what is 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First correct answer will give to the group a </a:t>
            </a:r>
            <a:r>
              <a:rPr lang="en-US" dirty="0" smtClean="0"/>
              <a:t>star.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say the word after each </a:t>
            </a:r>
            <a:r>
              <a:rPr lang="en-US" dirty="0" smtClean="0"/>
              <a:t>slide.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06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 smtClean="0"/>
              <a:t>Goodbye</a:t>
            </a:r>
          </a:p>
          <a:p>
            <a:endParaRPr lang="en-US" dirty="0" smtClean="0"/>
          </a:p>
          <a:p>
            <a:r>
              <a:rPr lang="en-US" dirty="0" smtClean="0"/>
              <a:t>Time: 2 minutes</a:t>
            </a:r>
          </a:p>
          <a:p>
            <a:endParaRPr lang="en-US" dirty="0" smtClean="0"/>
          </a:p>
          <a:p>
            <a:r>
              <a:rPr lang="en-US" dirty="0" smtClean="0"/>
              <a:t>Teacher and pupils say goodbye to the words.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410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013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652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94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31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1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87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31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1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6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3" y="3320859"/>
            <a:ext cx="4524973" cy="2076333"/>
          </a:xfrm>
        </p:spPr>
        <p:txBody>
          <a:bodyPr anchor="t">
            <a:normAutofit/>
          </a:bodyPr>
          <a:lstStyle/>
          <a:p>
            <a:pPr algn="l"/>
            <a:r>
              <a:rPr lang="en-US" sz="3400"/>
              <a:t>Unit 14</a:t>
            </a:r>
            <a:br>
              <a:rPr lang="en-US" sz="3400"/>
            </a:br>
            <a:r>
              <a:rPr lang="en-US" sz="3400"/>
              <a:t/>
            </a:r>
            <a:br>
              <a:rPr lang="en-US" sz="3400"/>
            </a:br>
            <a:r>
              <a:rPr lang="en-US" sz="3400"/>
              <a:t>In the toyshop</a:t>
            </a:r>
            <a:br>
              <a:rPr lang="en-US" sz="3400"/>
            </a:br>
            <a:r>
              <a:rPr lang="en-US" sz="3400"/>
              <a:t>Lesson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3" y="2348680"/>
            <a:ext cx="4524973" cy="972180"/>
          </a:xfrm>
        </p:spPr>
        <p:txBody>
          <a:bodyPr anchor="b"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CC55ACC-A2F6-403C-A3A4-D59B3734D4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383E2C-8F6E-4B80-8250-7D5B66D700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3" r="1" b="1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47828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26" y="677740"/>
            <a:ext cx="4599174" cy="44029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B161A3-9218-43B9-BF9D-D9EF29BEE2A5}"/>
              </a:ext>
            </a:extLst>
          </p:cNvPr>
          <p:cNvSpPr txBox="1"/>
          <p:nvPr/>
        </p:nvSpPr>
        <p:spPr>
          <a:xfrm>
            <a:off x="5380340" y="5080704"/>
            <a:ext cx="23727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sz="8800" b="1" dirty="0">
                <a:latin typeface=".VnAvant" panose="020B7200000000000000" pitchFamily="34" charset="0"/>
              </a:rPr>
              <a:t>uts</a:t>
            </a:r>
          </a:p>
        </p:txBody>
      </p:sp>
      <p:sp>
        <p:nvSpPr>
          <p:cNvPr id="4" name="Halka 3">
            <a:extLst>
              <a:ext uri="{FF2B5EF4-FFF2-40B4-BE49-F238E27FC236}">
                <a16:creationId xmlns:a16="http://schemas.microsoft.com/office/drawing/2014/main" xmlns="" id="{B9F3A1BA-80DA-4813-BDB0-5784E749BBD8}"/>
              </a:ext>
            </a:extLst>
          </p:cNvPr>
          <p:cNvSpPr/>
          <p:nvPr/>
        </p:nvSpPr>
        <p:spPr>
          <a:xfrm>
            <a:off x="-6129926" y="-7046318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6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30977 0.29652 L -0.28438 0.2831 L -0.27734 -0.35625 L 0.28958 -0.35625 L 0.29883 0.22916 L -0.203 0.20231 L -0.19987 -0.24815 L 0.19544 -0.25533 L 0.19544 0.12199 L 0.0194 -0.14398 L -0.11602 0.04467 L 0.01667 0.1625 L 0.2582 -0.01273 L 0.01198 -0.31574 L -0.23138 -0.00926 L 0.01667 0.2662 L 0.30977 0.01365 L 0.01198 -0.37477 L -0.30534 -0.00301 L 0.01667 0.33148 L 0.01445 0.01759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xmlns="" id="{C5278130-DFE0-457B-8698-88DF69019D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F99531B-1681-4D6E-BECB-18325B33A6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ED0B05F-C57E-40E5-9EAA-2FA922541D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76263"/>
            <a:ext cx="5206802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Listen and repeat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A7A465B-6667-4FD4-AA8F-F394C2D3C9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82797" y="1357959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0AF9581-3CC8-4E19-BB29-4FBCB0F3E1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7748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11B13D0-916A-4B34-AD9F-C5691567B2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192162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5D28AB17-F6FA-4C53-B3E3-D0A39D4A33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3EFADC67-92A1-44FB-8691-D8CD71A21E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150" y="1357959"/>
            <a:ext cx="1943183" cy="19395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423" y="3474987"/>
            <a:ext cx="1951444" cy="194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B161A3-9218-43B9-BF9D-D9EF29BEE2A5}"/>
              </a:ext>
            </a:extLst>
          </p:cNvPr>
          <p:cNvSpPr txBox="1"/>
          <p:nvPr/>
        </p:nvSpPr>
        <p:spPr>
          <a:xfrm>
            <a:off x="5380340" y="5080704"/>
            <a:ext cx="23446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t</a:t>
            </a:r>
            <a:r>
              <a:rPr lang="en-US" sz="8800" b="1" dirty="0"/>
              <a:t>iger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9B5E96-A49F-46A0-A10B-8E1C66608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594" y="56646"/>
            <a:ext cx="5326811" cy="526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xmlns="" id="{FBC3EAFD-A275-4F9B-8F62-72B6678F35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8526" y="933319"/>
            <a:ext cx="2463430" cy="2486070"/>
          </a:xfrm>
          <a:prstGeom prst="ellipse">
            <a:avLst/>
          </a:prstGeom>
          <a:solidFill>
            <a:srgbClr val="43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06E64A6D-2B9F-4AAD-AB42-A61BAF01AC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17592" y="1268361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rgbClr val="433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C51881DD-AD85-41BE-8A49-C2FB45800E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4860081" y="89619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9AD20FE8-ED02-4CDE-83B1-A1436305C3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775960" y="4971278"/>
            <a:ext cx="640080" cy="0"/>
          </a:xfrm>
          <a:prstGeom prst="line">
            <a:avLst/>
          </a:prstGeom>
          <a:ln w="28575">
            <a:solidFill>
              <a:srgbClr val="FFF4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04B1D95-F2DC-4E65-9246-8BA7CBB405FB}"/>
              </a:ext>
            </a:extLst>
          </p:cNvPr>
          <p:cNvSpPr txBox="1">
            <a:spLocks/>
          </p:cNvSpPr>
          <p:nvPr/>
        </p:nvSpPr>
        <p:spPr>
          <a:xfrm>
            <a:off x="1378393" y="3404299"/>
            <a:ext cx="9426806" cy="1424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mtClean="0">
                <a:solidFill>
                  <a:srgbClr val="1B1B1B"/>
                </a:solidFill>
              </a:rPr>
              <a:t>Let’s talk</a:t>
            </a:r>
            <a:endParaRPr lang="en-US" sz="4800" b="1" dirty="0">
              <a:solidFill>
                <a:srgbClr val="1B1B1B"/>
              </a:solidFill>
            </a:endParaRP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36" y="1145075"/>
            <a:ext cx="2560320" cy="2555579"/>
          </a:xfrm>
        </p:spPr>
      </p:pic>
    </p:spTree>
    <p:extLst>
      <p:ext uri="{BB962C8B-B14F-4D97-AF65-F5344CB8AC3E}">
        <p14:creationId xmlns:p14="http://schemas.microsoft.com/office/powerpoint/2010/main" val="33953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1690688"/>
            <a:ext cx="10119360" cy="388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3C4CDB-4204-467D-BE45-6E312D9635FD}"/>
              </a:ext>
            </a:extLst>
          </p:cNvPr>
          <p:cNvSpPr txBox="1"/>
          <p:nvPr/>
        </p:nvSpPr>
        <p:spPr>
          <a:xfrm>
            <a:off x="4939916" y="4934203"/>
            <a:ext cx="16626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7200" b="1" dirty="0">
                <a:latin typeface=".VnAvant" panose="020B7200000000000000" pitchFamily="34" charset="0"/>
              </a:rPr>
              <a:t>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9F7C34-2DFF-46E8-8DCE-E88FC64B6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087" y="365556"/>
            <a:ext cx="4577826" cy="47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1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DB7CB8-2D01-4FED-ACC3-D3B4B81DA3F1}"/>
              </a:ext>
            </a:extLst>
          </p:cNvPr>
          <p:cNvSpPr txBox="1"/>
          <p:nvPr/>
        </p:nvSpPr>
        <p:spPr>
          <a:xfrm>
            <a:off x="4348317" y="5087814"/>
            <a:ext cx="51700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7200" b="1" dirty="0">
                <a:latin typeface=".VnAvant" panose="020B7200000000000000" pitchFamily="34" charset="0"/>
              </a:rPr>
              <a:t>eddy bear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18" y="497846"/>
            <a:ext cx="4712803" cy="439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898A3C43-367E-492B-B767-A70B0242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61A5D9E-F5EA-4484-8F49-5A0D1A617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" b="6286"/>
          <a:stretch/>
        </p:blipFill>
        <p:spPr bwMode="auto">
          <a:xfrm>
            <a:off x="2233531" y="507942"/>
            <a:ext cx="6160477" cy="584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93EFC2-4A98-461D-8464-42C6F94FBE6E}"/>
              </a:ext>
            </a:extLst>
          </p:cNvPr>
          <p:cNvSpPr txBox="1"/>
          <p:nvPr/>
        </p:nvSpPr>
        <p:spPr>
          <a:xfrm>
            <a:off x="8394008" y="4274312"/>
            <a:ext cx="23718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T</a:t>
            </a:r>
            <a:r>
              <a:rPr lang="en-US" sz="8800" b="1" dirty="0"/>
              <a:t>ony</a:t>
            </a:r>
          </a:p>
        </p:txBody>
      </p:sp>
    </p:spTree>
    <p:extLst>
      <p:ext uri="{BB962C8B-B14F-4D97-AF65-F5344CB8AC3E}">
        <p14:creationId xmlns:p14="http://schemas.microsoft.com/office/powerpoint/2010/main" val="172829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8D64F90-4680-4EA8-9D30-63CA667C2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583" y="840700"/>
            <a:ext cx="6874562" cy="4058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1D97FD-2887-41B2-A005-5FD513ECF244}"/>
              </a:ext>
            </a:extLst>
          </p:cNvPr>
          <p:cNvSpPr txBox="1"/>
          <p:nvPr/>
        </p:nvSpPr>
        <p:spPr>
          <a:xfrm>
            <a:off x="5112193" y="4734809"/>
            <a:ext cx="28184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t</a:t>
            </a:r>
            <a:r>
              <a:rPr lang="en-US" sz="8800" b="1" dirty="0"/>
              <a:t>urtle</a:t>
            </a:r>
          </a:p>
        </p:txBody>
      </p:sp>
    </p:spTree>
    <p:extLst>
      <p:ext uri="{BB962C8B-B14F-4D97-AF65-F5344CB8AC3E}">
        <p14:creationId xmlns:p14="http://schemas.microsoft.com/office/powerpoint/2010/main" val="340046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55CD764-972B-4CA5-A885-53E55C63E1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90A9E-B1FF-4C9C-A113-DE61D076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58368"/>
            <a:ext cx="3734698" cy="41239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sing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85CDB4C-1FD0-4585-A020-27F2D836BD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6167" y="2050133"/>
            <a:ext cx="232963" cy="1340860"/>
            <a:chOff x="56167" y="2050133"/>
            <a:chExt cx="232963" cy="1340860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xmlns="" id="{5D246F4A-EE8D-4FFF-A21C-202C4438F1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9">
              <a:extLst>
                <a:ext uri="{FF2B5EF4-FFF2-40B4-BE49-F238E27FC236}">
                  <a16:creationId xmlns:a16="http://schemas.microsoft.com/office/drawing/2014/main" xmlns="" id="{5180AFC1-C335-42D8-9689-AC48BB446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xmlns="" id="{FF9AC15C-CDE3-45BB-A2AE-EE0E230F57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xmlns="" id="{735BDF49-0DA5-4D84-9CAF-17F182587E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xmlns="" id="{9A563694-96C1-4491-968C-ABC2B33A79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xmlns="" id="{C07B463F-74C8-4F4F-AC01-383416E24D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xmlns="" id="{2580532B-17A2-44ED-97F7-237749F43F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xmlns="" id="{DB8FEB59-52CF-42B0-8E2B-2937ADFE0F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xmlns="" id="{4D262DB1-7CDF-4000-89BF-C998FC8B5E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xmlns="" id="{8A5DC86C-E98B-4C88-949E-1FB7A33F0F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xmlns="" id="{7356204C-A31B-4E4F-806F-FE560545DD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xmlns="" id="{23833741-7ACC-4589-8CCF-C149F26F96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xmlns="" id="{BB0E58F6-C893-4850-B8B5-3BBB1B22D0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xmlns="" id="{A17CA43F-9341-492F-AE85-5FC1926F7B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xmlns="" id="{997D9B52-713B-4194-A09B-CD2088D27C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xmlns="" id="{0D245476-F617-4E5B-9F44-3E2B8CF857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xmlns="" id="{CF3A6471-5289-4A16-923A-975AADC360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xmlns="" id="{3DF8E022-DC4D-4636-A382-EB9545C8F3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xmlns="" id="{929E99F3-B006-4247-9DF4-83A7ED50E8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xmlns="" id="{B4E4F171-F161-4941-8980-7CF8A5BEDD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4165AB3-7006-4430-BCE3-25476BE133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3E51905-F374-4E1A-97CF-B741584B74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inging">
            <a:extLst>
              <a:ext uri="{FF2B5EF4-FFF2-40B4-BE49-F238E27FC236}">
                <a16:creationId xmlns:a16="http://schemas.microsoft.com/office/drawing/2014/main" xmlns="" id="{CC3B56E5-3840-4239-A11B-DE49D262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07" y="212003"/>
            <a:ext cx="80867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4176831"/>
            <a:ext cx="1764030" cy="196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368427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</a:rPr>
              <a:t>Game</a:t>
            </a:r>
            <a:br>
              <a:rPr lang="en-US" sz="11500" dirty="0">
                <a:solidFill>
                  <a:srgbClr val="FFFFFF"/>
                </a:solidFill>
              </a:rPr>
            </a:br>
            <a:r>
              <a:rPr lang="en-US" sz="11500" dirty="0">
                <a:solidFill>
                  <a:srgbClr val="FFFFFF"/>
                </a:solidFill>
              </a:rPr>
              <a:t>What’s this?</a:t>
            </a:r>
            <a:endParaRPr lang="en-US" sz="11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52" y="880959"/>
            <a:ext cx="9589164" cy="59770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7482" y="735106"/>
            <a:ext cx="22779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Let’s sing</a:t>
            </a:r>
          </a:p>
        </p:txBody>
      </p:sp>
      <p:pic>
        <p:nvPicPr>
          <p:cNvPr id="5" name="Track 08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94933" y="1066134"/>
            <a:ext cx="249624" cy="2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6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610" y="2067791"/>
            <a:ext cx="3672066" cy="3427985"/>
          </a:xfrm>
        </p:spPr>
      </p:pic>
    </p:spTree>
    <p:extLst>
      <p:ext uri="{BB962C8B-B14F-4D97-AF65-F5344CB8AC3E}">
        <p14:creationId xmlns:p14="http://schemas.microsoft.com/office/powerpoint/2010/main" val="12047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10" y="1761871"/>
            <a:ext cx="3437265" cy="36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789" y="2499333"/>
            <a:ext cx="3631708" cy="227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56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797" y="2161309"/>
            <a:ext cx="3415692" cy="33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28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17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898A3C43-367E-492B-B767-A70B0242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61A5D9E-F5EA-4484-8F49-5A0D1A617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" b="6286"/>
          <a:stretch/>
        </p:blipFill>
        <p:spPr bwMode="auto">
          <a:xfrm>
            <a:off x="3027484" y="365125"/>
            <a:ext cx="5647593" cy="535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93EFC2-4A98-461D-8464-42C6F94FBE6E}"/>
              </a:ext>
            </a:extLst>
          </p:cNvPr>
          <p:cNvSpPr txBox="1"/>
          <p:nvPr/>
        </p:nvSpPr>
        <p:spPr>
          <a:xfrm>
            <a:off x="8394008" y="4274312"/>
            <a:ext cx="26288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8800" b="1" dirty="0">
                <a:latin typeface=".VnAvant" panose="020B7200000000000000" pitchFamily="34" charset="0"/>
              </a:rPr>
              <a:t>ony</a:t>
            </a:r>
          </a:p>
        </p:txBody>
      </p:sp>
      <p:sp>
        <p:nvSpPr>
          <p:cNvPr id="6" name="Halka 3">
            <a:extLst>
              <a:ext uri="{FF2B5EF4-FFF2-40B4-BE49-F238E27FC236}">
                <a16:creationId xmlns:a16="http://schemas.microsoft.com/office/drawing/2014/main" xmlns="" id="{6B325418-0A86-4291-8514-D913C28064A2}"/>
              </a:ext>
            </a:extLst>
          </p:cNvPr>
          <p:cNvSpPr/>
          <p:nvPr/>
        </p:nvSpPr>
        <p:spPr>
          <a:xfrm>
            <a:off x="-6097268" y="-6932014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4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0.30977 0.29653 L -0.28437 0.28311 L -0.27734 -0.35625 L 0.28959 -0.35625 L 0.29883 0.22917 L -0.20299 0.20232 L -0.19987 -0.24814 L 0.19545 -0.25532 L 0.19545 0.12199 L 0.0194 -0.14398 L -0.11601 0.04468 L 0.01667 0.1625 L 0.25821 -0.01273 L 0.01198 -0.31574 L -0.23138 -0.00926 L 0.01667 0.26621 L 0.30977 0.01366 L 0.01198 -0.37476 L -0.30533 -0.00301 L 0.01667 0.33149 L 0.01446 0.0176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99" y="850701"/>
            <a:ext cx="5985699" cy="34755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3C4CDB-4204-467D-BE45-6E312D9635FD}"/>
              </a:ext>
            </a:extLst>
          </p:cNvPr>
          <p:cNvSpPr txBox="1"/>
          <p:nvPr/>
        </p:nvSpPr>
        <p:spPr>
          <a:xfrm>
            <a:off x="4032774" y="4695833"/>
            <a:ext cx="50161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latin typeface=".VnAvant" panose="020B7200000000000000" pitchFamily="34" charset="0"/>
              </a:rPr>
              <a:t>ba</a:t>
            </a: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sz="8800" b="1" dirty="0">
                <a:latin typeface=".VnAvant" panose="020B7200000000000000" pitchFamily="34" charset="0"/>
              </a:rPr>
              <a:t>anas</a:t>
            </a:r>
          </a:p>
        </p:txBody>
      </p:sp>
      <p:sp>
        <p:nvSpPr>
          <p:cNvPr id="4" name="Halka 3">
            <a:extLst>
              <a:ext uri="{FF2B5EF4-FFF2-40B4-BE49-F238E27FC236}">
                <a16:creationId xmlns:a16="http://schemas.microsoft.com/office/drawing/2014/main" xmlns="" id="{5BF8F618-5CA8-46FE-939C-978D2CA0E5A6}"/>
              </a:ext>
            </a:extLst>
          </p:cNvPr>
          <p:cNvSpPr/>
          <p:nvPr/>
        </p:nvSpPr>
        <p:spPr>
          <a:xfrm>
            <a:off x="-6129926" y="-7242261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4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30977 0.29653 L -0.28438 0.28311 L -0.27734 -0.35625 L 0.28958 -0.35625 L 0.29883 0.22917 L -0.203 0.20232 L -0.19987 -0.24814 L 0.19544 -0.25532 L 0.19544 0.122 L 0.0194 -0.14398 L -0.11602 0.04468 L 0.01667 0.1625 L 0.2582 -0.01273 L 0.01198 -0.31574 L -0.23138 -0.00925 L 0.01667 0.26621 L 0.30977 0.01366 L 0.01198 -0.37476 L -0.30534 -0.003 L 0.01667 0.33149 L 0.01445 0.0176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4" y="388304"/>
            <a:ext cx="5238519" cy="4890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DB7CB8-2D01-4FED-ACC3-D3B4B81DA3F1}"/>
              </a:ext>
            </a:extLst>
          </p:cNvPr>
          <p:cNvSpPr txBox="1"/>
          <p:nvPr/>
        </p:nvSpPr>
        <p:spPr>
          <a:xfrm>
            <a:off x="4348317" y="5087814"/>
            <a:ext cx="62808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8800" b="1" dirty="0">
                <a:latin typeface=".VnAvant" panose="020B7200000000000000" pitchFamily="34" charset="0"/>
              </a:rPr>
              <a:t>eddy bear</a:t>
            </a:r>
          </a:p>
        </p:txBody>
      </p:sp>
      <p:sp>
        <p:nvSpPr>
          <p:cNvPr id="5" name="Halka 3">
            <a:extLst>
              <a:ext uri="{FF2B5EF4-FFF2-40B4-BE49-F238E27FC236}">
                <a16:creationId xmlns:a16="http://schemas.microsoft.com/office/drawing/2014/main" xmlns="" id="{3F88FEFB-8A76-432E-96DF-6AD62ED4D0F4}"/>
              </a:ext>
            </a:extLst>
          </p:cNvPr>
          <p:cNvSpPr/>
          <p:nvPr/>
        </p:nvSpPr>
        <p:spPr>
          <a:xfrm>
            <a:off x="-6113597" y="-6507473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3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0.30977 0.29653 L -0.28437 0.2831 L -0.27734 -0.35625 L 0.28958 -0.35625 L 0.29883 0.22917 L -0.20299 0.20232 L -0.19987 -0.24815 L 0.19544 -0.25532 L 0.19544 0.12199 L 0.0194 -0.14398 L -0.11601 0.04468 L 0.01667 0.1625 L 0.2582 -0.01273 L 0.01198 -0.31574 L -0.23138 -0.00926 L 0.01667 0.2662 L 0.30977 0.01366 L 0.01198 -0.37477 L -0.30534 -0.00301 L 0.01667 0.33148 L 0.01445 0.01759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157" y="579443"/>
            <a:ext cx="4185972" cy="45012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B161A3-9218-43B9-BF9D-D9EF29BEE2A5}"/>
              </a:ext>
            </a:extLst>
          </p:cNvPr>
          <p:cNvSpPr txBox="1"/>
          <p:nvPr/>
        </p:nvSpPr>
        <p:spPr>
          <a:xfrm>
            <a:off x="5380340" y="5080704"/>
            <a:ext cx="26228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8800" b="1" dirty="0">
                <a:latin typeface=".VnAvant" panose="020B7200000000000000" pitchFamily="34" charset="0"/>
              </a:rPr>
              <a:t>iger</a:t>
            </a:r>
          </a:p>
        </p:txBody>
      </p:sp>
      <p:sp>
        <p:nvSpPr>
          <p:cNvPr id="5" name="Halka 3">
            <a:extLst>
              <a:ext uri="{FF2B5EF4-FFF2-40B4-BE49-F238E27FC236}">
                <a16:creationId xmlns:a16="http://schemas.microsoft.com/office/drawing/2014/main" xmlns="" id="{8BA53FD0-4547-431B-9161-805CBE39156D}"/>
              </a:ext>
            </a:extLst>
          </p:cNvPr>
          <p:cNvSpPr/>
          <p:nvPr/>
        </p:nvSpPr>
        <p:spPr>
          <a:xfrm>
            <a:off x="-6129926" y="-6899359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5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30977 0.29653 L -0.28438 0.28311 L -0.27734 -0.35625 L 0.28958 -0.35625 L 0.29883 0.22917 L -0.203 0.20232 L -0.19987 -0.24814 L 0.19544 -0.25532 L 0.19544 0.122 L 0.0194 -0.14398 L -0.11602 0.04468 L 0.01667 0.1625 L 0.2582 -0.01273 L 0.01198 -0.31574 L -0.23138 -0.00925 L 0.01667 0.26621 L 0.30977 0.01366 L 0.01198 -0.37476 L -0.30534 -0.003 L 0.01667 0.33149 L 0.01445 0.0176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74" y="110712"/>
            <a:ext cx="4877481" cy="47726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3C4CDB-4204-467D-BE45-6E312D9635FD}"/>
              </a:ext>
            </a:extLst>
          </p:cNvPr>
          <p:cNvSpPr txBox="1"/>
          <p:nvPr/>
        </p:nvSpPr>
        <p:spPr>
          <a:xfrm>
            <a:off x="5665631" y="4883403"/>
            <a:ext cx="19912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8800" b="1" dirty="0">
                <a:latin typeface=".VnAvant" panose="020B7200000000000000" pitchFamily="34" charset="0"/>
              </a:rPr>
              <a:t>op</a:t>
            </a:r>
          </a:p>
        </p:txBody>
      </p:sp>
      <p:sp>
        <p:nvSpPr>
          <p:cNvPr id="5" name="Halka 3">
            <a:extLst>
              <a:ext uri="{FF2B5EF4-FFF2-40B4-BE49-F238E27FC236}">
                <a16:creationId xmlns:a16="http://schemas.microsoft.com/office/drawing/2014/main" xmlns="" id="{690BF890-E897-4073-9082-E378D7F816A4}"/>
              </a:ext>
            </a:extLst>
          </p:cNvPr>
          <p:cNvSpPr/>
          <p:nvPr/>
        </p:nvSpPr>
        <p:spPr>
          <a:xfrm>
            <a:off x="-6129926" y="-6736073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9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30977 0.29653 L -0.28438 0.2831 L -0.27734 -0.35625 L 0.28958 -0.35625 L 0.29883 0.22916 L -0.203 0.20231 L -0.19987 -0.24815 L 0.19544 -0.25533 L 0.19544 0.12199 L 0.0194 -0.14398 L -0.11602 0.04467 L 0.01667 0.1625 L 0.2582 -0.01273 L 0.01198 -0.31574 L -0.23138 -0.00926 L 0.01667 0.2662 L 0.30977 0.01365 L 0.01198 -0.37477 L -0.30534 -0.00301 L 0.01667 0.33148 L 0.01445 0.01759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240" y="248179"/>
            <a:ext cx="6716062" cy="51632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DB7CB8-2D01-4FED-ACC3-D3B4B81DA3F1}"/>
              </a:ext>
            </a:extLst>
          </p:cNvPr>
          <p:cNvSpPr txBox="1"/>
          <p:nvPr/>
        </p:nvSpPr>
        <p:spPr>
          <a:xfrm>
            <a:off x="4700009" y="5411450"/>
            <a:ext cx="45432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sz="8800" b="1" dirty="0">
                <a:latin typeface=".VnAvant" panose="020B7200000000000000" pitchFamily="34" charset="0"/>
              </a:rPr>
              <a:t>oodles</a:t>
            </a:r>
          </a:p>
        </p:txBody>
      </p:sp>
      <p:sp>
        <p:nvSpPr>
          <p:cNvPr id="4" name="Halka 3">
            <a:extLst>
              <a:ext uri="{FF2B5EF4-FFF2-40B4-BE49-F238E27FC236}">
                <a16:creationId xmlns:a16="http://schemas.microsoft.com/office/drawing/2014/main" xmlns="" id="{882E5A38-261F-4488-BA08-758231E5622C}"/>
              </a:ext>
            </a:extLst>
          </p:cNvPr>
          <p:cNvSpPr/>
          <p:nvPr/>
        </p:nvSpPr>
        <p:spPr>
          <a:xfrm>
            <a:off x="-6129926" y="-7095300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2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30977 0.29653 L -0.28438 0.2831 L -0.27734 -0.35625 L 0.28958 -0.35625 L 0.29883 0.22917 L -0.203 0.20232 L -0.19987 -0.24815 L 0.19544 -0.25532 L 0.19544 0.12199 L 0.0194 -0.14398 L -0.11602 0.04468 L 0.01667 0.1625 L 0.2582 -0.01273 L 0.01198 -0.31574 L -0.23138 -0.00926 L 0.01667 0.26621 L 0.30977 0.01366 L 0.01198 -0.37477 L -0.30534 -0.00301 L 0.01667 0.33148 L 0.01445 0.0176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8D64F90-4680-4EA8-9D30-63CA667C2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183" y="1117514"/>
            <a:ext cx="5486661" cy="32388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1D97FD-2887-41B2-A005-5FD513ECF244}"/>
              </a:ext>
            </a:extLst>
          </p:cNvPr>
          <p:cNvSpPr txBox="1"/>
          <p:nvPr/>
        </p:nvSpPr>
        <p:spPr>
          <a:xfrm>
            <a:off x="5112193" y="4734809"/>
            <a:ext cx="31229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8800" b="1" spc="300" dirty="0">
                <a:latin typeface=".VnAvant" panose="020B7200000000000000" pitchFamily="34" charset="0"/>
              </a:rPr>
              <a:t>urtle</a:t>
            </a:r>
          </a:p>
        </p:txBody>
      </p:sp>
      <p:sp>
        <p:nvSpPr>
          <p:cNvPr id="4" name="Halka 3">
            <a:extLst>
              <a:ext uri="{FF2B5EF4-FFF2-40B4-BE49-F238E27FC236}">
                <a16:creationId xmlns:a16="http://schemas.microsoft.com/office/drawing/2014/main" xmlns="" id="{B9352860-8A43-4615-A704-EC07997B52D5}"/>
              </a:ext>
            </a:extLst>
          </p:cNvPr>
          <p:cNvSpPr/>
          <p:nvPr/>
        </p:nvSpPr>
        <p:spPr>
          <a:xfrm>
            <a:off x="-6129926" y="-7340232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0.30977 0.29653 L -0.28438 0.2831 L -0.27734 -0.35625 L 0.28958 -0.35625 L 0.29883 0.22917 L -0.203 0.20232 L -0.19987 -0.24815 L 0.19544 -0.25532 L 0.19544 0.12199 L 0.0194 -0.14398 L -0.11602 0.04468 L 0.01667 0.1625 L 0.2582 -0.01273 L 0.01198 -0.31574 L -0.23138 -0.00926 L 0.01667 0.26621 L 0.30977 0.01366 L 0.01198 -0.37477 L -0.30534 -0.00301 L 0.01667 0.33148 L 0.01445 0.0176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551</Words>
  <Application>Microsoft Office PowerPoint</Application>
  <PresentationFormat>Widescreen</PresentationFormat>
  <Paragraphs>129</Paragraphs>
  <Slides>25</Slides>
  <Notes>24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.VnAvant</vt:lpstr>
      <vt:lpstr>Arial</vt:lpstr>
      <vt:lpstr>Calibri</vt:lpstr>
      <vt:lpstr>Calibri Light</vt:lpstr>
      <vt:lpstr>Office Theme</vt:lpstr>
      <vt:lpstr>Unit 14  In the toyshop Lesson 3</vt:lpstr>
      <vt:lpstr>Game What’s this?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 and repeat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sing</vt:lpstr>
      <vt:lpstr>PowerPoint Presentation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14  In the toyshop Lesson 3</dc:title>
  <dc:creator>Nguyễn Phúc Khánh Thy</dc:creator>
  <cp:lastModifiedBy>Admin</cp:lastModifiedBy>
  <cp:revision>18</cp:revision>
  <dcterms:created xsi:type="dcterms:W3CDTF">2020-05-17T05:07:13Z</dcterms:created>
  <dcterms:modified xsi:type="dcterms:W3CDTF">2023-08-01T08:37:43Z</dcterms:modified>
</cp:coreProperties>
</file>