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37" r:id="rId2"/>
    <p:sldId id="314" r:id="rId3"/>
    <p:sldId id="338" r:id="rId4"/>
    <p:sldId id="315" r:id="rId5"/>
    <p:sldId id="339" r:id="rId6"/>
    <p:sldId id="308" r:id="rId7"/>
    <p:sldId id="316" r:id="rId8"/>
    <p:sldId id="322" r:id="rId9"/>
    <p:sldId id="333" r:id="rId10"/>
    <p:sldId id="334" r:id="rId11"/>
    <p:sldId id="335" r:id="rId12"/>
    <p:sldId id="323" r:id="rId13"/>
    <p:sldId id="336" r:id="rId14"/>
    <p:sldId id="319" r:id="rId15"/>
    <p:sldId id="325" r:id="rId16"/>
    <p:sldId id="300" r:id="rId17"/>
    <p:sldId id="269" r:id="rId18"/>
    <p:sldId id="298" r:id="rId19"/>
    <p:sldId id="30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06" autoAdjust="0"/>
    <p:restoredTop sz="64529" autoAdjust="0"/>
  </p:normalViewPr>
  <p:slideViewPr>
    <p:cSldViewPr snapToGrid="0">
      <p:cViewPr varScale="1">
        <p:scale>
          <a:sx n="50" d="100"/>
          <a:sy n="50" d="100"/>
        </p:scale>
        <p:origin x="2942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DA0A7-63A6-4F52-B458-683099762A1A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BF2E9-0B01-49AB-BB7C-49A115314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86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4505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01015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57217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8557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shows the vocabulary of the lesson on slide.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say goodbye.</a:t>
            </a:r>
            <a:r>
              <a:rPr lang="en-VN" dirty="0">
                <a:effectLst/>
              </a:rPr>
              <a:t> </a:t>
            </a:r>
            <a:endParaRPr lang="en-US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80415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5975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8984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8536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Listen and tick </a:t>
            </a:r>
            <a:r>
              <a:rPr lang="en-US" dirty="0"/>
              <a:t>is divided into 2 steps.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1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Pupils will be able to listen and choose the correct pictures.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 minutes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Listen and tick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the TPR actions.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 the recording and demonstrate the example.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 the recording and have pupils do the task. </a:t>
            </a:r>
          </a:p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Check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 minutes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 the recording and have pupils say the answer.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 the recording again and have pupils repeat then give correct answer.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252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958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Pupils will be able to trace the letter.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5 minutes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write the word by air tracing and say the word.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Demonstrate how to trace the word and have pupils do the task.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13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6155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Revise the words learnt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5 minutes</a:t>
            </a:r>
          </a:p>
          <a:p>
            <a:r>
              <a:rPr lang="en-US" dirty="0"/>
              <a:t>Game: Score a goal</a:t>
            </a:r>
          </a:p>
          <a:p>
            <a:endParaRPr lang="en-US" dirty="0"/>
          </a:p>
          <a:p>
            <a:r>
              <a:rPr lang="en-US" dirty="0"/>
              <a:t>Have pupils to play the game in groups.</a:t>
            </a:r>
          </a:p>
          <a:p>
            <a:r>
              <a:rPr lang="en-US" dirty="0"/>
              <a:t>Each group takes turn to choose word to shoot into the net.</a:t>
            </a:r>
          </a:p>
          <a:p>
            <a:r>
              <a:rPr lang="en-US" dirty="0"/>
              <a:t>Correct shoot will give score to the group.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8091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369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29388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3093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24D9C-0C13-4D51-9D5C-2F3DEE2A8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6D8BAC-37BD-4677-A24F-EC5E8AE98A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F83F1-9DB6-4A33-967A-03C3BB3C8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E8780-A14C-42BC-8B8B-3CE125924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8FE2D-158E-4E64-A23B-02A4232DD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689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0A5B1-4F72-4C61-9AD0-53A7805DF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DD439-9E9F-462D-A144-9220C9AE9B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7B0D6-0CA9-4A91-979E-E93F54BA2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08213-09CF-4756-B34B-6D4BF668F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29D9E-3C39-425D-BAD1-EBD81D372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816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4DE781-D773-4C32-950F-948595A86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187CD-D294-430B-A0A8-D92BFA5B6B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91A08-5CA6-4612-9A5B-F17F4579F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F293F-EEE0-4D32-A9C6-78F9E1AA6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BFBE2-F13E-438E-8D80-BE70C4F84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974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2AFEB-BF55-441E-A9F7-666D942A5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36D0F-6433-441E-BE6F-0F57E42B7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A08EC-2D05-4AF7-B005-AE291EE1B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7D648-FF82-46A8-98DF-005B8E6FC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37ABB-732A-4DCC-AB80-E89C8678E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181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0CCDA-471C-47B1-821A-5F4AA2780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684D7D-60F1-461A-91E4-8623AA7D8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DC6CD0-ADB6-4C1D-9132-A17B3EC67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5A381-500F-4264-A2EC-7D4A4D81A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DEE95-04F5-4638-B216-0A0547CD6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09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A3847-94DB-4381-ABAA-945F2A57F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FC69D-B221-4A32-AD0C-D84FA7B557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C6D3D7-E4D8-4879-8BC4-D92A8BA61B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F7C62-6F18-4C5D-BF4B-2B83B00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AA9F99-C949-4898-9DDA-A98925FD6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388B14-7CEC-4E7A-A2F1-3D0FEC6E9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688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C9728-D16D-4FA1-AC53-91A6CCB8B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7BEE9-206B-46B5-ADCB-AD134C7C0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B98567-430D-4DEF-AA22-0397880A6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C2D181-1CE7-40C3-859E-E380F8A47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DFC062-4F3C-4D66-B479-779BCD0118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F3FDF4-FD00-4629-9BB8-9F70594FD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1FC01B-DF0E-4E6E-8FC4-4B99456FF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C9B7D6-A3E9-4051-80E7-75102DB9A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376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6668B-BB68-425D-9509-9FED795B7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A4B96-07F8-40F3-89ED-9607C6433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A3C2CF-499A-405D-A8A2-0DA47181A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6E4E61-6863-467F-A9C6-F4EB242B2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772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BBBED8-C704-43EC-9FF7-8F646D728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C9F941-7975-4DBB-AF62-A8FCA638E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EC06D-47E6-4C4B-AF8D-5FEE1618E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71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8F6FB-B1D5-4154-BA8D-3DE374A4A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72DA1-AD11-4E83-81EB-EC99651E7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CF0F2A-8F49-4C70-8598-6FD532C832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DC7C95-FBE3-4708-A4E0-76CD49C8E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A7CF9-8987-41E5-9829-71981368A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F7BE1-9B84-4BC2-AE22-1C819CA7D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639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5E146-61D8-46A5-B498-CD5CD0DD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AA3255-39D8-4C42-842E-1D17558CA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782D50-82F4-4E20-8C07-E7AFA54BA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4E6783-40A8-4EF7-82DF-00CBFE7CB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1EC76-F960-4DAB-8BBF-2FF6949C0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12ADC5-F59B-4AD9-8394-99EFC4B49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138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CC95A5-C4E0-43BA-8502-CD5F8478E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CE701-0060-4FE5-BF89-978AA35A6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EDC20-072B-4918-AD44-84437D4DD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2F770-EDC1-4D46-A423-D195BE5A4284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3BE19-71BD-46D3-B52F-27E09BA24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1DBE6-E706-4BFF-8826-29AE7446B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472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gif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62" y="685800"/>
            <a:ext cx="11304200" cy="57759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44234D-ACBD-4448-B0E1-6A811DF13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85800"/>
            <a:ext cx="10515600" cy="1325563"/>
          </a:xfrm>
        </p:spPr>
        <p:txBody>
          <a:bodyPr/>
          <a:lstStyle/>
          <a:p>
            <a:r>
              <a:rPr lang="en-US" dirty="0"/>
              <a:t>Listen and chant</a:t>
            </a:r>
          </a:p>
        </p:txBody>
      </p:sp>
      <p:pic>
        <p:nvPicPr>
          <p:cNvPr id="6" name="Track 085_U15_cha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38626" y="1205706"/>
            <a:ext cx="285750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81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F82426-D25B-4454-AACE-F693C9940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658938" y="147638"/>
            <a:ext cx="8850312" cy="792162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chemeClr val="tx1"/>
                </a:solidFill>
                <a:latin typeface="Arial Black" pitchFamily="34" charset="0"/>
              </a:rPr>
              <a:t>fish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58463" y="43495"/>
            <a:ext cx="145424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dirty="0">
                <a:ln w="12700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Arial Black"/>
              </a:rPr>
              <a:t>Q3.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640639" y="5537201"/>
            <a:ext cx="2657475" cy="1320799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en-US" sz="5400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695826" y="5537201"/>
            <a:ext cx="2657475" cy="1320799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en-US" sz="5400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784351" y="5522914"/>
            <a:ext cx="2657475" cy="1335086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en-US" sz="5400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20" name="Left Arrow 19"/>
          <p:cNvSpPr/>
          <p:nvPr/>
        </p:nvSpPr>
        <p:spPr>
          <a:xfrm>
            <a:off x="1862139" y="5648325"/>
            <a:ext cx="598487" cy="546100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Left Arrow 20"/>
          <p:cNvSpPr/>
          <p:nvPr/>
        </p:nvSpPr>
        <p:spPr>
          <a:xfrm rot="10800000">
            <a:off x="7758113" y="5648325"/>
            <a:ext cx="596900" cy="546100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Left Arrow 21"/>
          <p:cNvSpPr/>
          <p:nvPr/>
        </p:nvSpPr>
        <p:spPr>
          <a:xfrm rot="5400000">
            <a:off x="4810920" y="5647532"/>
            <a:ext cx="598487" cy="546100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11801" y="1323976"/>
            <a:ext cx="1984375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94375" y="4857751"/>
            <a:ext cx="5334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24000" y="3219422"/>
            <a:ext cx="9144000" cy="264687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600" dirty="0">
                <a:ln w="28575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/>
                <a:cs typeface="Arial Black"/>
              </a:rPr>
              <a:t>GOAL!!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24000" y="3599945"/>
            <a:ext cx="9144000" cy="221599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800" dirty="0">
                <a:ln w="28575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/>
                <a:cs typeface="Arial Black"/>
              </a:rPr>
              <a:t>MISSED..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24001" y="3596385"/>
            <a:ext cx="9144000" cy="221599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800" dirty="0">
                <a:ln w="28575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/>
                <a:cs typeface="Arial Black"/>
              </a:rPr>
              <a:t>SAVED…</a:t>
            </a:r>
          </a:p>
        </p:txBody>
      </p:sp>
      <p:pic>
        <p:nvPicPr>
          <p:cNvPr id="4098" name="Picture 2" descr="Kết quả hình ảnh cho fish clipart">
            <a:extLst>
              <a:ext uri="{FF2B5EF4-FFF2-40B4-BE49-F238E27FC236}">
                <a16:creationId xmlns:a16="http://schemas.microsoft.com/office/drawing/2014/main" id="{7F948DBF-F91C-44FA-A0E3-483B0FBA5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506" y="5641262"/>
            <a:ext cx="1626139" cy="115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Kết quả hình ảnh cho frog clipart">
            <a:extLst>
              <a:ext uri="{FF2B5EF4-FFF2-40B4-BE49-F238E27FC236}">
                <a16:creationId xmlns:a16="http://schemas.microsoft.com/office/drawing/2014/main" id="{11D1E114-941F-4D95-A667-622231E1F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722" y="5522914"/>
            <a:ext cx="1820861" cy="153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Kết quả hình ảnh cho farmer clipart">
            <a:extLst>
              <a:ext uri="{FF2B5EF4-FFF2-40B4-BE49-F238E27FC236}">
                <a16:creationId xmlns:a16="http://schemas.microsoft.com/office/drawing/2014/main" id="{E9F8BFE2-24B3-43FE-AE8C-4A7B9533A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361" y="5458019"/>
            <a:ext cx="1451058" cy="152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534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0493E-6 -3.11127E-6 L -0.24106 -0.5077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62" y="-2539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106 -0.50774 C -0.23759 -0.51885 -0.22336 -0.52741 -0.21833 -0.52741 C -0.18709 -0.52741 -0.15516 -0.36502 -0.15516 -0.19801 C -0.15516 -0.28198 -0.13919 -0.36317 -0.12409 -0.36317 C -0.10812 -0.36317 -0.09302 -0.28105 -0.09302 -0.19801 C -0.09302 -0.24103 -0.08504 -0.28198 -0.07706 -0.28198 C -0.06907 -0.28198 -0.06109 -0.24196 -0.06109 -0.19801 C -0.06109 -0.22068 -0.0571 -0.24103 -0.05311 -0.24103 C -0.04912 -0.24103 -0.04512 -0.21929 -0.04512 -0.19801 C -0.04512 -0.2098 -0.04287 -0.22068 -0.04096 -0.22068 C -0.04009 -0.22068 -0.03697 -0.2098 -0.03697 -0.19801 C -0.03697 -0.20448 -0.0361 -0.2098 -0.03489 -0.2098 C -0.03489 -0.21073 -0.03298 -0.20448 -0.03298 -0.19801 C -0.03298 -0.20263 -0.03298 -0.20448 -0.03194 -0.20448 C -0.03194 -0.20356 -0.03072 -0.20263 -0.03072 -0.19801 C -0.03072 -0.20124 -0.03072 -0.20263 -0.03072 -0.20356 C -0.02985 -0.20356 -0.02985 -0.20263 -0.02985 -0.20032 C -0.02881 -0.20032 -0.02881 -0.20263 -0.02881 -0.20356 C -0.02742 -0.20356 -0.02742 -0.20263 -0.02742 -0.20032 " pathEditMode="relative" rAng="0" ptsTypes="fffffffffffffffffff">
                                      <p:cBhvr>
                                        <p:cTn id="11" dur="2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73" y="145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900"/>
                            </p:stCondLst>
                            <p:childTnLst>
                              <p:par>
                                <p:cTn id="1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0.00023 L -0.08608 -0.87347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21" y="-436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0.00047 L 0.20583 -0.40296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4" y="-2017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76189E-7 9.73861E-7 L 0.15724 9.73861E-7 " pathEditMode="relative" ptsTypes="AA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069B7F-8AE6-4C7B-AA95-400500CCAA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658938" y="147638"/>
            <a:ext cx="8850312" cy="792162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58463" y="43495"/>
            <a:ext cx="145424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dirty="0">
                <a:ln w="12700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Arial Black"/>
              </a:rPr>
              <a:t>Q4.</a:t>
            </a:r>
          </a:p>
        </p:txBody>
      </p:sp>
      <p:sp>
        <p:nvSpPr>
          <p:cNvPr id="16387" name="TextBox 7"/>
          <p:cNvSpPr txBox="1">
            <a:spLocks noChangeArrowheads="1"/>
          </p:cNvSpPr>
          <p:nvPr/>
        </p:nvSpPr>
        <p:spPr bwMode="auto">
          <a:xfrm>
            <a:off x="3113089" y="212725"/>
            <a:ext cx="73183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dirty="0">
                <a:latin typeface="Arial Black" pitchFamily="34" charset="0"/>
              </a:rPr>
              <a:t>face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640639" y="5537201"/>
            <a:ext cx="2657475" cy="1320799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en-US" sz="5400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695826" y="5537201"/>
            <a:ext cx="2657475" cy="1320799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en-US" sz="5400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784351" y="5522914"/>
            <a:ext cx="2657475" cy="1320799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en-US" sz="5400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20" name="Left Arrow 19"/>
          <p:cNvSpPr/>
          <p:nvPr/>
        </p:nvSpPr>
        <p:spPr>
          <a:xfrm>
            <a:off x="1862139" y="5648325"/>
            <a:ext cx="598487" cy="546100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Left Arrow 20"/>
          <p:cNvSpPr/>
          <p:nvPr/>
        </p:nvSpPr>
        <p:spPr>
          <a:xfrm rot="10800000">
            <a:off x="7758113" y="5648325"/>
            <a:ext cx="596900" cy="546100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Left Arrow 21"/>
          <p:cNvSpPr/>
          <p:nvPr/>
        </p:nvSpPr>
        <p:spPr>
          <a:xfrm rot="5400000">
            <a:off x="4810920" y="5647532"/>
            <a:ext cx="598487" cy="546100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56200" y="1323976"/>
            <a:ext cx="1982788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94375" y="4857751"/>
            <a:ext cx="5334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24000" y="3219422"/>
            <a:ext cx="9144000" cy="264687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600" dirty="0">
                <a:ln w="28575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/>
                <a:cs typeface="Arial Black"/>
              </a:rPr>
              <a:t>GOAL!!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24000" y="3599945"/>
            <a:ext cx="9144000" cy="221599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800" dirty="0">
                <a:ln w="28575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/>
                <a:cs typeface="Arial Black"/>
              </a:rPr>
              <a:t>MISSED..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24001" y="3596385"/>
            <a:ext cx="9144000" cy="221599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800" dirty="0">
                <a:ln w="28575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/>
                <a:cs typeface="Arial Black"/>
              </a:rPr>
              <a:t>SAVED…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32DA80-DDF7-4184-AC86-BFB1084217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8574" y="5548732"/>
            <a:ext cx="1020552" cy="1299730"/>
          </a:xfrm>
          <a:prstGeom prst="rect">
            <a:avLst/>
          </a:prstGeom>
        </p:spPr>
      </p:pic>
      <p:pic>
        <p:nvPicPr>
          <p:cNvPr id="25" name="Picture 2" descr="Kết quả hình ảnh cho fire truck clipart">
            <a:extLst>
              <a:ext uri="{FF2B5EF4-FFF2-40B4-BE49-F238E27FC236}">
                <a16:creationId xmlns:a16="http://schemas.microsoft.com/office/drawing/2014/main" id="{2A9387E4-0FD5-4BF0-9383-5968B5EA2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005" y="5656597"/>
            <a:ext cx="1582821" cy="118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83143A4-5A6E-45F9-A36C-D564CC4A9E3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24501" y="5695978"/>
            <a:ext cx="1767242" cy="11620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0.00047 L 0.22666 -0.5211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16" y="-260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63624E-8 -5.27412E-7 L -0.15099 -5.27412E-7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666 -0.52117 C 0.22353 -0.53204 0.2126 -0.54291 0.20878 -0.54291 C 0.18483 -0.54291 0.16001 -0.37266 0.16001 -0.20195 C 0.16001 -0.288 0.14769 -0.37243 0.13606 -0.37243 C 0.12374 -0.37243 0.11211 -0.28661 0.11211 -0.20195 C 0.11211 -0.24451 0.10586 -0.288 0.09979 -0.288 C 0.09354 -0.288 0.08747 -0.24567 0.08747 -0.20195 C 0.08747 -0.22392 0.08434 -0.24451 0.08122 -0.24451 C 0.07827 -0.24451 0.07515 -0.22253 0.07515 -0.20195 C 0.07515 -0.21305 0.07341 -0.22392 0.07202 -0.22392 C 0.07115 -0.22392 0.0689 -0.21305 0.0689 -0.20195 C 0.0689 -0.2075 0.0682 -0.21305 0.06734 -0.21305 C 0.06734 -0.21444 0.06577 -0.2075 0.06577 -0.20195 C 0.06577 -0.20495 0.06577 -0.2075 0.06491 -0.2075 C 0.06491 -0.20611 0.06404 -0.20472 0.06404 -0.20195 C 0.06404 -0.20357 0.06404 -0.20495 0.06404 -0.20611 C 0.06334 -0.20611 0.06334 -0.20472 0.06334 -0.20333 C 0.06248 -0.20333 0.06248 -0.20472 0.06248 -0.20611 C 0.06178 -0.20611 0.06178 -0.20472 0.06178 -0.20333 " pathEditMode="relative" rAng="0" ptsTypes="fffffffffffffffffff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44" y="148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956E-6 -4.43211E-6 L -0.60656 -0.25445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37" y="-127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0024 L 0.00937 -0.40296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" y="-20171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08FDFF-613A-44C9-A6BC-D7ED047476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658938" y="147638"/>
            <a:ext cx="8850312" cy="792162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58463" y="43495"/>
            <a:ext cx="145424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dirty="0">
                <a:ln w="12700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Arial Black"/>
              </a:rPr>
              <a:t>Q5.</a:t>
            </a:r>
          </a:p>
        </p:txBody>
      </p:sp>
      <p:sp>
        <p:nvSpPr>
          <p:cNvPr id="16387" name="TextBox 7"/>
          <p:cNvSpPr txBox="1">
            <a:spLocks noChangeArrowheads="1"/>
          </p:cNvSpPr>
          <p:nvPr/>
        </p:nvSpPr>
        <p:spPr bwMode="auto">
          <a:xfrm>
            <a:off x="3113089" y="212725"/>
            <a:ext cx="73183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dirty="0">
                <a:latin typeface="Arial Black" pitchFamily="34" charset="0"/>
              </a:rPr>
              <a:t>foot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640639" y="5537201"/>
            <a:ext cx="2657475" cy="1320799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en-US" sz="5400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695826" y="5537201"/>
            <a:ext cx="2657475" cy="1277304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en-US" sz="5400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784351" y="5522914"/>
            <a:ext cx="2657475" cy="1291591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en-US" sz="5400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20" name="Left Arrow 19"/>
          <p:cNvSpPr/>
          <p:nvPr/>
        </p:nvSpPr>
        <p:spPr>
          <a:xfrm>
            <a:off x="1862139" y="5648325"/>
            <a:ext cx="598487" cy="546100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Left Arrow 20"/>
          <p:cNvSpPr/>
          <p:nvPr/>
        </p:nvSpPr>
        <p:spPr>
          <a:xfrm rot="10800000">
            <a:off x="7758113" y="5648325"/>
            <a:ext cx="596900" cy="546100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Left Arrow 21"/>
          <p:cNvSpPr/>
          <p:nvPr/>
        </p:nvSpPr>
        <p:spPr>
          <a:xfrm rot="5400000">
            <a:off x="4810920" y="5647532"/>
            <a:ext cx="598487" cy="546100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56200" y="1323976"/>
            <a:ext cx="1982788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94375" y="4857751"/>
            <a:ext cx="5334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24000" y="3219422"/>
            <a:ext cx="9144000" cy="264687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600" dirty="0">
                <a:ln w="28575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/>
                <a:cs typeface="Arial Black"/>
              </a:rPr>
              <a:t>GOAL!!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24000" y="3599945"/>
            <a:ext cx="9144000" cy="221599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800" dirty="0">
                <a:ln w="28575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/>
                <a:cs typeface="Arial Black"/>
              </a:rPr>
              <a:t>MISSED..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24001" y="3596385"/>
            <a:ext cx="9144000" cy="221599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800" dirty="0">
                <a:ln w="28575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/>
                <a:cs typeface="Arial Black"/>
              </a:rPr>
              <a:t>SAVED…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A77ECF-D195-4935-9EE6-BCE0352315C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62619" y="5621338"/>
            <a:ext cx="1767242" cy="1162022"/>
          </a:xfrm>
          <a:prstGeom prst="rect">
            <a:avLst/>
          </a:prstGeom>
        </p:spPr>
      </p:pic>
      <p:pic>
        <p:nvPicPr>
          <p:cNvPr id="24" name="Picture 2" descr="Kết quả hình ảnh cho fire truck clipart">
            <a:extLst>
              <a:ext uri="{FF2B5EF4-FFF2-40B4-BE49-F238E27FC236}">
                <a16:creationId xmlns:a16="http://schemas.microsoft.com/office/drawing/2014/main" id="{26D2C51E-FF8C-4A06-85D5-7B81ACB9A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398" y="5646082"/>
            <a:ext cx="1582821" cy="118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043844C-83D3-4366-BEC7-94472B8C2EE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98093" y="5457097"/>
            <a:ext cx="1100881" cy="137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47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0.00047 L 0.22666 -0.5211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16" y="-260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63624E-8 -5.27412E-7 L -0.15099 -5.27412E-7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666 -0.52117 C 0.22353 -0.53204 0.2126 -0.54291 0.20878 -0.54291 C 0.18483 -0.54291 0.16001 -0.37266 0.16001 -0.20195 C 0.16001 -0.288 0.14769 -0.37243 0.13606 -0.37243 C 0.12374 -0.37243 0.11211 -0.28661 0.11211 -0.20195 C 0.11211 -0.24451 0.10586 -0.288 0.09979 -0.288 C 0.09354 -0.288 0.08747 -0.24567 0.08747 -0.20195 C 0.08747 -0.22392 0.08434 -0.24451 0.08122 -0.24451 C 0.07827 -0.24451 0.07515 -0.22253 0.07515 -0.20195 C 0.07515 -0.21305 0.07341 -0.22392 0.07202 -0.22392 C 0.07115 -0.22392 0.0689 -0.21305 0.0689 -0.20195 C 0.0689 -0.2075 0.0682 -0.21305 0.06734 -0.21305 C 0.06734 -0.21444 0.06577 -0.2075 0.06577 -0.20195 C 0.06577 -0.20495 0.06577 -0.2075 0.06491 -0.2075 C 0.06491 -0.20611 0.06404 -0.20472 0.06404 -0.20195 C 0.06404 -0.20357 0.06404 -0.20495 0.06404 -0.20611 C 0.06334 -0.20611 0.06334 -0.20472 0.06334 -0.20333 C 0.06248 -0.20333 0.06248 -0.20472 0.06248 -0.20611 C 0.06178 -0.20611 0.06178 -0.20472 0.06178 -0.20333 " pathEditMode="relative" rAng="0" ptsTypes="fffffffffffffffffff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44" y="148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956E-6 -4.43211E-6 L -0.60656 -0.25445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37" y="-127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0024 L 0.00937 -0.40296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" y="-20171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81BCE6-A94E-4F6C-AFE4-9056F6DC3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658938" y="147638"/>
            <a:ext cx="8850312" cy="792162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 Black" pitchFamily="34" charset="0"/>
              </a:rPr>
              <a:t>family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58463" y="43495"/>
            <a:ext cx="145424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dirty="0">
                <a:ln w="12700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Arial Black"/>
              </a:rPr>
              <a:t>Q6.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640639" y="5537201"/>
            <a:ext cx="2657475" cy="1277304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en-US" sz="5400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695826" y="5537201"/>
            <a:ext cx="2657475" cy="1320799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en-US" sz="5400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784351" y="5522914"/>
            <a:ext cx="2657475" cy="1291591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en-US" sz="5400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20" name="Left Arrow 19"/>
          <p:cNvSpPr/>
          <p:nvPr/>
        </p:nvSpPr>
        <p:spPr>
          <a:xfrm>
            <a:off x="1862139" y="5648325"/>
            <a:ext cx="598487" cy="546100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Left Arrow 20"/>
          <p:cNvSpPr/>
          <p:nvPr/>
        </p:nvSpPr>
        <p:spPr>
          <a:xfrm rot="10800000">
            <a:off x="7758113" y="5648325"/>
            <a:ext cx="596900" cy="546100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Left Arrow 21"/>
          <p:cNvSpPr/>
          <p:nvPr/>
        </p:nvSpPr>
        <p:spPr>
          <a:xfrm rot="5400000">
            <a:off x="4810920" y="5647532"/>
            <a:ext cx="598487" cy="546100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11801" y="1323976"/>
            <a:ext cx="1984375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94375" y="4857751"/>
            <a:ext cx="5334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24000" y="3219422"/>
            <a:ext cx="9144000" cy="264687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600" dirty="0">
                <a:ln w="28575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/>
                <a:cs typeface="Arial Black"/>
              </a:rPr>
              <a:t>GOAL!!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24000" y="3599945"/>
            <a:ext cx="9144000" cy="221599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800" dirty="0">
                <a:ln w="28575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/>
                <a:cs typeface="Arial Black"/>
              </a:rPr>
              <a:t>MISSED..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24001" y="3596385"/>
            <a:ext cx="9144000" cy="221599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800" dirty="0">
                <a:ln w="28575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/>
                <a:cs typeface="Arial Black"/>
              </a:rPr>
              <a:t>SAVED…</a:t>
            </a:r>
          </a:p>
        </p:txBody>
      </p:sp>
      <p:pic>
        <p:nvPicPr>
          <p:cNvPr id="6146" name="Picture 2" descr="Kết quả hình ảnh cho family clipart">
            <a:extLst>
              <a:ext uri="{FF2B5EF4-FFF2-40B4-BE49-F238E27FC236}">
                <a16:creationId xmlns:a16="http://schemas.microsoft.com/office/drawing/2014/main" id="{E6C1AD09-8CEA-425A-9656-8C3C352CF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374" y="5812376"/>
            <a:ext cx="2103070" cy="106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Kết quả hình ảnh cho farmer clipart">
            <a:extLst>
              <a:ext uri="{FF2B5EF4-FFF2-40B4-BE49-F238E27FC236}">
                <a16:creationId xmlns:a16="http://schemas.microsoft.com/office/drawing/2014/main" id="{D906284A-9EEB-466E-A6C0-9C8319153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760" y="5414047"/>
            <a:ext cx="1451058" cy="152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Kết quả hình ảnh cho fish clipart">
            <a:extLst>
              <a:ext uri="{FF2B5EF4-FFF2-40B4-BE49-F238E27FC236}">
                <a16:creationId xmlns:a16="http://schemas.microsoft.com/office/drawing/2014/main" id="{B5C80728-96F7-4BCE-9E84-43E739FC4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214" y="5590145"/>
            <a:ext cx="1626139" cy="115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0493E-6 -3.11127E-6 L -0.24106 -0.5077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62" y="-2539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106 -0.50774 C -0.23759 -0.51885 -0.22336 -0.52741 -0.21833 -0.52741 C -0.18709 -0.52741 -0.15516 -0.36502 -0.15516 -0.19801 C -0.15516 -0.28198 -0.13919 -0.36317 -0.12409 -0.36317 C -0.10812 -0.36317 -0.09302 -0.28105 -0.09302 -0.19801 C -0.09302 -0.24103 -0.08504 -0.28198 -0.07706 -0.28198 C -0.06907 -0.28198 -0.06109 -0.24196 -0.06109 -0.19801 C -0.06109 -0.22068 -0.0571 -0.24103 -0.05311 -0.24103 C -0.04912 -0.24103 -0.04512 -0.21929 -0.04512 -0.19801 C -0.04512 -0.2098 -0.04287 -0.22068 -0.04096 -0.22068 C -0.04009 -0.22068 -0.03697 -0.2098 -0.03697 -0.19801 C -0.03697 -0.20448 -0.0361 -0.2098 -0.03489 -0.2098 C -0.03489 -0.21073 -0.03298 -0.20448 -0.03298 -0.19801 C -0.03298 -0.20263 -0.03298 -0.20448 -0.03194 -0.20448 C -0.03194 -0.20356 -0.03072 -0.20263 -0.03072 -0.19801 C -0.03072 -0.20124 -0.03072 -0.20263 -0.03072 -0.20356 C -0.02985 -0.20356 -0.02985 -0.20263 -0.02985 -0.20032 C -0.02881 -0.20032 -0.02881 -0.20263 -0.02881 -0.20356 C -0.02742 -0.20356 -0.02742 -0.20263 -0.02742 -0.20032 " pathEditMode="relative" rAng="0" ptsTypes="fffffffffffffffffff">
                                      <p:cBhvr>
                                        <p:cTn id="11" dur="2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73" y="145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900"/>
                            </p:stCondLst>
                            <p:childTnLst>
                              <p:par>
                                <p:cTn id="1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0.00023 L -0.08608 -0.87347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21" y="-436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0.00047 L 0.20583 -0.40296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4" y="-2017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76189E-7 9.73861E-7 L 0.15724 9.73861E-7 " pathEditMode="relative" ptsTypes="AA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6BB26F-D5A9-4DB7-9A05-26F13D4170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658938" y="147638"/>
            <a:ext cx="8850312" cy="792162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58463" y="43495"/>
            <a:ext cx="145424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dirty="0">
                <a:ln w="12700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Arial Black"/>
              </a:rPr>
              <a:t>Q7.</a:t>
            </a:r>
          </a:p>
        </p:txBody>
      </p:sp>
      <p:sp>
        <p:nvSpPr>
          <p:cNvPr id="15363" name="TextBox 7"/>
          <p:cNvSpPr txBox="1">
            <a:spLocks noChangeArrowheads="1"/>
          </p:cNvSpPr>
          <p:nvPr/>
        </p:nvSpPr>
        <p:spPr bwMode="auto">
          <a:xfrm>
            <a:off x="3113089" y="212725"/>
            <a:ext cx="73183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dirty="0">
                <a:latin typeface="Arial Black" pitchFamily="34" charset="0"/>
              </a:rPr>
              <a:t>father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640639" y="5537201"/>
            <a:ext cx="2657475" cy="1320799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en-US" sz="5400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695826" y="5537201"/>
            <a:ext cx="2657475" cy="1277304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en-US" sz="5400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784351" y="5522914"/>
            <a:ext cx="2657475" cy="1291591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en-US" sz="5400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20" name="Left Arrow 19"/>
          <p:cNvSpPr/>
          <p:nvPr/>
        </p:nvSpPr>
        <p:spPr>
          <a:xfrm>
            <a:off x="1862139" y="5648325"/>
            <a:ext cx="598487" cy="546100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Left Arrow 20"/>
          <p:cNvSpPr/>
          <p:nvPr/>
        </p:nvSpPr>
        <p:spPr>
          <a:xfrm rot="10800000">
            <a:off x="7758113" y="5648325"/>
            <a:ext cx="596900" cy="546100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Left Arrow 21"/>
          <p:cNvSpPr/>
          <p:nvPr/>
        </p:nvSpPr>
        <p:spPr>
          <a:xfrm rot="5400000">
            <a:off x="4810920" y="5647532"/>
            <a:ext cx="598487" cy="546100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11801" y="1323976"/>
            <a:ext cx="1984375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94375" y="4857751"/>
            <a:ext cx="5334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24000" y="3219422"/>
            <a:ext cx="9144000" cy="264687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600" dirty="0">
                <a:ln w="28575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/>
                <a:cs typeface="Arial Black"/>
              </a:rPr>
              <a:t>GOAL!!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24000" y="3599945"/>
            <a:ext cx="9144000" cy="221599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800" dirty="0">
                <a:ln w="28575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/>
                <a:cs typeface="Arial Black"/>
              </a:rPr>
              <a:t>MISSED..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24001" y="3596385"/>
            <a:ext cx="9144000" cy="221599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800" dirty="0">
                <a:ln w="28575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/>
                <a:cs typeface="Arial Black"/>
              </a:rPr>
              <a:t>SAVED…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A8B735-D364-48EC-9163-3D1B65B48D8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72618" y="5481899"/>
            <a:ext cx="1100881" cy="1376101"/>
          </a:xfrm>
          <a:prstGeom prst="rect">
            <a:avLst/>
          </a:prstGeom>
        </p:spPr>
      </p:pic>
      <p:pic>
        <p:nvPicPr>
          <p:cNvPr id="24" name="Picture 2" descr="Kết quả hình ảnh cho fish clipart">
            <a:extLst>
              <a:ext uri="{FF2B5EF4-FFF2-40B4-BE49-F238E27FC236}">
                <a16:creationId xmlns:a16="http://schemas.microsoft.com/office/drawing/2014/main" id="{6E152789-F956-44DB-9DB7-706431634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2351" y="5641262"/>
            <a:ext cx="1626139" cy="115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Kết quả hình ảnh cho frog clipart">
            <a:extLst>
              <a:ext uri="{FF2B5EF4-FFF2-40B4-BE49-F238E27FC236}">
                <a16:creationId xmlns:a16="http://schemas.microsoft.com/office/drawing/2014/main" id="{4ED9ED53-D3CA-4217-AABF-13D03119E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634" y="5451949"/>
            <a:ext cx="1820861" cy="153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956E-6 -4.43211E-6 L -0.60656 -0.2544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37" y="-127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0024 L -0.03905 -0.20101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1" y="-1006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82298E-7 -5.27412E-7 L 0.15741 0.00023 " pathEditMode="relative" ptsTypes="AA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0.00047 L 0.20583 -0.40296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4" y="-20171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76189E-7 9.73861E-7 L 0.15724 9.73861E-7 " pathEditMode="relative" ptsTypes="AA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5260A0-153E-444C-BBCE-E1C01F2BB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658938" y="147638"/>
            <a:ext cx="8850312" cy="792162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58463" y="43495"/>
            <a:ext cx="145424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dirty="0">
                <a:ln w="12700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Arial Black"/>
              </a:rPr>
              <a:t>Q8.</a:t>
            </a:r>
          </a:p>
        </p:txBody>
      </p:sp>
      <p:sp>
        <p:nvSpPr>
          <p:cNvPr id="16387" name="TextBox 7"/>
          <p:cNvSpPr txBox="1">
            <a:spLocks noChangeArrowheads="1"/>
          </p:cNvSpPr>
          <p:nvPr/>
        </p:nvSpPr>
        <p:spPr bwMode="auto">
          <a:xfrm>
            <a:off x="3113089" y="212725"/>
            <a:ext cx="73183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dirty="0">
                <a:latin typeface="Arial Black" pitchFamily="34" charset="0"/>
              </a:rPr>
              <a:t>fire truck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640639" y="5537201"/>
            <a:ext cx="2657475" cy="1320799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en-US" sz="5400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695826" y="5537201"/>
            <a:ext cx="2657475" cy="1320799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en-US" sz="5400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784351" y="5522914"/>
            <a:ext cx="2657475" cy="1320799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en-US" sz="5400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20" name="Left Arrow 19"/>
          <p:cNvSpPr/>
          <p:nvPr/>
        </p:nvSpPr>
        <p:spPr>
          <a:xfrm>
            <a:off x="1862139" y="5648325"/>
            <a:ext cx="598487" cy="546100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Left Arrow 20"/>
          <p:cNvSpPr/>
          <p:nvPr/>
        </p:nvSpPr>
        <p:spPr>
          <a:xfrm rot="10800000">
            <a:off x="7758113" y="5648325"/>
            <a:ext cx="596900" cy="546100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Left Arrow 21"/>
          <p:cNvSpPr/>
          <p:nvPr/>
        </p:nvSpPr>
        <p:spPr>
          <a:xfrm rot="5400000">
            <a:off x="4810920" y="5647532"/>
            <a:ext cx="598487" cy="546100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56200" y="1323976"/>
            <a:ext cx="1982788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94375" y="4857751"/>
            <a:ext cx="5334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24000" y="3219422"/>
            <a:ext cx="9144000" cy="264687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600" dirty="0">
                <a:ln w="28575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/>
                <a:cs typeface="Arial Black"/>
              </a:rPr>
              <a:t>GOAL!!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24000" y="3599945"/>
            <a:ext cx="9144000" cy="221599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800" dirty="0">
                <a:ln w="28575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/>
                <a:cs typeface="Arial Black"/>
              </a:rPr>
              <a:t>MISSED..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24001" y="3596385"/>
            <a:ext cx="9144000" cy="221599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800" dirty="0">
                <a:ln w="28575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/>
                <a:cs typeface="Arial Black"/>
              </a:rPr>
              <a:t>SAVED…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32DA80-DDF7-4184-AC86-BFB1084217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8436" y="5533448"/>
            <a:ext cx="1020552" cy="1299730"/>
          </a:xfrm>
          <a:prstGeom prst="rect">
            <a:avLst/>
          </a:prstGeom>
        </p:spPr>
      </p:pic>
      <p:pic>
        <p:nvPicPr>
          <p:cNvPr id="7170" name="Picture 2" descr="Kết quả hình ảnh cho fire truck clipart">
            <a:extLst>
              <a:ext uri="{FF2B5EF4-FFF2-40B4-BE49-F238E27FC236}">
                <a16:creationId xmlns:a16="http://schemas.microsoft.com/office/drawing/2014/main" id="{5F357241-BCDB-4914-AA61-67642AB92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293" y="5646062"/>
            <a:ext cx="1582821" cy="118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Kết quả hình ảnh cho farmer clipart">
            <a:extLst>
              <a:ext uri="{FF2B5EF4-FFF2-40B4-BE49-F238E27FC236}">
                <a16:creationId xmlns:a16="http://schemas.microsoft.com/office/drawing/2014/main" id="{9CE49F9C-7737-4063-8809-7FD6316C9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969" y="5421507"/>
            <a:ext cx="1451058" cy="152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29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0.00047 L 0.22666 -0.5211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16" y="-260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63624E-8 -5.27412E-7 L -0.15099 -5.27412E-7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666 -0.52117 C 0.22353 -0.53204 0.2126 -0.54291 0.20878 -0.54291 C 0.18483 -0.54291 0.16001 -0.37266 0.16001 -0.20195 C 0.16001 -0.288 0.14769 -0.37243 0.13606 -0.37243 C 0.12374 -0.37243 0.11211 -0.28661 0.11211 -0.20195 C 0.11211 -0.24451 0.10586 -0.288 0.09979 -0.288 C 0.09354 -0.288 0.08747 -0.24567 0.08747 -0.20195 C 0.08747 -0.22392 0.08434 -0.24451 0.08122 -0.24451 C 0.07827 -0.24451 0.07515 -0.22253 0.07515 -0.20195 C 0.07515 -0.21305 0.07341 -0.22392 0.07202 -0.22392 C 0.07115 -0.22392 0.0689 -0.21305 0.0689 -0.20195 C 0.0689 -0.2075 0.0682 -0.21305 0.06734 -0.21305 C 0.06734 -0.21444 0.06577 -0.2075 0.06577 -0.20195 C 0.06577 -0.20495 0.06577 -0.2075 0.06491 -0.2075 C 0.06491 -0.20611 0.06404 -0.20472 0.06404 -0.20195 C 0.06404 -0.20357 0.06404 -0.20495 0.06404 -0.20611 C 0.06334 -0.20611 0.06334 -0.20472 0.06334 -0.20333 C 0.06248 -0.20333 0.06248 -0.20472 0.06248 -0.20611 C 0.06178 -0.20611 0.06178 -0.20472 0.06178 -0.20333 " pathEditMode="relative" rAng="0" ptsTypes="fffffffffffffffffff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44" y="148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956E-6 -4.43211E-6 L -0.60656 -0.25445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37" y="-127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0024 L 0.00937 -0.40296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" y="-20171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C45749-53EF-4C2F-B6F0-B90A5A9BC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0650" y="1840547"/>
            <a:ext cx="3435241" cy="240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04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8EF3321-2F2C-449A-9096-14ACAD4C0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B5CE79-D6F5-4A22-A119-5966EED41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7182" y="773869"/>
            <a:ext cx="3632921" cy="404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8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178363-74D2-4117-8D8A-F2ADB7386E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7575" y="1622591"/>
            <a:ext cx="3419475" cy="36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1293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6AFBEB-48A7-407A-B260-4EF5BB5CC6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4630" y="576076"/>
            <a:ext cx="3585366" cy="448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697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DD6D908-561F-4A67-8570-9E21D10AE19C}"/>
              </a:ext>
            </a:extLst>
          </p:cNvPr>
          <p:cNvSpPr txBox="1">
            <a:spLocks/>
          </p:cNvSpPr>
          <p:nvPr/>
        </p:nvSpPr>
        <p:spPr>
          <a:xfrm>
            <a:off x="965200" y="5048250"/>
            <a:ext cx="10388600" cy="822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latin typeface=".VnAvant" panose="020B7200000000000000" pitchFamily="34" charset="0"/>
              </a:rPr>
              <a:t>Listen and tick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519814" y="2241354"/>
            <a:ext cx="5548767" cy="2625333"/>
            <a:chOff x="3519814" y="2155629"/>
            <a:chExt cx="5548767" cy="262533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9814" y="2209547"/>
              <a:ext cx="2576186" cy="257141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8377" y="2155629"/>
              <a:ext cx="2630204" cy="26253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90500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59D11-2A80-4682-A8C7-8303ECA92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Listen and tick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3382" y="1690688"/>
            <a:ext cx="7065819" cy="43340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3490" y="3214745"/>
            <a:ext cx="342493" cy="3424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3490" y="5589375"/>
            <a:ext cx="342493" cy="342493"/>
          </a:xfrm>
          <a:prstGeom prst="rect">
            <a:avLst/>
          </a:prstGeom>
        </p:spPr>
      </p:pic>
      <p:pic>
        <p:nvPicPr>
          <p:cNvPr id="3" name="Track 08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24338" y="870743"/>
            <a:ext cx="229395" cy="22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57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72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3A826B85-D58A-48FB-ABB8-881A5F8CC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9965CC-DC8C-45E4-AE7A-5F00F6A9F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5419725"/>
            <a:ext cx="10271760" cy="9366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4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3" name="Rounded Rectangle 5">
            <a:extLst>
              <a:ext uri="{FF2B5EF4-FFF2-40B4-BE49-F238E27FC236}">
                <a16:creationId xmlns:a16="http://schemas.microsoft.com/office/drawing/2014/main" id="{20B579A7-44A3-4863-B4F6-E1E3D667A5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120" y="990600"/>
            <a:ext cx="10271760" cy="43053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394" y="2297659"/>
            <a:ext cx="1681838" cy="1691182"/>
          </a:xfrm>
        </p:spPr>
      </p:pic>
      <p:grpSp>
        <p:nvGrpSpPr>
          <p:cNvPr id="7" name="Group 6"/>
          <p:cNvGrpSpPr/>
          <p:nvPr/>
        </p:nvGrpSpPr>
        <p:grpSpPr>
          <a:xfrm>
            <a:off x="3393910" y="2267760"/>
            <a:ext cx="3476375" cy="1691182"/>
            <a:chOff x="3657600" y="2301070"/>
            <a:chExt cx="5219047" cy="247989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0" y="2301070"/>
              <a:ext cx="2479892" cy="247989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0128" y="2301070"/>
              <a:ext cx="2296519" cy="2479892"/>
            </a:xfrm>
            <a:prstGeom prst="rect">
              <a:avLst/>
            </a:prstGeom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4DD6D908-561F-4A67-8570-9E21D10AE19C}"/>
              </a:ext>
            </a:extLst>
          </p:cNvPr>
          <p:cNvSpPr txBox="1">
            <a:spLocks/>
          </p:cNvSpPr>
          <p:nvPr/>
        </p:nvSpPr>
        <p:spPr>
          <a:xfrm>
            <a:off x="838200" y="4082767"/>
            <a:ext cx="10515600" cy="8223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latin typeface=".VnAvant" panose="020B7200000000000000" pitchFamily="34" charset="0"/>
              </a:rPr>
              <a:t>Look, trace and write</a:t>
            </a:r>
          </a:p>
        </p:txBody>
      </p:sp>
    </p:spTree>
    <p:extLst>
      <p:ext uri="{BB962C8B-B14F-4D97-AF65-F5344CB8AC3E}">
        <p14:creationId xmlns:p14="http://schemas.microsoft.com/office/powerpoint/2010/main" val="38930408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213" y="2483766"/>
            <a:ext cx="9648824" cy="295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894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1500" dirty="0">
                <a:solidFill>
                  <a:srgbClr val="FFFFFF"/>
                </a:solidFill>
              </a:rPr>
              <a:t>Game</a:t>
            </a:r>
            <a:endParaRPr lang="en-US" sz="115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8583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ình ảnh có liên quan">
            <a:extLst>
              <a:ext uri="{FF2B5EF4-FFF2-40B4-BE49-F238E27FC236}">
                <a16:creationId xmlns:a16="http://schemas.microsoft.com/office/drawing/2014/main" id="{E85716A7-7E57-468D-8C84-5A553BAA9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Kết quả hình ảnh cho football spinning gif">
            <a:extLst>
              <a:ext uri="{FF2B5EF4-FFF2-40B4-BE49-F238E27FC236}">
                <a16:creationId xmlns:a16="http://schemas.microsoft.com/office/drawing/2014/main" id="{A7A7377C-C315-45C6-95C4-01A991A0D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847" y="2650588"/>
            <a:ext cx="1388306" cy="185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D014E5E-20ED-4C3A-A35A-06A2D24F0266}"/>
              </a:ext>
            </a:extLst>
          </p:cNvPr>
          <p:cNvSpPr/>
          <p:nvPr/>
        </p:nvSpPr>
        <p:spPr>
          <a:xfrm>
            <a:off x="691585" y="0"/>
            <a:ext cx="23915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TEAM 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B69E07F-A416-46E9-A54B-0227D9F2973D}"/>
              </a:ext>
            </a:extLst>
          </p:cNvPr>
          <p:cNvSpPr/>
          <p:nvPr/>
        </p:nvSpPr>
        <p:spPr>
          <a:xfrm>
            <a:off x="8881382" y="0"/>
            <a:ext cx="23915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TEAM 2</a:t>
            </a:r>
          </a:p>
        </p:txBody>
      </p:sp>
      <p:pic>
        <p:nvPicPr>
          <p:cNvPr id="11" name="Picture 12" descr="Kết quả hình ảnh cho football spinning gif">
            <a:extLst>
              <a:ext uri="{FF2B5EF4-FFF2-40B4-BE49-F238E27FC236}">
                <a16:creationId xmlns:a16="http://schemas.microsoft.com/office/drawing/2014/main" id="{0D9C4DC8-7AC5-40AD-B4E5-E98C7F1E8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85" y="779249"/>
            <a:ext cx="846553" cy="112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Kết quả hình ảnh cho football spinning gif">
            <a:extLst>
              <a:ext uri="{FF2B5EF4-FFF2-40B4-BE49-F238E27FC236}">
                <a16:creationId xmlns:a16="http://schemas.microsoft.com/office/drawing/2014/main" id="{89EA0BD1-CD05-49E0-B106-611B58CBC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223" y="779249"/>
            <a:ext cx="846553" cy="112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Kết quả hình ảnh cho football spinning gif">
            <a:extLst>
              <a:ext uri="{FF2B5EF4-FFF2-40B4-BE49-F238E27FC236}">
                <a16:creationId xmlns:a16="http://schemas.microsoft.com/office/drawing/2014/main" id="{B2F3F3C5-68F2-4FBF-994A-17CAE6983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727" y="767160"/>
            <a:ext cx="846553" cy="112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Kết quả hình ảnh cho football spinning gif">
            <a:extLst>
              <a:ext uri="{FF2B5EF4-FFF2-40B4-BE49-F238E27FC236}">
                <a16:creationId xmlns:a16="http://schemas.microsoft.com/office/drawing/2014/main" id="{CC0CF87E-15F7-4604-B7E2-0AE533971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46" y="1656866"/>
            <a:ext cx="846553" cy="112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Kết quả hình ảnh cho football spinning gif">
            <a:extLst>
              <a:ext uri="{FF2B5EF4-FFF2-40B4-BE49-F238E27FC236}">
                <a16:creationId xmlns:a16="http://schemas.microsoft.com/office/drawing/2014/main" id="{EE2E1940-5B3F-4C21-B99A-082595972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662" y="1723150"/>
            <a:ext cx="846553" cy="112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Kết quả hình ảnh cho football spinning gif">
            <a:extLst>
              <a:ext uri="{FF2B5EF4-FFF2-40B4-BE49-F238E27FC236}">
                <a16:creationId xmlns:a16="http://schemas.microsoft.com/office/drawing/2014/main" id="{917EE09B-EBFD-4D7C-A8E2-5D5027357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178" y="1739299"/>
            <a:ext cx="846553" cy="112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Kết quả hình ảnh cho football spinning gif">
            <a:extLst>
              <a:ext uri="{FF2B5EF4-FFF2-40B4-BE49-F238E27FC236}">
                <a16:creationId xmlns:a16="http://schemas.microsoft.com/office/drawing/2014/main" id="{80F6515E-97BB-4BC0-BB0A-2489F9D82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4580" y="767160"/>
            <a:ext cx="846553" cy="112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Kết quả hình ảnh cho football spinning gif">
            <a:extLst>
              <a:ext uri="{FF2B5EF4-FFF2-40B4-BE49-F238E27FC236}">
                <a16:creationId xmlns:a16="http://schemas.microsoft.com/office/drawing/2014/main" id="{A9DDEC4E-DA20-41E2-89CC-9DE793E1D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7218" y="767160"/>
            <a:ext cx="846553" cy="112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Kết quả hình ảnh cho football spinning gif">
            <a:extLst>
              <a:ext uri="{FF2B5EF4-FFF2-40B4-BE49-F238E27FC236}">
                <a16:creationId xmlns:a16="http://schemas.microsoft.com/office/drawing/2014/main" id="{F051184A-B614-4805-891D-D4BE93DD2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2722" y="755071"/>
            <a:ext cx="846553" cy="112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Kết quả hình ảnh cho football spinning gif">
            <a:extLst>
              <a:ext uri="{FF2B5EF4-FFF2-40B4-BE49-F238E27FC236}">
                <a16:creationId xmlns:a16="http://schemas.microsoft.com/office/drawing/2014/main" id="{EBDA9D83-C369-465C-B02B-ABDEF94DE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141" y="1644777"/>
            <a:ext cx="846553" cy="112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2" descr="Kết quả hình ảnh cho football spinning gif">
            <a:extLst>
              <a:ext uri="{FF2B5EF4-FFF2-40B4-BE49-F238E27FC236}">
                <a16:creationId xmlns:a16="http://schemas.microsoft.com/office/drawing/2014/main" id="{7C5279F1-980C-4B16-BF6D-FDDD84F9B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1657" y="1711061"/>
            <a:ext cx="846553" cy="112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2" descr="Kết quả hình ảnh cho football spinning gif">
            <a:extLst>
              <a:ext uri="{FF2B5EF4-FFF2-40B4-BE49-F238E27FC236}">
                <a16:creationId xmlns:a16="http://schemas.microsoft.com/office/drawing/2014/main" id="{C70F1E26-EF04-4C2F-BE43-2D0421CD6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173" y="1727210"/>
            <a:ext cx="846553" cy="112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leOleOle-DJStkurve-DJSoccer_v6rp">
            <a:hlinkClick r:id="" action="ppaction://media"/>
            <a:extLst>
              <a:ext uri="{FF2B5EF4-FFF2-40B4-BE49-F238E27FC236}">
                <a16:creationId xmlns:a16="http://schemas.microsoft.com/office/drawing/2014/main" id="{8E3BC1B0-7FCC-4665-AE6D-6896D69166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37929" y="-6883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67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7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5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31D57BE-B2CB-4FD1-ADD7-7A8E7EF4EF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658938" y="147638"/>
            <a:ext cx="8850312" cy="792162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58463" y="43495"/>
            <a:ext cx="145401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dirty="0">
                <a:ln w="12700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Arial Black"/>
              </a:rPr>
              <a:t>Q1.</a:t>
            </a:r>
          </a:p>
        </p:txBody>
      </p:sp>
      <p:sp>
        <p:nvSpPr>
          <p:cNvPr id="14339" name="TextBox 7"/>
          <p:cNvSpPr txBox="1">
            <a:spLocks noChangeArrowheads="1"/>
          </p:cNvSpPr>
          <p:nvPr/>
        </p:nvSpPr>
        <p:spPr bwMode="auto">
          <a:xfrm>
            <a:off x="3113089" y="212725"/>
            <a:ext cx="73183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dirty="0">
                <a:latin typeface="Arial Black" pitchFamily="34" charset="0"/>
              </a:rPr>
              <a:t>frog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640639" y="5537201"/>
            <a:ext cx="2657475" cy="1277304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en-US" sz="5400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695826" y="5537201"/>
            <a:ext cx="2657475" cy="1320799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en-US" sz="5400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784351" y="5522914"/>
            <a:ext cx="2657475" cy="1291591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en-US" sz="5400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20" name="Left Arrow 19"/>
          <p:cNvSpPr/>
          <p:nvPr/>
        </p:nvSpPr>
        <p:spPr>
          <a:xfrm>
            <a:off x="1862139" y="5648325"/>
            <a:ext cx="598487" cy="546100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Left Arrow 20"/>
          <p:cNvSpPr/>
          <p:nvPr/>
        </p:nvSpPr>
        <p:spPr>
          <a:xfrm rot="10800000">
            <a:off x="7758113" y="5648325"/>
            <a:ext cx="596900" cy="546100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Left Arrow 21"/>
          <p:cNvSpPr/>
          <p:nvPr/>
        </p:nvSpPr>
        <p:spPr>
          <a:xfrm rot="5400000">
            <a:off x="4810920" y="5647532"/>
            <a:ext cx="598487" cy="546100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11801" y="1323976"/>
            <a:ext cx="1984375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94375" y="4857751"/>
            <a:ext cx="5334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24000" y="3219422"/>
            <a:ext cx="9144000" cy="264687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600" dirty="0">
                <a:ln w="28575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/>
                <a:cs typeface="Arial Black"/>
              </a:rPr>
              <a:t>GOAL!!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24000" y="3599945"/>
            <a:ext cx="9144000" cy="221599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800" dirty="0">
                <a:ln w="28575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/>
                <a:cs typeface="Arial Black"/>
              </a:rPr>
              <a:t>MISSED..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24001" y="3596385"/>
            <a:ext cx="9144000" cy="221599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800" dirty="0">
                <a:ln w="28575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/>
                <a:cs typeface="Arial Black"/>
              </a:rPr>
              <a:t>SAVED…</a:t>
            </a:r>
          </a:p>
        </p:txBody>
      </p:sp>
      <p:pic>
        <p:nvPicPr>
          <p:cNvPr id="5122" name="Picture 2" descr="Kết quả hình ảnh cho frog clipart">
            <a:extLst>
              <a:ext uri="{FF2B5EF4-FFF2-40B4-BE49-F238E27FC236}">
                <a16:creationId xmlns:a16="http://schemas.microsoft.com/office/drawing/2014/main" id="{3EF1C701-05D8-4266-A494-0B2ECF3BD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085" y="5475387"/>
            <a:ext cx="1820861" cy="153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Kết quả hình ảnh cho fire truck clipart">
            <a:extLst>
              <a:ext uri="{FF2B5EF4-FFF2-40B4-BE49-F238E27FC236}">
                <a16:creationId xmlns:a16="http://schemas.microsoft.com/office/drawing/2014/main" id="{7576635F-A371-4DFD-897F-E10E175FD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480" y="5670884"/>
            <a:ext cx="1582821" cy="118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Kết quả hình ảnh cho family clipart">
            <a:extLst>
              <a:ext uri="{FF2B5EF4-FFF2-40B4-BE49-F238E27FC236}">
                <a16:creationId xmlns:a16="http://schemas.microsoft.com/office/drawing/2014/main" id="{52B1A63E-612F-4AAB-A410-0F81935C1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6180" y="5866300"/>
            <a:ext cx="2103070" cy="106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C3020F48-27EE-4A0D-939E-122A8C9027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EFB1B8AC-E3D3-4486-8ABA-714152522D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917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0493E-6 -3.11127E-6 L -0.24106 -0.5077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62" y="-2539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106 -0.50774 C -0.23759 -0.51885 -0.22336 -0.52741 -0.21833 -0.52741 C -0.18709 -0.52741 -0.15516 -0.36502 -0.15516 -0.19801 C -0.15516 -0.28198 -0.13919 -0.36317 -0.12409 -0.36317 C -0.10812 -0.36317 -0.09302 -0.28105 -0.09302 -0.19801 C -0.09302 -0.24103 -0.08504 -0.28198 -0.07706 -0.28198 C -0.06907 -0.28198 -0.06109 -0.24196 -0.06109 -0.19801 C -0.06109 -0.22068 -0.0571 -0.24103 -0.05311 -0.24103 C -0.04912 -0.24103 -0.04512 -0.21929 -0.04512 -0.19801 C -0.04512 -0.2098 -0.04287 -0.22068 -0.04096 -0.22068 C -0.04009 -0.22068 -0.03697 -0.2098 -0.03697 -0.19801 C -0.03697 -0.20448 -0.0361 -0.2098 -0.03489 -0.2098 C -0.03489 -0.21073 -0.03298 -0.20448 -0.03298 -0.19801 C -0.03298 -0.20263 -0.03298 -0.20448 -0.03194 -0.20448 C -0.03194 -0.20356 -0.03072 -0.20263 -0.03072 -0.19801 C -0.03072 -0.20124 -0.03072 -0.20263 -0.03072 -0.20356 C -0.02985 -0.20356 -0.02985 -0.20263 -0.02985 -0.20032 C -0.02881 -0.20032 -0.02881 -0.20263 -0.02881 -0.20356 C -0.02742 -0.20356 -0.02742 -0.20263 -0.02742 -0.20032 " pathEditMode="relative" rAng="0" ptsTypes="fffffffffffffffffff">
                                      <p:cBhvr>
                                        <p:cTn id="11" dur="2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73" y="145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900"/>
                            </p:stCondLst>
                            <p:childTnLst>
                              <p:par>
                                <p:cTn id="1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0.00023 L -0.08608 -0.87347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21" y="-436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0.00047 L 0.20583 -0.40296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4" y="-2017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76189E-7 9.73861E-7 L 0.15724 9.73861E-7 " pathEditMode="relative" ptsTypes="AA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C2571D-1CB8-45C9-B328-34303DC54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658938" y="147638"/>
            <a:ext cx="8850312" cy="792162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58463" y="43495"/>
            <a:ext cx="145424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dirty="0">
                <a:ln w="12700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Arial Black"/>
              </a:rPr>
              <a:t>Q2.</a:t>
            </a:r>
          </a:p>
        </p:txBody>
      </p:sp>
      <p:sp>
        <p:nvSpPr>
          <p:cNvPr id="15363" name="TextBox 7"/>
          <p:cNvSpPr txBox="1">
            <a:spLocks noChangeArrowheads="1"/>
          </p:cNvSpPr>
          <p:nvPr/>
        </p:nvSpPr>
        <p:spPr bwMode="auto">
          <a:xfrm>
            <a:off x="3113089" y="212725"/>
            <a:ext cx="73183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dirty="0">
                <a:latin typeface="Arial Black" pitchFamily="34" charset="0"/>
              </a:rPr>
              <a:t>Farmer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640639" y="5537201"/>
            <a:ext cx="2657475" cy="1320799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en-US" sz="5400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695826" y="5537201"/>
            <a:ext cx="2657475" cy="1320799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en-US" sz="5400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784351" y="5522914"/>
            <a:ext cx="2657475" cy="1320799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en-US" sz="5400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20" name="Left Arrow 19"/>
          <p:cNvSpPr/>
          <p:nvPr/>
        </p:nvSpPr>
        <p:spPr>
          <a:xfrm>
            <a:off x="1862139" y="5648325"/>
            <a:ext cx="598487" cy="546100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Left Arrow 20"/>
          <p:cNvSpPr/>
          <p:nvPr/>
        </p:nvSpPr>
        <p:spPr>
          <a:xfrm rot="10800000">
            <a:off x="7758113" y="5648325"/>
            <a:ext cx="596900" cy="546100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Left Arrow 21"/>
          <p:cNvSpPr/>
          <p:nvPr/>
        </p:nvSpPr>
        <p:spPr>
          <a:xfrm rot="5400000">
            <a:off x="4810920" y="5647532"/>
            <a:ext cx="598487" cy="546100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11801" y="1323976"/>
            <a:ext cx="1984375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94375" y="4857751"/>
            <a:ext cx="5334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24000" y="3219422"/>
            <a:ext cx="9144000" cy="264687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600" dirty="0">
                <a:ln w="28575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/>
                <a:cs typeface="Arial Black"/>
              </a:rPr>
              <a:t>GOAL!!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24000" y="3599945"/>
            <a:ext cx="9144000" cy="221599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800" dirty="0">
                <a:ln w="28575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/>
                <a:cs typeface="Arial Black"/>
              </a:rPr>
              <a:t>MISSED..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24001" y="3596385"/>
            <a:ext cx="9144000" cy="221599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800" dirty="0">
                <a:ln w="28575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/>
                <a:cs typeface="Arial Black"/>
              </a:rPr>
              <a:t>SAVED…</a:t>
            </a:r>
          </a:p>
        </p:txBody>
      </p:sp>
      <p:pic>
        <p:nvPicPr>
          <p:cNvPr id="3076" name="Picture 4" descr="Kết quả hình ảnh cho farmer clipart">
            <a:extLst>
              <a:ext uri="{FF2B5EF4-FFF2-40B4-BE49-F238E27FC236}">
                <a16:creationId xmlns:a16="http://schemas.microsoft.com/office/drawing/2014/main" id="{1EC23978-7878-4BFC-A46A-E75DEBFD6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771" y="5459812"/>
            <a:ext cx="1451058" cy="152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0446603-EF2A-4484-8615-4842CBC1080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88229" y="5495262"/>
            <a:ext cx="1100881" cy="137610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473CA89-EF9F-415D-89AB-A9AB59BE83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60814" y="5571633"/>
            <a:ext cx="1020552" cy="129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922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956E-6 -4.43211E-6 L -0.60656 -0.2544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37" y="-127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0024 L -0.03905 -0.20101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1" y="-1006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82298E-7 -5.27412E-7 L 0.15741 0.00023 " pathEditMode="relative" ptsTypes="AA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0.00047 L 0.20583 -0.40296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4" y="-20171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76189E-7 9.73861E-7 L 0.15724 9.73861E-7 " pathEditMode="relative" ptsTypes="AA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296</Words>
  <Application>Microsoft Office PowerPoint</Application>
  <PresentationFormat>Widescreen</PresentationFormat>
  <Paragraphs>109</Paragraphs>
  <Slides>19</Slides>
  <Notes>19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.VnAvant</vt:lpstr>
      <vt:lpstr>Arial</vt:lpstr>
      <vt:lpstr>Arial Black</vt:lpstr>
      <vt:lpstr>Calibri</vt:lpstr>
      <vt:lpstr>Calibri Light</vt:lpstr>
      <vt:lpstr>Office Theme</vt:lpstr>
      <vt:lpstr>Listen and chant</vt:lpstr>
      <vt:lpstr>PowerPoint Presentation</vt:lpstr>
      <vt:lpstr>Listen and tick</vt:lpstr>
      <vt:lpstr>PowerPoint Presentation</vt:lpstr>
      <vt:lpstr>PowerPoint Presentation</vt:lpstr>
      <vt:lpstr>Game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Goodbye</vt:lpstr>
      <vt:lpstr>Goodbye</vt:lpstr>
      <vt:lpstr>Goodbye</vt:lpstr>
      <vt:lpstr>Goodbye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15 At the football match Lesson 2</dc:title>
  <dc:creator>Nguyễn Phúc Khánh Thy</dc:creator>
  <cp:lastModifiedBy>Hiệp Phạm Văn</cp:lastModifiedBy>
  <cp:revision>15</cp:revision>
  <dcterms:created xsi:type="dcterms:W3CDTF">2020-05-18T02:30:25Z</dcterms:created>
  <dcterms:modified xsi:type="dcterms:W3CDTF">2025-04-29T08:32:06Z</dcterms:modified>
</cp:coreProperties>
</file>